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256" r:id="rId3"/>
    <p:sldId id="574" r:id="rId4"/>
    <p:sldId id="587" r:id="rId5"/>
    <p:sldId id="588" r:id="rId6"/>
    <p:sldId id="589" r:id="rId7"/>
    <p:sldId id="590" r:id="rId8"/>
    <p:sldId id="576" r:id="rId9"/>
    <p:sldId id="553" r:id="rId10"/>
    <p:sldId id="577" r:id="rId11"/>
    <p:sldId id="547" r:id="rId12"/>
    <p:sldId id="546" r:id="rId13"/>
    <p:sldId id="544" r:id="rId14"/>
    <p:sldId id="545" r:id="rId15"/>
    <p:sldId id="578" r:id="rId16"/>
    <p:sldId id="548" r:id="rId17"/>
    <p:sldId id="579" r:id="rId18"/>
    <p:sldId id="554" r:id="rId19"/>
    <p:sldId id="555" r:id="rId20"/>
    <p:sldId id="580" r:id="rId21"/>
    <p:sldId id="558" r:id="rId22"/>
    <p:sldId id="556" r:id="rId23"/>
    <p:sldId id="586" r:id="rId24"/>
    <p:sldId id="581" r:id="rId25"/>
    <p:sldId id="516" r:id="rId26"/>
    <p:sldId id="517" r:id="rId27"/>
    <p:sldId id="518" r:id="rId28"/>
    <p:sldId id="537" r:id="rId29"/>
    <p:sldId id="538" r:id="rId30"/>
    <p:sldId id="539" r:id="rId31"/>
    <p:sldId id="560" r:id="rId32"/>
    <p:sldId id="570" r:id="rId33"/>
    <p:sldId id="569" r:id="rId34"/>
    <p:sldId id="565" r:id="rId35"/>
    <p:sldId id="562" r:id="rId36"/>
    <p:sldId id="573" r:id="rId37"/>
    <p:sldId id="551" r:id="rId38"/>
    <p:sldId id="557" r:id="rId39"/>
    <p:sldId id="552" r:id="rId40"/>
    <p:sldId id="497" r:id="rId4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9C4FC24-961D-644A-A2D4-38974B3ED9EF}">
          <p14:sldIdLst>
            <p14:sldId id="256"/>
            <p14:sldId id="574"/>
            <p14:sldId id="587"/>
            <p14:sldId id="588"/>
            <p14:sldId id="589"/>
            <p14:sldId id="590"/>
            <p14:sldId id="576"/>
            <p14:sldId id="553"/>
            <p14:sldId id="577"/>
            <p14:sldId id="547"/>
            <p14:sldId id="546"/>
            <p14:sldId id="544"/>
            <p14:sldId id="545"/>
            <p14:sldId id="578"/>
            <p14:sldId id="548"/>
            <p14:sldId id="579"/>
            <p14:sldId id="554"/>
            <p14:sldId id="555"/>
            <p14:sldId id="580"/>
            <p14:sldId id="558"/>
            <p14:sldId id="556"/>
            <p14:sldId id="586"/>
            <p14:sldId id="581"/>
          </p14:sldIdLst>
        </p14:section>
        <p14:section name="Supplement" id="{89DBEAD1-B385-454A-A18D-88EC8D0E18DF}">
          <p14:sldIdLst>
            <p14:sldId id="516"/>
            <p14:sldId id="517"/>
            <p14:sldId id="518"/>
            <p14:sldId id="537"/>
            <p14:sldId id="538"/>
            <p14:sldId id="539"/>
            <p14:sldId id="560"/>
            <p14:sldId id="570"/>
            <p14:sldId id="569"/>
            <p14:sldId id="565"/>
            <p14:sldId id="562"/>
            <p14:sldId id="573"/>
            <p14:sldId id="551"/>
            <p14:sldId id="557"/>
            <p14:sldId id="552"/>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02"/>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327"/>
  </p:normalViewPr>
  <p:slideViewPr>
    <p:cSldViewPr snapToGrid="0">
      <p:cViewPr>
        <p:scale>
          <a:sx n="97" d="100"/>
          <a:sy n="97" d="100"/>
        </p:scale>
        <p:origin x="2360"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52A774-A1EE-9749-B849-028868D4D809}" type="datetimeFigureOut">
              <a:rPr kumimoji="1" lang="ko-KR" altLang="en-US" smtClean="0"/>
              <a:t>2025. 9. 24.</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0D065A-F3FC-A140-B4B0-144454FABD14}" type="slidenum">
              <a:rPr kumimoji="1" lang="ko-KR" altLang="en-US" smtClean="0"/>
              <a:t>‹#›</a:t>
            </a:fld>
            <a:endParaRPr kumimoji="1" lang="ko-KR" altLang="en-US"/>
          </a:p>
        </p:txBody>
      </p:sp>
    </p:spTree>
    <p:extLst>
      <p:ext uri="{BB962C8B-B14F-4D97-AF65-F5344CB8AC3E}">
        <p14:creationId xmlns:p14="http://schemas.microsoft.com/office/powerpoint/2010/main" val="23079051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 altLang="ko-Kore-KR" b="0" i="0" dirty="0">
                <a:solidFill>
                  <a:srgbClr val="ECECEC"/>
                </a:solidFill>
                <a:effectLst/>
                <a:latin typeface="Söhne"/>
              </a:rPr>
              <a:t>Now </a:t>
            </a:r>
            <a:r>
              <a:rPr lang="en" altLang="ko-Kore-KR" b="0" i="0" dirty="0" err="1">
                <a:solidFill>
                  <a:srgbClr val="ECECEC"/>
                </a:solidFill>
                <a:effectLst/>
                <a:latin typeface="Söhne"/>
              </a:rPr>
              <a:t>i</a:t>
            </a:r>
            <a:r>
              <a:rPr lang="en" altLang="ko-Kore-KR" b="0" i="0" dirty="0">
                <a:solidFill>
                  <a:srgbClr val="ECECEC"/>
                </a:solidFill>
                <a:effectLst/>
                <a:latin typeface="Söhne"/>
              </a:rPr>
              <a:t> will introduce the data and methods used in this study.</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For sea surface temperature data, Optimum Interpolation Sea Surface Temperature (OISST) version 2 is used</a:t>
            </a:r>
            <a:br>
              <a:rPr lang="en" altLang="ko-Kore-KR" b="0" i="0" dirty="0">
                <a:solidFill>
                  <a:srgbClr val="ECECEC"/>
                </a:solidFill>
                <a:effectLst/>
                <a:latin typeface="Söhne"/>
              </a:rPr>
            </a:br>
            <a:endParaRPr lang="en" altLang="ko-Kore-KR" b="0" i="0" dirty="0">
              <a:solidFill>
                <a:srgbClr val="ECECEC"/>
              </a:solidFill>
              <a:effectLst/>
              <a:latin typeface="Söhne"/>
            </a:endParaRPr>
          </a:p>
          <a:p>
            <a:pPr algn="l"/>
            <a:r>
              <a:rPr lang="en" altLang="ko-Kore-KR" b="0" i="0" dirty="0">
                <a:solidFill>
                  <a:srgbClr val="ECECEC"/>
                </a:solidFill>
                <a:effectLst/>
                <a:latin typeface="Söhne"/>
              </a:rPr>
              <a:t>The atmospheric field is based on the ERA5</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For precipitation data, Global Precipitation Climatology Project (GPCP) is used</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and the ocean data is based on Simple Ocean Data Assimilation (SODA) 3.4.2 </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The research period was set from 1982, when OISST data became available, to 2022.</a:t>
            </a:r>
          </a:p>
          <a:p>
            <a:pPr algn="l"/>
            <a:endParaRPr lang="en" altLang="ko-Kore-KR" b="0" i="0" dirty="0">
              <a:solidFill>
                <a:srgbClr val="ECECEC"/>
              </a:solidFill>
              <a:effectLst/>
              <a:latin typeface="Söhne"/>
            </a:endParaRPr>
          </a:p>
          <a:p>
            <a:pPr algn="l"/>
            <a:endParaRPr lang="en" altLang="ko-Kore-KR" b="0" i="0" dirty="0">
              <a:solidFill>
                <a:srgbClr val="ECECEC"/>
              </a:solidFill>
              <a:effectLst/>
              <a:latin typeface="Söhne"/>
            </a:endParaRP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The MHW events were defined by applying the method of Hobday et al. (2016) to the OISST data. </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For an event to be defined as an MHW, </a:t>
            </a:r>
          </a:p>
          <a:p>
            <a:pPr algn="l"/>
            <a:r>
              <a:rPr lang="en" altLang="ko-Kore-KR" b="0" i="0" dirty="0">
                <a:solidFill>
                  <a:srgbClr val="ECECEC"/>
                </a:solidFill>
                <a:effectLst/>
                <a:latin typeface="Söhne"/>
              </a:rPr>
              <a:t>the temperature must be higher than the 90 percentile for each calendar day.</a:t>
            </a:r>
          </a:p>
          <a:p>
            <a:pPr algn="l"/>
            <a:r>
              <a:rPr lang="en" altLang="ko-Kore-KR" b="0" i="0" dirty="0">
                <a:solidFill>
                  <a:srgbClr val="ECECEC"/>
                </a:solidFill>
                <a:effectLst/>
                <a:latin typeface="Söhne"/>
              </a:rPr>
              <a:t>it should last at least five days</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and if the gaps between those events are less than two days , it will be considered as the same event</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The baseline period for calculating the anomaly and threshold was set to the entire period, data is available.</a:t>
            </a:r>
          </a:p>
          <a:p>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9</a:t>
            </a:fld>
            <a:endParaRPr kumimoji="1" lang="ko-Kore-KR" altLang="en-US"/>
          </a:p>
        </p:txBody>
      </p:sp>
    </p:spTree>
    <p:extLst>
      <p:ext uri="{BB962C8B-B14F-4D97-AF65-F5344CB8AC3E}">
        <p14:creationId xmlns:p14="http://schemas.microsoft.com/office/powerpoint/2010/main" val="825525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dirty="0"/>
              <a:t>First, </a:t>
            </a:r>
            <a:r>
              <a:rPr lang="en-US" altLang="ko-Kore-KR" dirty="0" err="1"/>
              <a:t>Hovmöller</a:t>
            </a:r>
            <a:r>
              <a:rPr lang="en-US" altLang="ko-Kore-KR" dirty="0"/>
              <a:t> diagram for the latitude band marked by the black box </a:t>
            </a:r>
            <a:r>
              <a:rPr lang="en-US" altLang="ko-KR" dirty="0"/>
              <a:t>is presented</a:t>
            </a:r>
            <a:r>
              <a:rPr lang="en-US" altLang="ko-Kore-KR" dirty="0"/>
              <a:t>.</a:t>
            </a:r>
          </a:p>
          <a:p>
            <a:endParaRPr lang="en-US" altLang="ko-Kore-KR" dirty="0"/>
          </a:p>
          <a:p>
            <a:r>
              <a:rPr lang="en-US" altLang="ko-Kore-KR" dirty="0"/>
              <a:t> This diagram reveals the presence of SSH anomaly that propagating from the east.</a:t>
            </a:r>
          </a:p>
          <a:p>
            <a:r>
              <a:rPr lang="en-US" altLang="ko-Kore-KR" i="1" dirty="0"/>
              <a:t>(Click)</a:t>
            </a:r>
          </a:p>
          <a:p>
            <a:endParaRPr lang="en-US" altLang="ko-Kore-KR" dirty="0"/>
          </a:p>
          <a:p>
            <a:r>
              <a:rPr lang="en-US" altLang="ko-Kore-KR" dirty="0"/>
              <a:t>The boxed area corresponds to the region where the Subtropical Countercurrent (STCC) exists.</a:t>
            </a:r>
          </a:p>
          <a:p>
            <a:r>
              <a:rPr lang="en-US" altLang="ko-Kore-KR" dirty="0"/>
              <a:t>The eastward current is related to the meridional temperature gradient in the upper ocean</a:t>
            </a:r>
          </a:p>
          <a:p>
            <a:endParaRPr lang="en-US" altLang="ko-Kore-KR" dirty="0"/>
          </a:p>
          <a:p>
            <a:r>
              <a:rPr lang="en-US" altLang="ko-Kore-KR" dirty="0"/>
              <a:t>According to Qiu and Chen, the strong baroclinicity in the STCC could leads to the baroclinic instability, resulting in the intense eddy activity. </a:t>
            </a:r>
          </a:p>
          <a:p>
            <a:endParaRPr lang="en-US" altLang="ko-Kore-KR" dirty="0"/>
          </a:p>
          <a:p>
            <a:r>
              <a:rPr lang="en-US" altLang="ko-Kore-KR" dirty="0"/>
              <a:t>In this context, westward propagating Rossby wave signal may be the source of the SSHa.</a:t>
            </a:r>
          </a:p>
          <a:p>
            <a:endParaRPr kumimoji="1" lang="en-US" altLang="ko-KR" dirty="0"/>
          </a:p>
          <a:p>
            <a:endParaRPr kumimoji="1" lang="en-US" altLang="ko-KR" dirty="0"/>
          </a:p>
          <a:p>
            <a:r>
              <a:rPr kumimoji="1" lang="ko-KR" altLang="en-US" dirty="0"/>
              <a:t>먼저</a:t>
            </a:r>
            <a:r>
              <a:rPr kumimoji="1" lang="en-US" altLang="ko-KR" dirty="0"/>
              <a:t>,</a:t>
            </a:r>
            <a:r>
              <a:rPr kumimoji="1" lang="ko-KR" altLang="en-US" dirty="0"/>
              <a:t> 앞서 </a:t>
            </a:r>
            <a:r>
              <a:rPr kumimoji="1" lang="en-US" altLang="ko-KR" dirty="0"/>
              <a:t>box </a:t>
            </a:r>
            <a:r>
              <a:rPr kumimoji="1" lang="ko-KR" altLang="en-US" dirty="0"/>
              <a:t>친 위도대에서 </a:t>
            </a:r>
            <a:r>
              <a:rPr kumimoji="1" lang="en-US" altLang="ko-KR" dirty="0" err="1"/>
              <a:t>Hovmoller</a:t>
            </a:r>
            <a:r>
              <a:rPr kumimoji="1" lang="en-US" altLang="ko-KR" dirty="0"/>
              <a:t> diagram</a:t>
            </a:r>
            <a:r>
              <a:rPr kumimoji="1" lang="ko-KR" altLang="en-US" dirty="0"/>
              <a:t>을 나타내 보았습니다</a:t>
            </a:r>
            <a:r>
              <a:rPr kumimoji="1" lang="en-US" altLang="ko-KR" dirty="0"/>
              <a:t>.</a:t>
            </a:r>
          </a:p>
          <a:p>
            <a:r>
              <a:rPr kumimoji="1" lang="ko-KR" altLang="en-US" dirty="0"/>
              <a:t>동쪽에서부터 전달되는 </a:t>
            </a:r>
            <a:r>
              <a:rPr kumimoji="1" lang="en-US" altLang="ko-KR" dirty="0"/>
              <a:t>SSHa</a:t>
            </a:r>
            <a:r>
              <a:rPr kumimoji="1" lang="ko-KR" altLang="en-US" dirty="0"/>
              <a:t>가 존재하는 것을 확인할 수 있습니다</a:t>
            </a:r>
            <a:r>
              <a:rPr kumimoji="1" lang="en-US" altLang="ko-KR" dirty="0"/>
              <a:t>.</a:t>
            </a:r>
            <a:r>
              <a:rPr kumimoji="1" lang="ko-KR" altLang="en-US" dirty="0"/>
              <a:t> </a:t>
            </a:r>
            <a:endParaRPr kumimoji="1" lang="en-US" altLang="ko-KR" dirty="0"/>
          </a:p>
          <a:p>
            <a:endParaRPr kumimoji="1" lang="en-US" altLang="ko-Kore-KR" dirty="0"/>
          </a:p>
          <a:p>
            <a:r>
              <a:rPr kumimoji="1" lang="en-US" altLang="ko-Kore-KR" dirty="0"/>
              <a:t>(Click)</a:t>
            </a:r>
          </a:p>
          <a:p>
            <a:r>
              <a:rPr kumimoji="1" lang="en-US" altLang="ko-Kore-KR" dirty="0"/>
              <a:t>Box</a:t>
            </a:r>
            <a:r>
              <a:rPr kumimoji="1" lang="ko-KR" altLang="en-US" dirty="0"/>
              <a:t>친 영역은 </a:t>
            </a:r>
            <a:r>
              <a:rPr kumimoji="1" lang="en-US" altLang="ko-KR" dirty="0"/>
              <a:t>Subtropical counter current</a:t>
            </a:r>
            <a:r>
              <a:rPr kumimoji="1" lang="ko-KR" altLang="en-US" dirty="0"/>
              <a:t>가 존재하는 해역으로</a:t>
            </a:r>
            <a:r>
              <a:rPr kumimoji="1" lang="en-US" altLang="ko-KR" dirty="0"/>
              <a:t>,</a:t>
            </a:r>
            <a:r>
              <a:rPr kumimoji="1" lang="ko-KR" altLang="en-US" dirty="0"/>
              <a:t> </a:t>
            </a:r>
            <a:endParaRPr kumimoji="1" lang="en-US" altLang="ko-KR" dirty="0"/>
          </a:p>
          <a:p>
            <a:r>
              <a:rPr kumimoji="1" lang="en-US" altLang="ko-Kore-KR" dirty="0"/>
              <a:t>Qiu and Chen</a:t>
            </a:r>
            <a:r>
              <a:rPr kumimoji="1" lang="ko-KR" altLang="en-US" dirty="0"/>
              <a:t>에 따르면 </a:t>
            </a:r>
            <a:r>
              <a:rPr kumimoji="1" lang="en-US" altLang="ko-KR" dirty="0"/>
              <a:t>STCC </a:t>
            </a:r>
            <a:r>
              <a:rPr kumimoji="1" lang="ko-KR" altLang="en-US" dirty="0"/>
              <a:t>상층 해양의 </a:t>
            </a:r>
            <a:r>
              <a:rPr kumimoji="1" lang="en-US" altLang="ko-KR" dirty="0"/>
              <a:t>meridional temperature gradient</a:t>
            </a:r>
            <a:r>
              <a:rPr kumimoji="1" lang="ko-KR" altLang="en-US" dirty="0"/>
              <a:t>에 의해 동으로 향하는 표층 </a:t>
            </a:r>
            <a:r>
              <a:rPr kumimoji="1" lang="en-US" altLang="ko-KR" dirty="0"/>
              <a:t>mean current </a:t>
            </a:r>
            <a:r>
              <a:rPr kumimoji="1" lang="ko-KR" altLang="en-US" dirty="0"/>
              <a:t>가 형성되고</a:t>
            </a:r>
            <a:r>
              <a:rPr kumimoji="1" lang="en-US" altLang="ko-KR" dirty="0"/>
              <a:t>,</a:t>
            </a:r>
            <a:r>
              <a:rPr kumimoji="1" lang="ko-KR" altLang="en-US" dirty="0"/>
              <a:t> </a:t>
            </a:r>
            <a:endParaRPr kumimoji="1" lang="en-US" altLang="ko-KR" dirty="0"/>
          </a:p>
          <a:p>
            <a:r>
              <a:rPr kumimoji="1" lang="ko-KR" altLang="en-US" dirty="0"/>
              <a:t>강한 연직 시어와 관련하여 서쪽 전파하는 </a:t>
            </a:r>
            <a:r>
              <a:rPr kumimoji="1" lang="ko-KR" altLang="en-US" dirty="0" err="1"/>
              <a:t>로스비파가</a:t>
            </a:r>
            <a:r>
              <a:rPr kumimoji="1" lang="ko-KR" altLang="en-US" dirty="0"/>
              <a:t> 발달하는 곳입니다</a:t>
            </a:r>
            <a:r>
              <a:rPr kumimoji="1" lang="en-US" altLang="ko-KR" dirty="0"/>
              <a:t>.</a:t>
            </a:r>
            <a:r>
              <a:rPr kumimoji="1" lang="ko-KR" altLang="en-US" dirty="0"/>
              <a:t> </a:t>
            </a:r>
            <a:endParaRPr kumimoji="1" lang="en-US" altLang="ko-KR" dirty="0"/>
          </a:p>
          <a:p>
            <a:r>
              <a:rPr kumimoji="1" lang="ko-KR" altLang="en-US" dirty="0"/>
              <a:t>이러한 맥락에서</a:t>
            </a:r>
            <a:r>
              <a:rPr kumimoji="1" lang="en-US" altLang="ko-KR" dirty="0"/>
              <a:t> baroclinic instability</a:t>
            </a:r>
            <a:r>
              <a:rPr kumimoji="1" lang="ko-KR" altLang="en-US" dirty="0"/>
              <a:t>로 인해 발달한 </a:t>
            </a:r>
            <a:r>
              <a:rPr kumimoji="1" lang="ko-KR" altLang="en-US" dirty="0" err="1"/>
              <a:t>로스비파가</a:t>
            </a:r>
            <a:r>
              <a:rPr kumimoji="1" lang="ko-KR" altLang="en-US" dirty="0"/>
              <a:t> </a:t>
            </a:r>
            <a:r>
              <a:rPr kumimoji="1" lang="en-US" altLang="ko-KR" dirty="0"/>
              <a:t>SSHa</a:t>
            </a:r>
            <a:r>
              <a:rPr kumimoji="1" lang="ko-KR" altLang="en-US" dirty="0"/>
              <a:t>의 </a:t>
            </a:r>
            <a:r>
              <a:rPr kumimoji="1" lang="en-US" altLang="ko-KR" dirty="0"/>
              <a:t>source</a:t>
            </a:r>
            <a:r>
              <a:rPr kumimoji="1" lang="ko-KR" altLang="en-US" dirty="0"/>
              <a:t>일 수도 있습니다</a:t>
            </a:r>
            <a:r>
              <a:rPr kumimoji="1" lang="en-US" altLang="ko-KR" dirty="0"/>
              <a:t>.</a:t>
            </a:r>
            <a:r>
              <a:rPr kumimoji="1" lang="ko-KR" altLang="en-US" dirty="0"/>
              <a:t> </a:t>
            </a:r>
            <a:endParaRPr kumimoji="1" lang="en-US" altLang="ko-KR" dirty="0"/>
          </a:p>
          <a:p>
            <a:endParaRPr kumimoji="1" lang="en-US" altLang="ko-Kore-KR" dirty="0"/>
          </a:p>
          <a:p>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31</a:t>
            </a:fld>
            <a:endParaRPr kumimoji="1" lang="ko-Kore-KR" altLang="en-US"/>
          </a:p>
        </p:txBody>
      </p:sp>
    </p:spTree>
    <p:extLst>
      <p:ext uri="{BB962C8B-B14F-4D97-AF65-F5344CB8AC3E}">
        <p14:creationId xmlns:p14="http://schemas.microsoft.com/office/powerpoint/2010/main" val="59009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dirty="0"/>
              <a:t>However, another factor that can force the SSHa is the wind stress curl</a:t>
            </a:r>
          </a:p>
          <a:p>
            <a:endParaRPr lang="en-US" altLang="ko-Kore-KR" dirty="0"/>
          </a:p>
          <a:p>
            <a:r>
              <a:rPr lang="en-US" altLang="ko-Kore-KR" dirty="0"/>
              <a:t>The increase of the SSHa seems also related with the negative WSC anomaly</a:t>
            </a:r>
          </a:p>
          <a:p>
            <a:r>
              <a:rPr lang="en-US" altLang="ko-Kore-KR" dirty="0"/>
              <a:t>, which existed over a wide area including STCC region </a:t>
            </a:r>
          </a:p>
          <a:p>
            <a:endParaRPr lang="en-US" altLang="ko-Kore-KR" dirty="0"/>
          </a:p>
          <a:p>
            <a:endParaRPr lang="en-US" altLang="ko-Kore-KR" dirty="0"/>
          </a:p>
          <a:p>
            <a:r>
              <a:rPr lang="en-US" altLang="ko-Kore-KR" dirty="0"/>
              <a:t>Based on a 1.5-layer reduced gravity model, the contribution of WSC is estimated. </a:t>
            </a:r>
          </a:p>
          <a:p>
            <a:endParaRPr lang="en-US" altLang="ko-Kore-KR" dirty="0"/>
          </a:p>
          <a:p>
            <a:r>
              <a:rPr lang="en-US" altLang="ko-Kore-KR" dirty="0"/>
              <a:t>According to this model, 68% of the increase in SSHa from May to September in the boxed region can be explained by the WSCa.</a:t>
            </a:r>
          </a:p>
          <a:p>
            <a:endParaRPr lang="en-US" altLang="ko-Kore-KR" dirty="0"/>
          </a:p>
          <a:p>
            <a:r>
              <a:rPr lang="en-US" altLang="ko-Kore-KR" dirty="0"/>
              <a:t>(click)</a:t>
            </a:r>
          </a:p>
          <a:p>
            <a:r>
              <a:rPr lang="en-US" altLang="ko-Kore-KR" dirty="0"/>
              <a:t>Therefore, both the westward-propagating Rossby waves and the negative wind stress curl anomaly contribute to the formation of positive SSHa.</a:t>
            </a:r>
          </a:p>
          <a:p>
            <a:endParaRPr kumimoji="1" lang="en-US" altLang="ko-KR" dirty="0"/>
          </a:p>
          <a:p>
            <a:endParaRPr kumimoji="1" lang="en-US" altLang="ko-KR" dirty="0"/>
          </a:p>
          <a:p>
            <a:r>
              <a:rPr kumimoji="1" lang="ko-KR" altLang="en-US" dirty="0"/>
              <a:t>그러나</a:t>
            </a:r>
            <a:r>
              <a:rPr kumimoji="1" lang="en-US" altLang="ko-KR" dirty="0"/>
              <a:t>,</a:t>
            </a:r>
            <a:r>
              <a:rPr kumimoji="1" lang="ko-KR" altLang="en-US" dirty="0"/>
              <a:t> </a:t>
            </a:r>
            <a:r>
              <a:rPr kumimoji="1" lang="en-US" altLang="ko-KR" dirty="0"/>
              <a:t>SSHa</a:t>
            </a:r>
            <a:r>
              <a:rPr kumimoji="1" lang="ko-KR" altLang="en-US" dirty="0" err="1"/>
              <a:t>를</a:t>
            </a:r>
            <a:r>
              <a:rPr kumimoji="1" lang="ko-KR" altLang="en-US" dirty="0"/>
              <a:t> 강제할 수 있는 다른 요인에는 </a:t>
            </a:r>
            <a:r>
              <a:rPr kumimoji="1" lang="en-US" altLang="ko-KR" dirty="0"/>
              <a:t>wind stress curl anomaly</a:t>
            </a:r>
            <a:r>
              <a:rPr kumimoji="1" lang="ko-KR" altLang="en-US" dirty="0"/>
              <a:t>가 있습니다</a:t>
            </a:r>
            <a:r>
              <a:rPr kumimoji="1" lang="en-US" altLang="ko-KR" dirty="0"/>
              <a:t>.</a:t>
            </a:r>
          </a:p>
          <a:p>
            <a:endParaRPr kumimoji="1" lang="en-US" altLang="ko-KR" dirty="0"/>
          </a:p>
          <a:p>
            <a:r>
              <a:rPr kumimoji="1" lang="en-US" altLang="ko-KR" dirty="0"/>
              <a:t>box</a:t>
            </a:r>
            <a:r>
              <a:rPr kumimoji="1" lang="ko-KR" altLang="en-US" dirty="0"/>
              <a:t>친 영역에 </a:t>
            </a:r>
            <a:r>
              <a:rPr kumimoji="1" lang="en-US" altLang="ko-KR" dirty="0"/>
              <a:t>SSHa</a:t>
            </a:r>
            <a:r>
              <a:rPr kumimoji="1" lang="ko-KR" altLang="en-US" dirty="0"/>
              <a:t>가 강화되는 동안 지속적인 음의 </a:t>
            </a:r>
            <a:r>
              <a:rPr kumimoji="1" lang="en-US" altLang="ko-KR" dirty="0"/>
              <a:t>WSCa</a:t>
            </a:r>
            <a:r>
              <a:rPr kumimoji="1" lang="ko-KR" altLang="en-US" dirty="0"/>
              <a:t>가 존재 하였습니다</a:t>
            </a:r>
            <a:r>
              <a:rPr kumimoji="1" lang="en-US" altLang="ko-KR" dirty="0"/>
              <a:t>.</a:t>
            </a:r>
            <a:r>
              <a:rPr kumimoji="1" lang="ko-KR" altLang="en-US" dirty="0"/>
              <a:t> </a:t>
            </a:r>
            <a:endParaRPr kumimoji="1" lang="en-US" altLang="ko-KR" dirty="0"/>
          </a:p>
          <a:p>
            <a:endParaRPr kumimoji="1" lang="en-US" altLang="ko-Kore-KR" dirty="0"/>
          </a:p>
          <a:p>
            <a:r>
              <a:rPr kumimoji="1" lang="ko-KR" altLang="en-US" dirty="0"/>
              <a:t>이 기간동안 넓은 영역에 음의 </a:t>
            </a:r>
            <a:r>
              <a:rPr kumimoji="1" lang="en-US" altLang="ko-KR" dirty="0"/>
              <a:t>WSCa</a:t>
            </a:r>
            <a:r>
              <a:rPr kumimoji="1" lang="ko-KR" altLang="en-US" dirty="0"/>
              <a:t>가 존재하는 것을 확인할 수 있습니다</a:t>
            </a:r>
            <a:r>
              <a:rPr kumimoji="1" lang="en-US" altLang="ko-KR" dirty="0"/>
              <a:t>.</a:t>
            </a:r>
            <a:r>
              <a:rPr kumimoji="1" lang="ko-KR" altLang="en-US" dirty="0"/>
              <a:t> </a:t>
            </a:r>
            <a:endParaRPr kumimoji="1" lang="en-US" altLang="ko-KR" dirty="0"/>
          </a:p>
          <a:p>
            <a:r>
              <a:rPr kumimoji="1" lang="ko-Kore-KR" altLang="en-US" dirty="0"/>
              <a:t>음의</a:t>
            </a:r>
            <a:r>
              <a:rPr kumimoji="1" lang="ko-KR" altLang="en-US" dirty="0"/>
              <a:t> </a:t>
            </a:r>
            <a:r>
              <a:rPr kumimoji="1" lang="en-US" altLang="ko-KR" dirty="0"/>
              <a:t>WSC</a:t>
            </a:r>
            <a:r>
              <a:rPr kumimoji="1" lang="ko-KR" altLang="en-US" dirty="0"/>
              <a:t>은 </a:t>
            </a:r>
            <a:r>
              <a:rPr kumimoji="1" lang="en-US" altLang="ko-KR" dirty="0"/>
              <a:t>Ekman transport</a:t>
            </a:r>
            <a:r>
              <a:rPr kumimoji="1" lang="ko-KR" altLang="en-US" dirty="0" err="1"/>
              <a:t>를</a:t>
            </a:r>
            <a:r>
              <a:rPr kumimoji="1" lang="ko-KR" altLang="en-US" dirty="0"/>
              <a:t> 통해 </a:t>
            </a:r>
            <a:r>
              <a:rPr kumimoji="1" lang="en-US" altLang="ko-KR" dirty="0"/>
              <a:t>SSHa</a:t>
            </a:r>
            <a:r>
              <a:rPr kumimoji="1" lang="ko-KR" altLang="en-US" dirty="0"/>
              <a:t> 증가에 기여할 수 있는데요</a:t>
            </a:r>
            <a:r>
              <a:rPr kumimoji="1" lang="en-US" altLang="ko-KR" dirty="0"/>
              <a:t>.</a:t>
            </a:r>
          </a:p>
          <a:p>
            <a:r>
              <a:rPr kumimoji="1" lang="en-US" altLang="ko-KR" dirty="0"/>
              <a:t>1.5</a:t>
            </a:r>
            <a:r>
              <a:rPr kumimoji="1" lang="ko-KR" altLang="en-US" dirty="0"/>
              <a:t> </a:t>
            </a:r>
            <a:r>
              <a:rPr kumimoji="1" lang="en-US" altLang="ko-KR" dirty="0"/>
              <a:t>layer reduced gravity model</a:t>
            </a:r>
            <a:r>
              <a:rPr kumimoji="1" lang="ko-KR" altLang="en-US" dirty="0"/>
              <a:t>을 이용하면 그 크기를 짐작할 수 있습니다</a:t>
            </a:r>
            <a:r>
              <a:rPr kumimoji="1" lang="en-US" altLang="ko-KR" dirty="0"/>
              <a:t>.</a:t>
            </a:r>
            <a:r>
              <a:rPr kumimoji="1" lang="ko-KR" altLang="en-US" dirty="0"/>
              <a:t> </a:t>
            </a:r>
            <a:endParaRPr kumimoji="1" lang="en-US" altLang="ko-KR" dirty="0"/>
          </a:p>
          <a:p>
            <a:endParaRPr kumimoji="1" lang="en-US" altLang="ko-Kore-KR" dirty="0"/>
          </a:p>
          <a:p>
            <a:r>
              <a:rPr kumimoji="1" lang="ko-KR" altLang="en-US" dirty="0"/>
              <a:t>해당 식에 따르면</a:t>
            </a:r>
            <a:r>
              <a:rPr kumimoji="1" lang="en-US" altLang="ko-KR" dirty="0"/>
              <a:t>,</a:t>
            </a:r>
            <a:r>
              <a:rPr kumimoji="1" lang="ko-KR" altLang="en-US" dirty="0"/>
              <a:t> </a:t>
            </a:r>
            <a:r>
              <a:rPr kumimoji="1" lang="en-US" altLang="ko-KR" dirty="0"/>
              <a:t>May</a:t>
            </a:r>
            <a:r>
              <a:rPr kumimoji="1" lang="ko-KR" altLang="en-US" dirty="0" err="1"/>
              <a:t>부터</a:t>
            </a:r>
            <a:r>
              <a:rPr kumimoji="1" lang="ko-KR" altLang="en-US" dirty="0"/>
              <a:t> </a:t>
            </a:r>
            <a:r>
              <a:rPr kumimoji="1" lang="en-US" altLang="ko-KR" dirty="0"/>
              <a:t>September</a:t>
            </a:r>
            <a:r>
              <a:rPr kumimoji="1" lang="ko-KR" altLang="en-US" dirty="0"/>
              <a:t>까지 </a:t>
            </a:r>
            <a:r>
              <a:rPr kumimoji="1" lang="en-US" altLang="ko-KR" dirty="0"/>
              <a:t>Box</a:t>
            </a:r>
            <a:r>
              <a:rPr kumimoji="1" lang="ko-KR" altLang="en-US" dirty="0"/>
              <a:t>친 영역에서 </a:t>
            </a:r>
            <a:r>
              <a:rPr kumimoji="1" lang="en-US" altLang="ko-KR" dirty="0"/>
              <a:t>SSHa </a:t>
            </a:r>
            <a:r>
              <a:rPr kumimoji="1" lang="ko-KR" altLang="en-US" dirty="0" err="1"/>
              <a:t>증가량의</a:t>
            </a:r>
            <a:r>
              <a:rPr kumimoji="1" lang="ko-KR" altLang="en-US" dirty="0"/>
              <a:t> </a:t>
            </a:r>
            <a:r>
              <a:rPr kumimoji="1" lang="en-US" altLang="ko-KR" dirty="0"/>
              <a:t>68%</a:t>
            </a:r>
            <a:r>
              <a:rPr kumimoji="1" lang="ko-KR" altLang="en-US" dirty="0"/>
              <a:t>는 </a:t>
            </a:r>
            <a:r>
              <a:rPr kumimoji="1" lang="en-US" altLang="ko-KR" dirty="0"/>
              <a:t>WSCa</a:t>
            </a:r>
            <a:r>
              <a:rPr kumimoji="1" lang="ko-KR" altLang="en-US" dirty="0"/>
              <a:t>로 설명할 수 있었습니다</a:t>
            </a:r>
            <a:r>
              <a:rPr kumimoji="1" lang="en-US" altLang="ko-KR" dirty="0"/>
              <a:t>.</a:t>
            </a:r>
            <a:r>
              <a:rPr kumimoji="1" lang="ko-KR" altLang="en-US" dirty="0"/>
              <a:t> </a:t>
            </a:r>
            <a:endParaRPr kumimoji="1" lang="en-US" altLang="ko-KR" dirty="0"/>
          </a:p>
          <a:p>
            <a:endParaRPr kumimoji="1" lang="en-US" altLang="ko-Kore-KR" dirty="0"/>
          </a:p>
          <a:p>
            <a:r>
              <a:rPr kumimoji="1" lang="ko-Kore-KR" altLang="en-US" dirty="0"/>
              <a:t>따라서</a:t>
            </a:r>
            <a:r>
              <a:rPr kumimoji="1" lang="ko-KR" altLang="en-US" dirty="0"/>
              <a:t> 서쪽으로 전파되는 </a:t>
            </a:r>
            <a:r>
              <a:rPr kumimoji="1" lang="ko-KR" altLang="en-US" dirty="0" err="1"/>
              <a:t>로스비파와</a:t>
            </a:r>
            <a:r>
              <a:rPr kumimoji="1" lang="ko-KR" altLang="en-US" dirty="0"/>
              <a:t> 음의 </a:t>
            </a:r>
            <a:r>
              <a:rPr kumimoji="1" lang="en-US" altLang="ko-KR" dirty="0"/>
              <a:t>WSC</a:t>
            </a:r>
            <a:r>
              <a:rPr kumimoji="1" lang="ko-KR" altLang="en-US" dirty="0"/>
              <a:t>모두 양의 </a:t>
            </a:r>
            <a:r>
              <a:rPr kumimoji="1" lang="en-US" altLang="ko-KR" dirty="0"/>
              <a:t>SSHa</a:t>
            </a:r>
            <a:r>
              <a:rPr kumimoji="1" lang="ko-KR" altLang="en-US" dirty="0" err="1"/>
              <a:t>를</a:t>
            </a:r>
            <a:r>
              <a:rPr kumimoji="1" lang="ko-KR" altLang="en-US" dirty="0"/>
              <a:t> 형성하는데 기여한다고 할 수 있겠습니다</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32</a:t>
            </a:fld>
            <a:endParaRPr kumimoji="1" lang="ko-Kore-KR" altLang="en-US"/>
          </a:p>
        </p:txBody>
      </p:sp>
    </p:spTree>
    <p:extLst>
      <p:ext uri="{BB962C8B-B14F-4D97-AF65-F5344CB8AC3E}">
        <p14:creationId xmlns:p14="http://schemas.microsoft.com/office/powerpoint/2010/main" val="236372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dirty="0"/>
              <a:t>Now, I would like to discuss the physical relationship between SSHa and SST anomaly. </a:t>
            </a:r>
          </a:p>
          <a:p>
            <a:endParaRPr lang="en-US" altLang="ko-Kore-KR" dirty="0"/>
          </a:p>
          <a:p>
            <a:r>
              <a:rPr lang="en-US" altLang="ko-Kore-KR" i="1" dirty="0"/>
              <a:t>(Click)</a:t>
            </a:r>
            <a:endParaRPr lang="en-US" altLang="ko-Kore-KR" dirty="0"/>
          </a:p>
          <a:p>
            <a:r>
              <a:rPr lang="en-US" altLang="ko-Kore-KR" dirty="0"/>
              <a:t>To this end, </a:t>
            </a:r>
            <a:r>
              <a:rPr lang="en-US" altLang="ko-Kore-KR" dirty="0" err="1"/>
              <a:t>yz</a:t>
            </a:r>
            <a:r>
              <a:rPr lang="en-US" altLang="ko-Kore-KR" dirty="0"/>
              <a:t> cross-sections intersecting the SSHa core for each month is evaluated.</a:t>
            </a:r>
          </a:p>
          <a:p>
            <a:r>
              <a:rPr lang="en-US" altLang="ko-Kore-KR" dirty="0"/>
              <a:t>The x-axis represents latitude, and the y-axis represents depth.</a:t>
            </a:r>
          </a:p>
          <a:p>
            <a:endParaRPr lang="en-US" altLang="ko-Kore-KR" dirty="0"/>
          </a:p>
          <a:p>
            <a:r>
              <a:rPr lang="en-US" altLang="ko-Kore-KR" dirty="0"/>
              <a:t>In May and June, significant temperature anomalies </a:t>
            </a:r>
            <a:r>
              <a:rPr lang="en-US" altLang="ko-KR" dirty="0"/>
              <a:t>is</a:t>
            </a:r>
            <a:r>
              <a:rPr lang="ko-KR" altLang="en-US" dirty="0"/>
              <a:t> </a:t>
            </a:r>
            <a:r>
              <a:rPr lang="en-US" altLang="ko-Kore-KR" dirty="0"/>
              <a:t>located within the thermocline</a:t>
            </a:r>
            <a:r>
              <a:rPr lang="ko-KR" altLang="en-US" dirty="0"/>
              <a:t> </a:t>
            </a:r>
            <a:r>
              <a:rPr lang="en-US" altLang="ko-KR" dirty="0"/>
              <a:t>for some reason.</a:t>
            </a:r>
            <a:endParaRPr lang="en-US" altLang="ko-Kore-KR" dirty="0"/>
          </a:p>
          <a:p>
            <a:r>
              <a:rPr lang="en-US" altLang="ko-Kore-KR" dirty="0"/>
              <a:t>The black dashed line indicates the mixed layer depth, and we can see that </a:t>
            </a:r>
            <a:r>
              <a:rPr lang="en-US" altLang="ko-KR" dirty="0"/>
              <a:t>the</a:t>
            </a:r>
            <a:r>
              <a:rPr lang="ko-KR" altLang="en-US" dirty="0"/>
              <a:t> </a:t>
            </a:r>
            <a:r>
              <a:rPr lang="en-US" altLang="ko-Kore-KR" dirty="0"/>
              <a:t>significant signals </a:t>
            </a:r>
            <a:r>
              <a:rPr lang="en-US" altLang="ko-KR" dirty="0"/>
              <a:t>exists</a:t>
            </a:r>
            <a:r>
              <a:rPr lang="ko-KR" altLang="en-US" dirty="0"/>
              <a:t> </a:t>
            </a:r>
            <a:r>
              <a:rPr lang="en-US" altLang="ko-Kore-KR" dirty="0"/>
              <a:t>only in the upper thermocline</a:t>
            </a:r>
            <a:r>
              <a:rPr lang="en-US" altLang="ko-KR" dirty="0"/>
              <a:t>.</a:t>
            </a:r>
            <a:r>
              <a:rPr lang="ko-KR" altLang="en-US" dirty="0"/>
              <a:t> </a:t>
            </a:r>
            <a:endParaRPr lang="en-US" altLang="ko-Kore-KR" dirty="0"/>
          </a:p>
          <a:p>
            <a:endParaRPr lang="en-US" altLang="ko-Kore-KR" dirty="0"/>
          </a:p>
          <a:p>
            <a:r>
              <a:rPr lang="en-US" altLang="ko-Kore-KR" i="1" dirty="0"/>
              <a:t>(Click)</a:t>
            </a:r>
            <a:endParaRPr lang="en-US" altLang="ko-Kore-KR" dirty="0"/>
          </a:p>
          <a:p>
            <a:r>
              <a:rPr lang="en-US" altLang="ko-Kore-KR" dirty="0"/>
              <a:t>However, from July to September, as the mixed layer deepens, significant temperature anomalies are also observed within the mixed layer. </a:t>
            </a:r>
          </a:p>
          <a:p>
            <a:r>
              <a:rPr lang="en-US" altLang="ko-Kore-KR" dirty="0"/>
              <a:t>This suggests the that the positive temperature anomaly could be entrained from the thermocline into the mixed layer, and the emerges in the SSTa. </a:t>
            </a:r>
          </a:p>
          <a:p>
            <a:endParaRPr kumimoji="1" lang="en-US" altLang="ko-KR" dirty="0"/>
          </a:p>
          <a:p>
            <a:endParaRPr kumimoji="1" lang="en-US" altLang="ko-KR" dirty="0"/>
          </a:p>
          <a:p>
            <a:r>
              <a:rPr kumimoji="1" lang="ko-KR" altLang="en-US" dirty="0"/>
              <a:t>이제 이러한 </a:t>
            </a:r>
            <a:r>
              <a:rPr kumimoji="1" lang="en-US" altLang="ko-KR" dirty="0"/>
              <a:t>SSHa</a:t>
            </a:r>
            <a:r>
              <a:rPr kumimoji="1" lang="ko-KR" altLang="en-US" dirty="0"/>
              <a:t>와 </a:t>
            </a:r>
            <a:r>
              <a:rPr kumimoji="1" lang="en-US" altLang="ko-KR" dirty="0"/>
              <a:t>SSTa </a:t>
            </a:r>
            <a:r>
              <a:rPr kumimoji="1" lang="ko-KR" altLang="en-US" dirty="0"/>
              <a:t>사이의 물리적 상관성에 대하여 논의하고 싶습니다</a:t>
            </a:r>
            <a:r>
              <a:rPr kumimoji="1" lang="en-US" altLang="ko-KR" dirty="0"/>
              <a:t>.</a:t>
            </a:r>
            <a:r>
              <a:rPr kumimoji="1" lang="ko-KR" altLang="en-US" dirty="0"/>
              <a:t> </a:t>
            </a:r>
            <a:endParaRPr kumimoji="1" lang="en-US" altLang="ko-KR" dirty="0"/>
          </a:p>
          <a:p>
            <a:endParaRPr kumimoji="1" lang="en-US" altLang="ko-Kore-KR" dirty="0"/>
          </a:p>
          <a:p>
            <a:r>
              <a:rPr kumimoji="1" lang="en-US" altLang="ko-KR" dirty="0"/>
              <a:t>(click)</a:t>
            </a:r>
          </a:p>
          <a:p>
            <a:r>
              <a:rPr kumimoji="1" lang="ko-KR" altLang="en-US" dirty="0"/>
              <a:t>이를 위하여 각 달마다 </a:t>
            </a:r>
            <a:r>
              <a:rPr kumimoji="1" lang="en-US" altLang="ko-KR" dirty="0"/>
              <a:t>SSHa</a:t>
            </a:r>
            <a:r>
              <a:rPr kumimoji="1" lang="ko-KR" altLang="en-US" dirty="0"/>
              <a:t> </a:t>
            </a:r>
            <a:r>
              <a:rPr kumimoji="1" lang="en-US" altLang="ko-KR" dirty="0"/>
              <a:t>core</a:t>
            </a:r>
            <a:r>
              <a:rPr kumimoji="1" lang="ko-KR" altLang="en-US" dirty="0" err="1"/>
              <a:t>를</a:t>
            </a:r>
            <a:r>
              <a:rPr kumimoji="1" lang="ko-KR" altLang="en-US" dirty="0"/>
              <a:t> 가로지르는 </a:t>
            </a:r>
            <a:r>
              <a:rPr kumimoji="1" lang="en-US" altLang="ko-KR" dirty="0" err="1"/>
              <a:t>yz</a:t>
            </a:r>
            <a:r>
              <a:rPr kumimoji="1" lang="en-US" altLang="ko-KR" dirty="0"/>
              <a:t> cross section</a:t>
            </a:r>
            <a:r>
              <a:rPr kumimoji="1" lang="ko-KR" altLang="en-US" dirty="0"/>
              <a:t>을 </a:t>
            </a:r>
            <a:r>
              <a:rPr kumimoji="1" lang="ko-KR" altLang="en-US" dirty="0" err="1"/>
              <a:t>나타내었습니다</a:t>
            </a:r>
            <a:r>
              <a:rPr kumimoji="1" lang="en-US" altLang="ko-KR" dirty="0"/>
              <a:t>.</a:t>
            </a:r>
            <a:r>
              <a:rPr kumimoji="1" lang="ko-KR" altLang="en-US" dirty="0"/>
              <a:t> </a:t>
            </a:r>
            <a:endParaRPr kumimoji="1" lang="en-US" altLang="ko-KR" dirty="0"/>
          </a:p>
          <a:p>
            <a:r>
              <a:rPr kumimoji="1" lang="en-US" altLang="ko-KR" dirty="0"/>
              <a:t>x</a:t>
            </a:r>
            <a:r>
              <a:rPr kumimoji="1" lang="ko-KR" altLang="en-US" dirty="0"/>
              <a:t>축은 위도를 </a:t>
            </a:r>
            <a:r>
              <a:rPr kumimoji="1" lang="en-US" altLang="ko-KR" dirty="0"/>
              <a:t>y</a:t>
            </a:r>
            <a:r>
              <a:rPr kumimoji="1" lang="ko-KR" altLang="en-US" dirty="0"/>
              <a:t>축은 </a:t>
            </a:r>
            <a:r>
              <a:rPr kumimoji="1" lang="en-US" altLang="ko-KR" dirty="0"/>
              <a:t>depth</a:t>
            </a:r>
            <a:r>
              <a:rPr kumimoji="1" lang="ko-KR" altLang="en-US" dirty="0" err="1"/>
              <a:t>를</a:t>
            </a:r>
            <a:r>
              <a:rPr kumimoji="1" lang="ko-KR" altLang="en-US" dirty="0"/>
              <a:t> 나타냅니다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5</a:t>
            </a:r>
            <a:r>
              <a:rPr kumimoji="1" lang="ko-KR" altLang="en-US" dirty="0"/>
              <a:t>월과 </a:t>
            </a:r>
            <a:r>
              <a:rPr kumimoji="1" lang="en-US" altLang="ko-KR" dirty="0"/>
              <a:t>6</a:t>
            </a:r>
            <a:r>
              <a:rPr kumimoji="1" lang="ko-KR" altLang="en-US" dirty="0"/>
              <a:t>월에 유의한 온도 </a:t>
            </a:r>
            <a:r>
              <a:rPr kumimoji="1" lang="ko-KR" altLang="en-US" dirty="0" err="1"/>
              <a:t>아노말리가</a:t>
            </a:r>
            <a:r>
              <a:rPr kumimoji="1" lang="ko-KR" altLang="en-US" dirty="0"/>
              <a:t> </a:t>
            </a:r>
            <a:r>
              <a:rPr kumimoji="1" lang="en-US" altLang="ko-KR" dirty="0"/>
              <a:t>thermocline</a:t>
            </a:r>
            <a:r>
              <a:rPr kumimoji="1" lang="ko-KR" altLang="en-US" dirty="0"/>
              <a:t>에 존재하는 것을 확인할 수 있습니다</a:t>
            </a:r>
            <a:r>
              <a:rPr kumimoji="1" lang="en-US" altLang="ko-KR" dirty="0"/>
              <a:t>.</a:t>
            </a:r>
            <a:r>
              <a:rPr kumimoji="1" lang="ko-KR" altLang="en-US" dirty="0"/>
              <a:t> </a:t>
            </a:r>
            <a:endParaRPr kumimoji="1" lang="en-US" altLang="ko-KR" dirty="0"/>
          </a:p>
          <a:p>
            <a:r>
              <a:rPr kumimoji="1" lang="ko-KR" altLang="en-US" dirty="0"/>
              <a:t>검정색 파선으로 표현한 것이 </a:t>
            </a:r>
            <a:r>
              <a:rPr kumimoji="1" lang="en-US" altLang="ko-KR" dirty="0"/>
              <a:t>Mixed layer depth</a:t>
            </a:r>
            <a:r>
              <a:rPr kumimoji="1" lang="ko-KR" altLang="en-US" dirty="0"/>
              <a:t>인데</a:t>
            </a:r>
            <a:r>
              <a:rPr kumimoji="1" lang="en-US" altLang="ko-KR" dirty="0"/>
              <a:t>,</a:t>
            </a:r>
            <a:r>
              <a:rPr kumimoji="1" lang="ko-KR" altLang="en-US" dirty="0"/>
              <a:t> 유의한 </a:t>
            </a:r>
            <a:r>
              <a:rPr kumimoji="1" lang="en-US" altLang="ko-KR" dirty="0"/>
              <a:t>signal</a:t>
            </a:r>
            <a:r>
              <a:rPr kumimoji="1" lang="ko-KR" altLang="en-US" dirty="0"/>
              <a:t>이 </a:t>
            </a:r>
            <a:r>
              <a:rPr kumimoji="1" lang="en-US" altLang="ko-KR" dirty="0"/>
              <a:t>mixed layer </a:t>
            </a:r>
            <a:r>
              <a:rPr kumimoji="1" lang="ko-KR" altLang="en-US" dirty="0"/>
              <a:t>내부에는 없고</a:t>
            </a:r>
            <a:r>
              <a:rPr kumimoji="1" lang="en-US" altLang="ko-KR" dirty="0"/>
              <a:t>,</a:t>
            </a:r>
            <a:r>
              <a:rPr kumimoji="1" lang="ko-KR" altLang="en-US" dirty="0"/>
              <a:t> </a:t>
            </a:r>
            <a:r>
              <a:rPr kumimoji="1" lang="en-US" altLang="ko-KR" dirty="0"/>
              <a:t>upper</a:t>
            </a:r>
            <a:r>
              <a:rPr kumimoji="1" lang="ko-KR" altLang="en-US" dirty="0"/>
              <a:t> </a:t>
            </a:r>
            <a:r>
              <a:rPr kumimoji="1" lang="en-US" altLang="ko-KR" dirty="0"/>
              <a:t>thermocline</a:t>
            </a:r>
            <a:r>
              <a:rPr kumimoji="1" lang="ko-KR" altLang="en-US" dirty="0"/>
              <a:t>에만 존재하는 것을 확인할 수 있습니다</a:t>
            </a:r>
            <a:r>
              <a:rPr kumimoji="1" lang="en-US" altLang="ko-KR" dirty="0"/>
              <a:t>.</a:t>
            </a:r>
            <a:r>
              <a:rPr kumimoji="1" lang="ko-KR" altLang="en-US" dirty="0"/>
              <a:t> </a:t>
            </a:r>
            <a:endParaRPr kumimoji="1" lang="en-US" altLang="ko-KR" dirty="0"/>
          </a:p>
          <a:p>
            <a:endParaRPr kumimoji="1"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dirty="0"/>
              <a:t>(click)</a:t>
            </a:r>
            <a:endParaRPr kumimoji="1" lang="en-US" altLang="ko-Kore-KR" dirty="0"/>
          </a:p>
          <a:p>
            <a:r>
              <a:rPr kumimoji="1" lang="ko-KR" altLang="en-US" dirty="0"/>
              <a:t>그러나</a:t>
            </a:r>
            <a:r>
              <a:rPr kumimoji="1" lang="en-US" altLang="ko-KR" dirty="0"/>
              <a:t>,</a:t>
            </a:r>
            <a:r>
              <a:rPr kumimoji="1" lang="ko-KR" altLang="en-US" dirty="0"/>
              <a:t> </a:t>
            </a:r>
            <a:r>
              <a:rPr kumimoji="1" lang="en-US" altLang="ko-KR" dirty="0"/>
              <a:t>7</a:t>
            </a:r>
            <a:r>
              <a:rPr kumimoji="1" lang="ko-KR" altLang="en-US" dirty="0"/>
              <a:t>월부터 </a:t>
            </a:r>
            <a:r>
              <a:rPr kumimoji="1" lang="en-US" altLang="ko-KR" dirty="0"/>
              <a:t>9</a:t>
            </a:r>
            <a:r>
              <a:rPr kumimoji="1" lang="ko-KR" altLang="en-US" dirty="0"/>
              <a:t>월까지 더 깊어진 </a:t>
            </a:r>
            <a:r>
              <a:rPr kumimoji="1" lang="en-US" altLang="ko-KR" dirty="0"/>
              <a:t>Mixed layer</a:t>
            </a:r>
            <a:r>
              <a:rPr kumimoji="1" lang="ko-KR" altLang="en-US" dirty="0"/>
              <a:t>와 함께 유의한 온도 </a:t>
            </a:r>
            <a:r>
              <a:rPr kumimoji="1" lang="ko-KR" altLang="en-US" dirty="0" err="1"/>
              <a:t>아노말리가</a:t>
            </a:r>
            <a:r>
              <a:rPr kumimoji="1" lang="ko-KR" altLang="en-US" dirty="0"/>
              <a:t> </a:t>
            </a:r>
            <a:r>
              <a:rPr kumimoji="1" lang="en-US" altLang="ko-KR" dirty="0"/>
              <a:t>Mixed layer </a:t>
            </a:r>
            <a:r>
              <a:rPr kumimoji="1" lang="ko-KR" altLang="en-US" dirty="0"/>
              <a:t>내부에도 존재하는 것을 확인할 수 있습니다</a:t>
            </a:r>
            <a:r>
              <a:rPr kumimoji="1" lang="en-US" altLang="ko-KR" dirty="0"/>
              <a:t>.</a:t>
            </a:r>
            <a:r>
              <a:rPr kumimoji="1" lang="ko-KR" altLang="en-US" dirty="0"/>
              <a:t> </a:t>
            </a:r>
            <a:endParaRPr kumimoji="1" lang="en-US" altLang="ko-KR" dirty="0"/>
          </a:p>
          <a:p>
            <a:endParaRPr kumimoji="1" lang="en-US" altLang="ko-KR" dirty="0"/>
          </a:p>
          <a:p>
            <a:r>
              <a:rPr kumimoji="1" lang="ko-KR" altLang="en-US" dirty="0"/>
              <a:t>이는 </a:t>
            </a:r>
            <a:r>
              <a:rPr kumimoji="1" lang="en-US" altLang="ko-KR" dirty="0"/>
              <a:t>entrainment</a:t>
            </a:r>
            <a:r>
              <a:rPr kumimoji="1" lang="ko-KR" altLang="en-US" dirty="0"/>
              <a:t>에 의해 양의 온도 </a:t>
            </a:r>
            <a:r>
              <a:rPr kumimoji="1" lang="ko-KR" altLang="en-US" dirty="0" err="1"/>
              <a:t>아노말리가</a:t>
            </a:r>
            <a:r>
              <a:rPr kumimoji="1" lang="ko-KR" altLang="en-US" dirty="0"/>
              <a:t> </a:t>
            </a:r>
            <a:r>
              <a:rPr kumimoji="1" lang="en-US" altLang="ko-KR" dirty="0"/>
              <a:t>thermocline</a:t>
            </a:r>
            <a:r>
              <a:rPr kumimoji="1" lang="ko-KR" altLang="en-US" dirty="0"/>
              <a:t>에서 </a:t>
            </a:r>
            <a:r>
              <a:rPr kumimoji="1" lang="en-US" altLang="ko-KR" dirty="0"/>
              <a:t>mixed layer </a:t>
            </a:r>
            <a:r>
              <a:rPr kumimoji="1" lang="ko-KR" altLang="en-US" dirty="0"/>
              <a:t>내부로 </a:t>
            </a:r>
            <a:r>
              <a:rPr kumimoji="1" lang="ko-KR" altLang="en-US" dirty="0" err="1"/>
              <a:t>섭입</a:t>
            </a:r>
            <a:r>
              <a:rPr kumimoji="1" lang="ko-KR" altLang="en-US" dirty="0"/>
              <a:t> 되었을 가능성을 의미 합니다</a:t>
            </a:r>
            <a:r>
              <a:rPr kumimoji="1" lang="en-US" altLang="ko-KR" dirty="0"/>
              <a:t>.</a:t>
            </a:r>
            <a:r>
              <a:rPr kumimoji="1" lang="ko-KR" altLang="en-US" dirty="0"/>
              <a:t> </a:t>
            </a:r>
            <a:endParaRPr kumimoji="1" lang="en-US" altLang="ko-Kore-KR"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34</a:t>
            </a:fld>
            <a:endParaRPr kumimoji="1" lang="ko-Kore-KR" altLang="en-US"/>
          </a:p>
        </p:txBody>
      </p:sp>
    </p:spTree>
    <p:extLst>
      <p:ext uri="{BB962C8B-B14F-4D97-AF65-F5344CB8AC3E}">
        <p14:creationId xmlns:p14="http://schemas.microsoft.com/office/powerpoint/2010/main" val="584278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dirty="0"/>
              <a:t>Then, how can we understand the temperature anomaly in the thermocline?</a:t>
            </a:r>
          </a:p>
          <a:p>
            <a:endParaRPr lang="en-US" altLang="ko-Kore-KR" dirty="0"/>
          </a:p>
          <a:p>
            <a:r>
              <a:rPr lang="en-US" altLang="ko-Kore-KR" dirty="0"/>
              <a:t>If baroclinic instability is the cause, it would appear along the strong vertical shear.</a:t>
            </a:r>
          </a:p>
          <a:p>
            <a:r>
              <a:rPr lang="en-US" altLang="ko-Kore-KR" dirty="0"/>
              <a:t>To confirm this, the vertical gradient of the zonal current is plotted.</a:t>
            </a:r>
          </a:p>
          <a:p>
            <a:endParaRPr lang="en-US" altLang="ko-Kore-KR" dirty="0"/>
          </a:p>
          <a:p>
            <a:r>
              <a:rPr lang="en-US" altLang="ko-Kore-KR" dirty="0"/>
              <a:t>It is evident that areas with strong vertical shear align with the temperature anomalies indicating role of the baroclinic instability</a:t>
            </a:r>
          </a:p>
          <a:p>
            <a:endParaRPr lang="en-US" altLang="ko-Kore-KR" dirty="0"/>
          </a:p>
          <a:p>
            <a:r>
              <a:rPr lang="en-US" altLang="ko-Kore-KR" dirty="0"/>
              <a:t>However, Ekman downwelling associated with negative wind stress curl anomalies can also generate positive temperature anomalies within the thermocline.</a:t>
            </a:r>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35</a:t>
            </a:fld>
            <a:endParaRPr kumimoji="1" lang="ko-Kore-KR" altLang="en-US"/>
          </a:p>
        </p:txBody>
      </p:sp>
    </p:spTree>
    <p:extLst>
      <p:ext uri="{BB962C8B-B14F-4D97-AF65-F5344CB8AC3E}">
        <p14:creationId xmlns:p14="http://schemas.microsoft.com/office/powerpoint/2010/main" val="3499317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이를</a:t>
            </a:r>
            <a:r>
              <a:rPr kumimoji="1" lang="ko-KR" altLang="en-US" dirty="0"/>
              <a:t> 정량화 하기 위해 박스 안에서 </a:t>
            </a:r>
            <a:r>
              <a:rPr kumimoji="1" lang="en-US" altLang="ko-KR" dirty="0" err="1"/>
              <a:t>ekman</a:t>
            </a:r>
            <a:r>
              <a:rPr kumimoji="1" lang="en-US" altLang="ko-KR" dirty="0"/>
              <a:t> downwelling</a:t>
            </a:r>
            <a:r>
              <a:rPr kumimoji="1" lang="ko-KR" altLang="en-US" dirty="0"/>
              <a:t>과</a:t>
            </a:r>
            <a:r>
              <a:rPr kumimoji="1" lang="en-US" altLang="ko-KR" dirty="0"/>
              <a:t>,</a:t>
            </a:r>
            <a:r>
              <a:rPr kumimoji="1" lang="ko-KR" altLang="en-US" dirty="0"/>
              <a:t> 그로 인한 온도 변화를 </a:t>
            </a:r>
            <a:r>
              <a:rPr kumimoji="1" lang="en-US" altLang="ko-KR" dirty="0"/>
              <a:t>estimate</a:t>
            </a:r>
            <a:r>
              <a:rPr kumimoji="1" lang="ko-KR" altLang="en-US" dirty="0"/>
              <a:t>해 보았다</a:t>
            </a:r>
            <a:r>
              <a:rPr kumimoji="1" lang="en-US" altLang="ko-KR" dirty="0"/>
              <a:t>.</a:t>
            </a:r>
            <a:r>
              <a:rPr kumimoji="1" lang="ko-KR" altLang="en-US" dirty="0"/>
              <a:t> </a:t>
            </a:r>
            <a:endParaRPr kumimoji="1" lang="en-US" altLang="ko-KR" dirty="0"/>
          </a:p>
          <a:p>
            <a:r>
              <a:rPr kumimoji="1" lang="en-US" altLang="ko-Kore-KR" dirty="0"/>
              <a:t>May</a:t>
            </a:r>
            <a:r>
              <a:rPr kumimoji="1" lang="ko-KR" altLang="en-US" dirty="0" err="1"/>
              <a:t>부터</a:t>
            </a:r>
            <a:r>
              <a:rPr kumimoji="1" lang="ko-KR" altLang="en-US" dirty="0"/>
              <a:t> </a:t>
            </a:r>
            <a:r>
              <a:rPr kumimoji="1" lang="en-US" altLang="ko-KR" dirty="0"/>
              <a:t>September</a:t>
            </a:r>
            <a:r>
              <a:rPr kumimoji="1" lang="ko-KR" altLang="en-US" dirty="0"/>
              <a:t>까지 </a:t>
            </a:r>
            <a:r>
              <a:rPr kumimoji="1" lang="en-US" altLang="ko-KR" dirty="0" err="1"/>
              <a:t>Nagative</a:t>
            </a:r>
            <a:r>
              <a:rPr kumimoji="1" lang="en-US" altLang="ko-KR" dirty="0"/>
              <a:t> WSCa</a:t>
            </a:r>
            <a:r>
              <a:rPr kumimoji="1" lang="ko-KR" altLang="en-US" dirty="0"/>
              <a:t>는 평균적으로 </a:t>
            </a:r>
            <a:r>
              <a:rPr kumimoji="1" lang="en-US" altLang="ko-KR" dirty="0"/>
              <a:t>10</a:t>
            </a:r>
            <a:r>
              <a:rPr kumimoji="1" lang="ko-KR" altLang="en-US" dirty="0"/>
              <a:t>의 </a:t>
            </a:r>
            <a:r>
              <a:rPr kumimoji="1" lang="en-US" altLang="ko-KR" dirty="0"/>
              <a:t>-8</a:t>
            </a:r>
            <a:r>
              <a:rPr kumimoji="1" lang="ko-KR" altLang="en-US" dirty="0"/>
              <a:t>승 </a:t>
            </a:r>
            <a:r>
              <a:rPr kumimoji="1" lang="en-US" altLang="ko-KR" dirty="0"/>
              <a:t>m/s</a:t>
            </a:r>
            <a:r>
              <a:rPr kumimoji="1" lang="ko-KR" altLang="en-US" dirty="0"/>
              <a:t> 정도의 </a:t>
            </a:r>
            <a:r>
              <a:rPr kumimoji="1" lang="en-US" altLang="ko-KR" dirty="0"/>
              <a:t>order</a:t>
            </a:r>
            <a:r>
              <a:rPr kumimoji="1" lang="ko-KR" altLang="en-US" dirty="0"/>
              <a:t>로 매우 작은 </a:t>
            </a:r>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36</a:t>
            </a:fld>
            <a:endParaRPr kumimoji="1" lang="ko-Kore-KR" altLang="en-US"/>
          </a:p>
        </p:txBody>
      </p:sp>
    </p:spTree>
    <p:extLst>
      <p:ext uri="{BB962C8B-B14F-4D97-AF65-F5344CB8AC3E}">
        <p14:creationId xmlns:p14="http://schemas.microsoft.com/office/powerpoint/2010/main" val="2156790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37</a:t>
            </a:fld>
            <a:endParaRPr kumimoji="1" lang="ko-Kore-KR" altLang="en-US"/>
          </a:p>
        </p:txBody>
      </p:sp>
    </p:spTree>
    <p:extLst>
      <p:ext uri="{BB962C8B-B14F-4D97-AF65-F5344CB8AC3E}">
        <p14:creationId xmlns:p14="http://schemas.microsoft.com/office/powerpoint/2010/main" val="1387526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 altLang="ko-Kore-KR" sz="2800" b="0" i="0" dirty="0">
                <a:solidFill>
                  <a:srgbClr val="ECECEC"/>
                </a:solidFill>
                <a:effectLst/>
                <a:latin typeface="Söhne"/>
              </a:rPr>
              <a:t>During the El Niño mature phase, there is an anticyclonic circulation to the east of Japan, </a:t>
            </a:r>
          </a:p>
          <a:p>
            <a:pPr algn="l"/>
            <a:r>
              <a:rPr lang="en-US" altLang="ko-Kore-KR" sz="2800" b="0" i="0" dirty="0">
                <a:solidFill>
                  <a:srgbClr val="ECECEC"/>
                </a:solidFill>
                <a:effectLst/>
                <a:latin typeface="Söhne"/>
              </a:rPr>
              <a:t>w</a:t>
            </a:r>
            <a:r>
              <a:rPr lang="en" altLang="ko-Kore-KR" sz="2800" b="0" i="0" dirty="0" err="1">
                <a:solidFill>
                  <a:srgbClr val="ECECEC"/>
                </a:solidFill>
                <a:effectLst/>
                <a:latin typeface="Söhne"/>
              </a:rPr>
              <a:t>hich</a:t>
            </a:r>
            <a:r>
              <a:rPr lang="en" altLang="ko-Kore-KR" sz="2800" b="0" i="0" dirty="0">
                <a:solidFill>
                  <a:srgbClr val="ECECEC"/>
                </a:solidFill>
                <a:effectLst/>
                <a:latin typeface="Söhne"/>
              </a:rPr>
              <a:t> supplies the warm and moist air to the East Asia</a:t>
            </a:r>
          </a:p>
          <a:p>
            <a:pPr algn="l"/>
            <a:endParaRPr lang="en" altLang="ko-Kore-KR" sz="2800" b="0" i="0" dirty="0">
              <a:solidFill>
                <a:srgbClr val="ECECEC"/>
              </a:solidFill>
              <a:effectLst/>
              <a:latin typeface="Söhne"/>
            </a:endParaRPr>
          </a:p>
          <a:p>
            <a:pPr algn="l"/>
            <a:r>
              <a:rPr lang="en" altLang="ko-Kore-KR" sz="2800" b="0" i="0" dirty="0">
                <a:solidFill>
                  <a:srgbClr val="ECECEC"/>
                </a:solidFill>
                <a:effectLst/>
                <a:latin typeface="Söhne"/>
              </a:rPr>
              <a:t>This anticyclone is named the 'Kuroshio anticyclone’ by the Son et al. 2014 </a:t>
            </a:r>
          </a:p>
          <a:p>
            <a:pPr algn="l"/>
            <a:r>
              <a:rPr lang="en" altLang="ko-Kore-KR" sz="2800" b="0" i="0" dirty="0">
                <a:solidFill>
                  <a:srgbClr val="ECECEC"/>
                </a:solidFill>
                <a:effectLst/>
                <a:latin typeface="Söhne"/>
              </a:rPr>
              <a:t>can be explained by atmospheric teleconnection related to the tropical convective activity. </a:t>
            </a:r>
          </a:p>
          <a:p>
            <a:endParaRPr lang="en-US" altLang="ko-Kore-KR" sz="1800" dirty="0">
              <a:effectLst/>
              <a:latin typeface="Cambria" panose="02040503050406030204" pitchFamily="18" charset="0"/>
              <a:ea typeface="맑은 고딕" panose="020B0503020000020004" pitchFamily="34" charset="-127"/>
              <a:cs typeface="AppleSystemUIFont"/>
            </a:endParaRPr>
          </a:p>
          <a:p>
            <a:endParaRPr lang="en-US" altLang="ko-Kore-KR" sz="1800" dirty="0">
              <a:effectLst/>
              <a:latin typeface="Cambria" panose="02040503050406030204" pitchFamily="18" charset="0"/>
              <a:ea typeface="맑은 고딕" panose="020B0503020000020004" pitchFamily="34" charset="-127"/>
              <a:cs typeface="AppleSystemUIFont"/>
            </a:endParaRPr>
          </a:p>
          <a:p>
            <a:r>
              <a:rPr lang="en-US" altLang="ko-Kore-KR" sz="1800" dirty="0">
                <a:effectLst/>
                <a:latin typeface="Cambria" panose="02040503050406030204" pitchFamily="18" charset="0"/>
                <a:ea typeface="맑은 고딕" panose="020B0503020000020004" pitchFamily="34" charset="-127"/>
                <a:cs typeface="AppleSystemUIFont"/>
              </a:rPr>
              <a:t>And, during the La Nina developing phase, there is</a:t>
            </a:r>
            <a:r>
              <a:rPr lang="en" altLang="ko-Kore-KR" sz="1800" b="0" i="0" dirty="0">
                <a:solidFill>
                  <a:srgbClr val="ECECEC"/>
                </a:solidFill>
                <a:effectLst/>
                <a:latin typeface="Söhne"/>
              </a:rPr>
              <a:t> a pos</a:t>
            </a:r>
            <a:r>
              <a:rPr lang="en-US" altLang="ko-Kore-KR" sz="1800" b="0" i="0" dirty="0" err="1">
                <a:solidFill>
                  <a:srgbClr val="ECECEC"/>
                </a:solidFill>
                <a:effectLst/>
                <a:latin typeface="Söhne"/>
              </a:rPr>
              <a:t>i</a:t>
            </a:r>
            <a:r>
              <a:rPr lang="en" altLang="ko-Kore-KR" sz="1800" b="0" i="0" dirty="0" err="1">
                <a:solidFill>
                  <a:srgbClr val="ECECEC"/>
                </a:solidFill>
                <a:effectLst/>
                <a:latin typeface="Söhne"/>
              </a:rPr>
              <a:t>tive</a:t>
            </a:r>
            <a:r>
              <a:rPr lang="en" altLang="ko-Kore-KR" sz="1800" b="0" i="0" dirty="0">
                <a:solidFill>
                  <a:srgbClr val="ECECEC"/>
                </a:solidFill>
                <a:effectLst/>
                <a:latin typeface="Söhne"/>
              </a:rPr>
              <a:t> </a:t>
            </a:r>
            <a:r>
              <a:rPr lang="en" altLang="ko-Kore-KR" sz="1800" b="0" i="0" dirty="0" err="1">
                <a:solidFill>
                  <a:srgbClr val="ECECEC"/>
                </a:solidFill>
                <a:effectLst/>
                <a:latin typeface="Söhne"/>
              </a:rPr>
              <a:t>SSHa</a:t>
            </a:r>
            <a:r>
              <a:rPr lang="en" altLang="ko-Kore-KR" sz="1800" b="0" i="0" dirty="0">
                <a:solidFill>
                  <a:srgbClr val="ECECEC"/>
                </a:solidFill>
                <a:effectLst/>
                <a:latin typeface="Söhne"/>
              </a:rPr>
              <a:t> over the WNP Ocean.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sz="1800" dirty="0">
                <a:solidFill>
                  <a:schemeClr val="tx1"/>
                </a:solidFill>
                <a:latin typeface="Arial" panose="020B0604020202020204" pitchFamily="34" charset="0"/>
                <a:cs typeface="Arial" panose="020B0604020202020204" pitchFamily="34" charset="0"/>
              </a:rPr>
              <a:t>related</a:t>
            </a:r>
            <a:r>
              <a:rPr kumimoji="1" lang="en-US" altLang="ko-Kore-KR" sz="1800" dirty="0">
                <a:solidFill>
                  <a:schemeClr val="tx1"/>
                </a:solidFill>
                <a:latin typeface="Arial" panose="020B0604020202020204" pitchFamily="34" charset="0"/>
                <a:cs typeface="Arial" panose="020B0604020202020204" pitchFamily="34" charset="0"/>
              </a:rPr>
              <a:t> to this anomaly, the intensity of the Kuroshio Current was also stronger than normal year, as shown by this red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ko-Kore-KR" sz="1800"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800" dirty="0">
                <a:solidFill>
                  <a:schemeClr val="tx1"/>
                </a:solidFill>
                <a:latin typeface="Arial" panose="020B0604020202020204" pitchFamily="34" charset="0"/>
                <a:cs typeface="Arial" panose="020B0604020202020204" pitchFamily="34" charset="0"/>
              </a:rPr>
              <a:t>This relationship with ENSO is consistent with previous studies.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ko-Kore-KR" sz="1800" dirty="0">
              <a:solidFill>
                <a:schemeClr val="tx1"/>
              </a:solidFill>
              <a:latin typeface="Arial" panose="020B0604020202020204" pitchFamily="34" charset="0"/>
              <a:cs typeface="Arial" panose="020B0604020202020204" pitchFamily="34" charset="0"/>
            </a:endParaRPr>
          </a:p>
          <a:p>
            <a:pPr algn="l"/>
            <a:r>
              <a:rPr lang="en" altLang="ko-Kore-KR" sz="1800" b="0" i="0" dirty="0">
                <a:solidFill>
                  <a:srgbClr val="ECECEC"/>
                </a:solidFill>
                <a:effectLst/>
                <a:latin typeface="Söhne"/>
              </a:rPr>
              <a:t>This two periods illustrate the distinct pathways of the ENSO teleconnection, </a:t>
            </a:r>
          </a:p>
          <a:p>
            <a:pPr algn="l"/>
            <a:r>
              <a:rPr lang="en-US" altLang="ko-Kore-KR" sz="1800" b="0" i="0" dirty="0">
                <a:solidFill>
                  <a:srgbClr val="ECECEC"/>
                </a:solidFill>
                <a:effectLst/>
                <a:latin typeface="Söhne"/>
              </a:rPr>
              <a:t>Atmospheric Bridge and Oceanic Tunnel</a:t>
            </a:r>
            <a:endParaRPr lang="en" altLang="ko-Kore-KR" sz="1800" b="0" i="0" dirty="0">
              <a:solidFill>
                <a:srgbClr val="ECECEC"/>
              </a:solidFill>
              <a:effectLst/>
              <a:latin typeface="Söhne"/>
            </a:endParaRPr>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39</a:t>
            </a:fld>
            <a:endParaRPr kumimoji="1" lang="ko-Kore-KR" altLang="en-US"/>
          </a:p>
        </p:txBody>
      </p:sp>
    </p:spTree>
    <p:extLst>
      <p:ext uri="{BB962C8B-B14F-4D97-AF65-F5344CB8AC3E}">
        <p14:creationId xmlns:p14="http://schemas.microsoft.com/office/powerpoint/2010/main" val="707433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82B2456-E0C5-694F-B1F4-A31C71635AA7}" type="slidenum">
              <a:rPr kumimoji="1" lang="ko-Kore-KR" altLang="en-US" smtClean="0"/>
              <a:t>23</a:t>
            </a:fld>
            <a:endParaRPr kumimoji="1" lang="ko-Kore-KR" altLang="en-US"/>
          </a:p>
        </p:txBody>
      </p:sp>
    </p:spTree>
    <p:extLst>
      <p:ext uri="{BB962C8B-B14F-4D97-AF65-F5344CB8AC3E}">
        <p14:creationId xmlns:p14="http://schemas.microsoft.com/office/powerpoint/2010/main" val="313721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 altLang="ko-Kore-KR" b="0" i="0" dirty="0">
                <a:solidFill>
                  <a:srgbClr val="ECECEC"/>
                </a:solidFill>
                <a:effectLst/>
                <a:latin typeface="Söhne"/>
              </a:rPr>
              <a:t>However, there are also cases that marine heat wave occurred simultaneously over the large area </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For instance, Choi et al. (2022) found that during an extreme summer case, heatwaves occurred simultaneously in the Yellow/East China Sea and East Sea</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In these cases, the large-scale atmospheric process that accompanies downward shortwave radiation and latent heat flux responsible for the MHWs.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b="0" i="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b="0" i="0" dirty="0">
                <a:solidFill>
                  <a:srgbClr val="ECECEC"/>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b="0" i="0" dirty="0">
                <a:solidFill>
                  <a:srgbClr val="ECECEC"/>
                </a:solidFill>
                <a:effectLst/>
                <a:latin typeface="Söhne"/>
              </a:rPr>
              <a:t>The understanding of the large-scale warming is essential since it </a:t>
            </a:r>
            <a:r>
              <a:rPr lang="en-US" altLang="ko-Kore-KR" sz="1200" kern="100" dirty="0">
                <a:effectLst/>
                <a:latin typeface="Calibri" panose="020F0502020204030204" pitchFamily="34" charset="0"/>
                <a:ea typeface="맑은 고딕" panose="020B0503020000020004" pitchFamily="34" charset="-127"/>
                <a:cs typeface="Times New Roman" panose="02020603050405020304" pitchFamily="18" charset="0"/>
              </a:rPr>
              <a:t>considerably explains </a:t>
            </a:r>
            <a:r>
              <a:rPr lang="en" altLang="ko-Kore-KR" b="0" i="0" dirty="0">
                <a:solidFill>
                  <a:srgbClr val="ECECEC"/>
                </a:solidFill>
                <a:effectLst/>
                <a:latin typeface="Söhne"/>
              </a:rPr>
              <a:t>the background conditions.</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Lee et al. (2020) examine the summer MHW based on EOF analysis.</a:t>
            </a:r>
          </a:p>
          <a:p>
            <a:pPr algn="l"/>
            <a:r>
              <a:rPr lang="en" altLang="ko-Kore-KR" b="0" i="0" dirty="0">
                <a:solidFill>
                  <a:srgbClr val="ECECEC"/>
                </a:solidFill>
                <a:effectLst/>
                <a:latin typeface="Söhne"/>
              </a:rPr>
              <a:t>They revealed that the "basin-wide mode" emerged as the leading mode, explaining 38.7% of the total variance.</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(click)</a:t>
            </a:r>
            <a:endParaRPr lang="en-US" altLang="ko-Kore-KR" sz="1800" kern="100" dirty="0">
              <a:effectLst/>
              <a:latin typeface="Calibri" panose="020F0502020204030204" pitchFamily="34" charset="0"/>
              <a:ea typeface="맑은 고딕" panose="020B0503020000020004" pitchFamily="34" charset="-127"/>
              <a:cs typeface="Times New Roman" panose="02020603050405020304" pitchFamily="18" charset="0"/>
            </a:endParaRPr>
          </a:p>
          <a:p>
            <a:pPr algn="just" latinLnBrk="1"/>
            <a:r>
              <a:rPr lang="en-US" altLang="ko-Kore-KR" sz="1800" kern="100" dirty="0">
                <a:effectLst/>
                <a:latin typeface="Calibri" panose="020F0502020204030204" pitchFamily="34" charset="0"/>
                <a:ea typeface="맑은 고딕" panose="020B0503020000020004" pitchFamily="34" charset="-127"/>
                <a:cs typeface="Times New Roman" panose="02020603050405020304" pitchFamily="18" charset="0"/>
              </a:rPr>
              <a:t>The understanding of the climate driver for the large-scale warming would be a useful before consider the regional details. </a:t>
            </a:r>
            <a:endParaRPr kumimoji="1" lang="en-US" altLang="ko-KR" b="0" i="0" dirty="0">
              <a:solidFill>
                <a:srgbClr val="1D3D63"/>
              </a:solidFill>
              <a:effectLst/>
              <a:latin typeface="Lato" panose="020F0502020204030203" pitchFamily="34" charset="0"/>
            </a:endParaRPr>
          </a:p>
          <a:p>
            <a:endParaRPr kumimoji="1" lang="en-US" altLang="ko-KR" b="0" i="0" dirty="0">
              <a:solidFill>
                <a:srgbClr val="1D3D63"/>
              </a:solidFill>
              <a:effectLst/>
              <a:latin typeface="Lato" panose="020F0502020204030203" pitchFamily="34" charset="0"/>
            </a:endParaRPr>
          </a:p>
          <a:p>
            <a:endParaRPr kumimoji="1" lang="en-US" altLang="ko-KR" b="0" i="0" dirty="0">
              <a:solidFill>
                <a:srgbClr val="1D3D63"/>
              </a:solidFill>
              <a:effectLst/>
              <a:latin typeface="Lato" panose="020F0502020204030203" pitchFamily="34" charset="0"/>
            </a:endParaRPr>
          </a:p>
          <a:p>
            <a:r>
              <a:rPr kumimoji="1" lang="ko-KR" altLang="en-US" b="0" i="0" dirty="0">
                <a:solidFill>
                  <a:srgbClr val="1D3D63"/>
                </a:solidFill>
                <a:effectLst/>
                <a:latin typeface="Lato" panose="020F0502020204030203" pitchFamily="34" charset="0"/>
              </a:rPr>
              <a:t>많은 </a:t>
            </a:r>
            <a:r>
              <a:rPr kumimoji="1" lang="en-US" altLang="ko-KR" b="0" i="0" dirty="0">
                <a:solidFill>
                  <a:srgbClr val="1D3D63"/>
                </a:solidFill>
                <a:effectLst/>
                <a:latin typeface="Lato" panose="020F0502020204030203" pitchFamily="34" charset="0"/>
              </a:rPr>
              <a:t>climate driver for MHW</a:t>
            </a:r>
            <a:r>
              <a:rPr kumimoji="1" lang="ko-KR" altLang="en-US" b="0" i="0" dirty="0">
                <a:solidFill>
                  <a:srgbClr val="1D3D63"/>
                </a:solidFill>
                <a:effectLst/>
                <a:latin typeface="Lato" panose="020F0502020204030203" pitchFamily="34" charset="0"/>
              </a:rPr>
              <a:t>에 대한 선행 연구들이 존재 한다</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a:t>
            </a:r>
            <a:endParaRPr kumimoji="1" lang="en-US" altLang="ko-KR" b="0" i="0" dirty="0">
              <a:solidFill>
                <a:srgbClr val="1D3D63"/>
              </a:solidFill>
              <a:effectLst/>
              <a:latin typeface="Lato" panose="020F0502020204030203" pitchFamily="34" charset="0"/>
            </a:endParaRPr>
          </a:p>
          <a:p>
            <a:r>
              <a:rPr kumimoji="1" lang="en-US" altLang="ko-KR" b="0" i="0" dirty="0">
                <a:solidFill>
                  <a:srgbClr val="1D3D63"/>
                </a:solidFill>
                <a:effectLst/>
                <a:latin typeface="Lato" panose="020F0502020204030203" pitchFamily="34" charset="0"/>
              </a:rPr>
              <a:t>Ocean</a:t>
            </a:r>
            <a:r>
              <a:rPr kumimoji="1" lang="ko-KR" altLang="en-US" b="0" i="0" dirty="0">
                <a:solidFill>
                  <a:srgbClr val="1D3D63"/>
                </a:solidFill>
                <a:effectLst/>
                <a:latin typeface="Lato" panose="020F0502020204030203" pitchFamily="34" charset="0"/>
              </a:rPr>
              <a:t> </a:t>
            </a:r>
            <a:r>
              <a:rPr kumimoji="1" lang="en-US" altLang="ko-KR" b="0" i="0" dirty="0">
                <a:solidFill>
                  <a:srgbClr val="1D3D63"/>
                </a:solidFill>
                <a:effectLst/>
                <a:latin typeface="Lato" panose="020F0502020204030203" pitchFamily="34" charset="0"/>
              </a:rPr>
              <a:t>process</a:t>
            </a:r>
            <a:r>
              <a:rPr kumimoji="1" lang="ko-KR" altLang="en-US" b="0" i="0" dirty="0">
                <a:solidFill>
                  <a:srgbClr val="1D3D63"/>
                </a:solidFill>
                <a:effectLst/>
                <a:latin typeface="Lato" panose="020F0502020204030203" pitchFamily="34" charset="0"/>
              </a:rPr>
              <a:t>가 </a:t>
            </a:r>
            <a:r>
              <a:rPr kumimoji="1" lang="en-US" altLang="ko-KR" b="0" i="0" dirty="0">
                <a:solidFill>
                  <a:srgbClr val="1D3D63"/>
                </a:solidFill>
                <a:effectLst/>
                <a:latin typeface="Lato" panose="020F0502020204030203" pitchFamily="34" charset="0"/>
              </a:rPr>
              <a:t>drive</a:t>
            </a:r>
            <a:r>
              <a:rPr kumimoji="1" lang="ko-KR" altLang="en-US" b="0" i="0" dirty="0">
                <a:solidFill>
                  <a:srgbClr val="1D3D63"/>
                </a:solidFill>
                <a:effectLst/>
                <a:latin typeface="Lato" panose="020F0502020204030203" pitchFamily="34" charset="0"/>
              </a:rPr>
              <a:t> 할 수도 있고</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대기 </a:t>
            </a:r>
            <a:r>
              <a:rPr kumimoji="1" lang="en-US" altLang="ko-KR" b="0" i="0" dirty="0">
                <a:solidFill>
                  <a:srgbClr val="1D3D63"/>
                </a:solidFill>
                <a:effectLst/>
                <a:latin typeface="Lato" panose="020F0502020204030203" pitchFamily="34" charset="0"/>
              </a:rPr>
              <a:t>forcing</a:t>
            </a:r>
            <a:r>
              <a:rPr kumimoji="1" lang="ko-KR" altLang="en-US" b="0" i="0" dirty="0">
                <a:solidFill>
                  <a:srgbClr val="1D3D63"/>
                </a:solidFill>
                <a:effectLst/>
                <a:latin typeface="Lato" panose="020F0502020204030203" pitchFamily="34" charset="0"/>
              </a:rPr>
              <a:t>이 강제할 수도 있다</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a:t>
            </a:r>
            <a:endParaRPr kumimoji="1" lang="en-US" altLang="ko-KR" b="0" i="0" dirty="0">
              <a:solidFill>
                <a:srgbClr val="1D3D63"/>
              </a:solidFill>
              <a:effectLst/>
              <a:latin typeface="Lato" panose="020F0502020204030203" pitchFamily="34" charset="0"/>
            </a:endParaRPr>
          </a:p>
          <a:p>
            <a:r>
              <a:rPr kumimoji="1" lang="ko-KR" altLang="en-US" b="0" i="0" dirty="0">
                <a:solidFill>
                  <a:srgbClr val="1D3D63"/>
                </a:solidFill>
                <a:effectLst/>
                <a:latin typeface="Lato" panose="020F0502020204030203" pitchFamily="34" charset="0"/>
              </a:rPr>
              <a:t>나는 선행 연구에서 제시한 </a:t>
            </a:r>
            <a:r>
              <a:rPr kumimoji="1" lang="en-US" altLang="ko-KR" b="0" i="0" dirty="0">
                <a:solidFill>
                  <a:srgbClr val="1D3D63"/>
                </a:solidFill>
                <a:effectLst/>
                <a:latin typeface="Lato" panose="020F0502020204030203" pitchFamily="34" charset="0"/>
              </a:rPr>
              <a:t>driver</a:t>
            </a:r>
            <a:r>
              <a:rPr kumimoji="1" lang="ko-KR" altLang="en-US" b="0" i="0" dirty="0">
                <a:solidFill>
                  <a:srgbClr val="1D3D63"/>
                </a:solidFill>
                <a:effectLst/>
                <a:latin typeface="Lato" panose="020F0502020204030203" pitchFamily="34" charset="0"/>
              </a:rPr>
              <a:t>들을 </a:t>
            </a:r>
            <a:r>
              <a:rPr kumimoji="1" lang="en-US" altLang="ko-KR" b="0" i="0" dirty="0">
                <a:solidFill>
                  <a:srgbClr val="1D3D63"/>
                </a:solidFill>
                <a:effectLst/>
                <a:latin typeface="Lato" panose="020F0502020204030203" pitchFamily="34" charset="0"/>
              </a:rPr>
              <a:t>regional </a:t>
            </a:r>
            <a:r>
              <a:rPr kumimoji="1" lang="ko-KR" altLang="en-US" b="0" i="0" dirty="0">
                <a:solidFill>
                  <a:srgbClr val="1D3D63"/>
                </a:solidFill>
                <a:effectLst/>
                <a:latin typeface="Lato" panose="020F0502020204030203" pitchFamily="34" charset="0"/>
              </a:rPr>
              <a:t>특성이 </a:t>
            </a:r>
            <a:r>
              <a:rPr kumimoji="1" lang="ko-KR" altLang="en-US" b="0" i="0" dirty="0" err="1">
                <a:solidFill>
                  <a:srgbClr val="1D3D63"/>
                </a:solidFill>
                <a:effectLst/>
                <a:latin typeface="Lato" panose="020F0502020204030203" pitchFamily="34" charset="0"/>
              </a:rPr>
              <a:t>중요게</a:t>
            </a:r>
            <a:r>
              <a:rPr kumimoji="1" lang="ko-KR" altLang="en-US" b="0" i="0" dirty="0">
                <a:solidFill>
                  <a:srgbClr val="1D3D63"/>
                </a:solidFill>
                <a:effectLst/>
                <a:latin typeface="Lato" panose="020F0502020204030203" pitchFamily="34" charset="0"/>
              </a:rPr>
              <a:t> 나타난 연구와</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a:t>
            </a:r>
            <a:r>
              <a:rPr kumimoji="1" lang="en-US" altLang="ko-KR" b="0" i="0" dirty="0">
                <a:solidFill>
                  <a:srgbClr val="1D3D63"/>
                </a:solidFill>
                <a:effectLst/>
                <a:latin typeface="Lato" panose="020F0502020204030203" pitchFamily="34" charset="0"/>
              </a:rPr>
              <a:t>large-scale</a:t>
            </a:r>
            <a:r>
              <a:rPr kumimoji="1" lang="ko-KR" altLang="en-US" b="0" i="0" dirty="0">
                <a:solidFill>
                  <a:srgbClr val="1D3D63"/>
                </a:solidFill>
                <a:effectLst/>
                <a:latin typeface="Lato" panose="020F0502020204030203" pitchFamily="34" charset="0"/>
              </a:rPr>
              <a:t> </a:t>
            </a:r>
            <a:r>
              <a:rPr kumimoji="1" lang="en-US" altLang="ko-KR" b="0" i="0" dirty="0">
                <a:solidFill>
                  <a:srgbClr val="1D3D63"/>
                </a:solidFill>
                <a:effectLst/>
                <a:latin typeface="Lato" panose="020F0502020204030203" pitchFamily="34" charset="0"/>
              </a:rPr>
              <a:t>forcing</a:t>
            </a:r>
            <a:r>
              <a:rPr kumimoji="1" lang="ko-KR" altLang="en-US" b="0" i="0" dirty="0">
                <a:solidFill>
                  <a:srgbClr val="1D3D63"/>
                </a:solidFill>
                <a:effectLst/>
                <a:latin typeface="Lato" panose="020F0502020204030203" pitchFamily="34" charset="0"/>
              </a:rPr>
              <a:t>이 중요하게 나타났던 연구로 나누어 소개하고자 한다</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a:t>
            </a:r>
            <a:endParaRPr kumimoji="1" lang="en-US" altLang="ko-KR" b="0" i="0" dirty="0">
              <a:solidFill>
                <a:srgbClr val="1D3D63"/>
              </a:solidFill>
              <a:effectLst/>
              <a:latin typeface="Lato" panose="020F0502020204030203" pitchFamily="34" charset="0"/>
            </a:endParaRPr>
          </a:p>
          <a:p>
            <a:endParaRPr kumimoji="1" lang="en-US" altLang="ko-KR" b="0" i="0" dirty="0">
              <a:solidFill>
                <a:srgbClr val="1D3D63"/>
              </a:solidFill>
              <a:effectLst/>
              <a:latin typeface="Lato" panose="020F0502020204030203" pitchFamily="34" charset="0"/>
            </a:endParaRPr>
          </a:p>
          <a:p>
            <a:r>
              <a:rPr kumimoji="1" lang="ko-KR" altLang="en-US" b="0" i="0" dirty="0">
                <a:solidFill>
                  <a:srgbClr val="1D3D63"/>
                </a:solidFill>
                <a:effectLst/>
                <a:latin typeface="Lato" panose="020F0502020204030203" pitchFamily="34" charset="0"/>
              </a:rPr>
              <a:t>먼저 연구 </a:t>
            </a:r>
            <a:r>
              <a:rPr kumimoji="1" lang="en-US" altLang="ko-KR" b="0" i="0" dirty="0">
                <a:solidFill>
                  <a:srgbClr val="1D3D63"/>
                </a:solidFill>
                <a:effectLst/>
                <a:latin typeface="Lato" panose="020F0502020204030203" pitchFamily="34" charset="0"/>
              </a:rPr>
              <a:t>scope</a:t>
            </a:r>
            <a:r>
              <a:rPr kumimoji="1" lang="ko-KR" altLang="en-US" b="0" i="0" dirty="0" err="1">
                <a:solidFill>
                  <a:srgbClr val="1D3D63"/>
                </a:solidFill>
                <a:effectLst/>
                <a:latin typeface="Lato" panose="020F0502020204030203" pitchFamily="34" charset="0"/>
              </a:rPr>
              <a:t>를</a:t>
            </a:r>
            <a:r>
              <a:rPr kumimoji="1" lang="ko-KR" altLang="en-US" b="0" i="0" dirty="0">
                <a:solidFill>
                  <a:srgbClr val="1D3D63"/>
                </a:solidFill>
                <a:effectLst/>
                <a:latin typeface="Lato" panose="020F0502020204030203" pitchFamily="34" charset="0"/>
              </a:rPr>
              <a:t> 좁은 </a:t>
            </a:r>
            <a:r>
              <a:rPr kumimoji="1" lang="en-US" altLang="ko-KR" b="0" i="0" dirty="0">
                <a:solidFill>
                  <a:srgbClr val="1D3D63"/>
                </a:solidFill>
                <a:effectLst/>
                <a:latin typeface="Lato" panose="020F0502020204030203" pitchFamily="34" charset="0"/>
              </a:rPr>
              <a:t>domain</a:t>
            </a:r>
            <a:r>
              <a:rPr kumimoji="1" lang="ko-KR" altLang="en-US" b="0" i="0" dirty="0" err="1">
                <a:solidFill>
                  <a:srgbClr val="1D3D63"/>
                </a:solidFill>
                <a:effectLst/>
                <a:latin typeface="Lato" panose="020F0502020204030203" pitchFamily="34" charset="0"/>
              </a:rPr>
              <a:t>으로</a:t>
            </a:r>
            <a:r>
              <a:rPr kumimoji="1" lang="ko-KR" altLang="en-US" b="0" i="0" dirty="0">
                <a:solidFill>
                  <a:srgbClr val="1D3D63"/>
                </a:solidFill>
                <a:effectLst/>
                <a:latin typeface="Lato" panose="020F0502020204030203" pitchFamily="34" charset="0"/>
              </a:rPr>
              <a:t> 한정하면 해역마다의 고유한 특성이 중요한 인자로 나타난다</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a:t>
            </a:r>
            <a:endParaRPr kumimoji="1" lang="en-US" altLang="ko-KR" b="0" i="0" dirty="0">
              <a:solidFill>
                <a:srgbClr val="1D3D63"/>
              </a:solidFill>
              <a:effectLst/>
              <a:latin typeface="Lato" panose="020F0502020204030203" pitchFamily="34" charset="0"/>
            </a:endParaRPr>
          </a:p>
          <a:p>
            <a:endParaRPr kumimoji="1" lang="en-US" altLang="ko-Kore-KR" b="0" i="0" dirty="0">
              <a:solidFill>
                <a:srgbClr val="1D3D63"/>
              </a:solidFill>
              <a:effectLst/>
              <a:latin typeface="Lato" panose="020F0502020204030203" pitchFamily="34" charset="0"/>
            </a:endParaRPr>
          </a:p>
          <a:p>
            <a:r>
              <a:rPr kumimoji="1" lang="ko-KR" altLang="en-US" b="0" i="0" dirty="0">
                <a:solidFill>
                  <a:srgbClr val="1D3D63"/>
                </a:solidFill>
                <a:effectLst/>
                <a:latin typeface="Lato" panose="020F0502020204030203" pitchFamily="34" charset="0"/>
              </a:rPr>
              <a:t>예를 들어서 </a:t>
            </a:r>
            <a:r>
              <a:rPr kumimoji="1" lang="en-US" altLang="ko-KR" b="0" i="0" dirty="0">
                <a:solidFill>
                  <a:srgbClr val="1D3D63"/>
                </a:solidFill>
                <a:effectLst/>
                <a:latin typeface="Lato" panose="020F0502020204030203" pitchFamily="34" charset="0"/>
              </a:rPr>
              <a:t>ES</a:t>
            </a:r>
            <a:r>
              <a:rPr kumimoji="1" lang="ko-KR" altLang="en-US" b="0" i="0" dirty="0">
                <a:solidFill>
                  <a:srgbClr val="1D3D63"/>
                </a:solidFill>
                <a:effectLst/>
                <a:latin typeface="Lato" panose="020F0502020204030203" pitchFamily="34" charset="0"/>
              </a:rPr>
              <a:t>에는 </a:t>
            </a:r>
            <a:r>
              <a:rPr kumimoji="1" lang="en-US" altLang="ko-KR" b="0" i="0" dirty="0">
                <a:solidFill>
                  <a:srgbClr val="1D3D63"/>
                </a:solidFill>
                <a:effectLst/>
                <a:latin typeface="Lato" panose="020F0502020204030203" pitchFamily="34" charset="0"/>
              </a:rPr>
              <a:t>EKWC, NKCC</a:t>
            </a:r>
            <a:r>
              <a:rPr kumimoji="1" lang="ko-KR" altLang="en-US" b="0" i="0" dirty="0">
                <a:solidFill>
                  <a:srgbClr val="1D3D63"/>
                </a:solidFill>
                <a:effectLst/>
                <a:latin typeface="Lato" panose="020F0502020204030203" pitchFamily="34" charset="0"/>
              </a:rPr>
              <a:t>등이 존재한다</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a:t>
            </a:r>
            <a:r>
              <a:rPr kumimoji="1" lang="en-US" altLang="ko-KR" b="0" i="0" dirty="0">
                <a:solidFill>
                  <a:srgbClr val="1D3D63"/>
                </a:solidFill>
                <a:effectLst/>
                <a:latin typeface="Lato" panose="020F0502020204030203" pitchFamily="34" charset="0"/>
              </a:rPr>
              <a:t>Choi et al. (2022)</a:t>
            </a:r>
            <a:r>
              <a:rPr kumimoji="1" lang="ko-KR" altLang="en-US" b="0" i="0" dirty="0">
                <a:solidFill>
                  <a:srgbClr val="1D3D63"/>
                </a:solidFill>
                <a:effectLst/>
                <a:latin typeface="Lato" panose="020F0502020204030203" pitchFamily="34" charset="0"/>
              </a:rPr>
              <a:t>는 겨울철 </a:t>
            </a:r>
            <a:r>
              <a:rPr kumimoji="1" lang="en-US" altLang="ko-KR" b="0" i="0" dirty="0">
                <a:solidFill>
                  <a:srgbClr val="1D3D63"/>
                </a:solidFill>
                <a:effectLst/>
                <a:latin typeface="Lato" panose="020F0502020204030203" pitchFamily="34" charset="0"/>
              </a:rPr>
              <a:t>EKB</a:t>
            </a:r>
            <a:r>
              <a:rPr kumimoji="1" lang="ko-KR" altLang="en-US" b="0" i="0" dirty="0">
                <a:solidFill>
                  <a:srgbClr val="1D3D63"/>
                </a:solidFill>
                <a:effectLst/>
                <a:latin typeface="Lato" panose="020F0502020204030203" pitchFamily="34" charset="0"/>
              </a:rPr>
              <a:t>에서 발생한 </a:t>
            </a:r>
            <a:r>
              <a:rPr kumimoji="1" lang="en-US" altLang="ko-KR" b="0" i="0" dirty="0">
                <a:solidFill>
                  <a:srgbClr val="1D3D63"/>
                </a:solidFill>
                <a:effectLst/>
                <a:latin typeface="Lato" panose="020F0502020204030203" pitchFamily="34" charset="0"/>
              </a:rPr>
              <a:t>extreme MHW</a:t>
            </a:r>
            <a:r>
              <a:rPr kumimoji="1" lang="ko-KR" altLang="en-US" b="0" i="0" dirty="0">
                <a:solidFill>
                  <a:srgbClr val="1D3D63"/>
                </a:solidFill>
                <a:effectLst/>
                <a:latin typeface="Lato" panose="020F0502020204030203" pitchFamily="34" charset="0"/>
              </a:rPr>
              <a:t>들이 </a:t>
            </a:r>
            <a:r>
              <a:rPr kumimoji="1" lang="en-US" altLang="ko-KR" b="0" i="0" dirty="0">
                <a:solidFill>
                  <a:srgbClr val="1D3D63"/>
                </a:solidFill>
                <a:effectLst/>
                <a:latin typeface="Lato" panose="020F0502020204030203" pitchFamily="34" charset="0"/>
              </a:rPr>
              <a:t>wind stress driven-ocean current response</a:t>
            </a:r>
            <a:r>
              <a:rPr kumimoji="1" lang="ko-KR" altLang="en-US" b="0" i="0" dirty="0">
                <a:solidFill>
                  <a:srgbClr val="1D3D63"/>
                </a:solidFill>
                <a:effectLst/>
                <a:latin typeface="Lato" panose="020F0502020204030203" pitchFamily="34" charset="0"/>
              </a:rPr>
              <a:t>에 의해 </a:t>
            </a:r>
            <a:r>
              <a:rPr kumimoji="1" lang="en-US" altLang="ko-KR" b="0" i="0" dirty="0">
                <a:solidFill>
                  <a:srgbClr val="1D3D63"/>
                </a:solidFill>
                <a:effectLst/>
                <a:latin typeface="Lato" panose="020F0502020204030203" pitchFamily="34" charset="0"/>
              </a:rPr>
              <a:t>EKWC</a:t>
            </a:r>
            <a:r>
              <a:rPr kumimoji="1" lang="ko-KR" altLang="en-US" b="0" i="0" dirty="0">
                <a:solidFill>
                  <a:srgbClr val="1D3D63"/>
                </a:solidFill>
                <a:effectLst/>
                <a:latin typeface="Lato" panose="020F0502020204030203" pitchFamily="34" charset="0"/>
              </a:rPr>
              <a:t>가 강화되었고</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그 영향으로 </a:t>
            </a:r>
            <a:r>
              <a:rPr kumimoji="1" lang="en-US" altLang="ko-KR" b="0" i="0" dirty="0">
                <a:solidFill>
                  <a:srgbClr val="1D3D63"/>
                </a:solidFill>
                <a:effectLst/>
                <a:latin typeface="Lato" panose="020F0502020204030203" pitchFamily="34" charset="0"/>
              </a:rPr>
              <a:t>EKB</a:t>
            </a:r>
            <a:r>
              <a:rPr kumimoji="1" lang="ko-KR" altLang="en-US" b="0" i="0" dirty="0">
                <a:solidFill>
                  <a:srgbClr val="1D3D63"/>
                </a:solidFill>
                <a:effectLst/>
                <a:latin typeface="Lato" panose="020F0502020204030203" pitchFamily="34" charset="0"/>
              </a:rPr>
              <a:t>의 </a:t>
            </a:r>
            <a:r>
              <a:rPr kumimoji="1" lang="en-US" altLang="ko-KR" b="0" i="0" dirty="0">
                <a:solidFill>
                  <a:srgbClr val="1D3D63"/>
                </a:solidFill>
                <a:effectLst/>
                <a:latin typeface="Lato" panose="020F0502020204030203" pitchFamily="34" charset="0"/>
              </a:rPr>
              <a:t>SST</a:t>
            </a:r>
            <a:r>
              <a:rPr kumimoji="1" lang="ko-KR" altLang="en-US" b="0" i="0" dirty="0">
                <a:solidFill>
                  <a:srgbClr val="1D3D63"/>
                </a:solidFill>
                <a:effectLst/>
                <a:latin typeface="Lato" panose="020F0502020204030203" pitchFamily="34" charset="0"/>
              </a:rPr>
              <a:t>가 높아져 </a:t>
            </a:r>
            <a:r>
              <a:rPr kumimoji="1" lang="en-US" altLang="ko-KR" b="0" i="0" dirty="0">
                <a:solidFill>
                  <a:srgbClr val="1D3D63"/>
                </a:solidFill>
                <a:effectLst/>
                <a:latin typeface="Lato" panose="020F0502020204030203" pitchFamily="34" charset="0"/>
              </a:rPr>
              <a:t>MHW</a:t>
            </a:r>
            <a:r>
              <a:rPr kumimoji="1" lang="ko-KR" altLang="en-US" b="0" i="0" dirty="0">
                <a:solidFill>
                  <a:srgbClr val="1D3D63"/>
                </a:solidFill>
                <a:effectLst/>
                <a:latin typeface="Lato" panose="020F0502020204030203" pitchFamily="34" charset="0"/>
              </a:rPr>
              <a:t>가 발생했다 보인 바가 있다</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a:t>
            </a:r>
            <a:endParaRPr kumimoji="1" lang="en-US" altLang="ko-KR" b="0" i="0" dirty="0">
              <a:solidFill>
                <a:srgbClr val="1D3D63"/>
              </a:solidFill>
              <a:effectLst/>
              <a:latin typeface="Lato" panose="020F0502020204030203" pitchFamily="34" charset="0"/>
            </a:endParaRPr>
          </a:p>
          <a:p>
            <a:endParaRPr kumimoji="1" lang="en-US" altLang="ko-Kore-KR" b="0" i="0" dirty="0">
              <a:solidFill>
                <a:srgbClr val="1D3D63"/>
              </a:solidFill>
              <a:effectLst/>
              <a:latin typeface="Lato" panose="020F0502020204030203" pitchFamily="34" charset="0"/>
            </a:endParaRPr>
          </a:p>
          <a:p>
            <a:r>
              <a:rPr kumimoji="1" lang="ko-KR" altLang="en-US" b="0" i="0" dirty="0" err="1">
                <a:solidFill>
                  <a:srgbClr val="1D3D63"/>
                </a:solidFill>
                <a:effectLst/>
                <a:latin typeface="Lato" panose="020F0502020204030203" pitchFamily="34" charset="0"/>
              </a:rPr>
              <a:t>한면</a:t>
            </a:r>
            <a:r>
              <a:rPr kumimoji="1" lang="ko-KR" altLang="en-US" b="0" i="0" dirty="0">
                <a:solidFill>
                  <a:srgbClr val="1D3D63"/>
                </a:solidFill>
                <a:effectLst/>
                <a:latin typeface="Lato" panose="020F0502020204030203" pitchFamily="34" charset="0"/>
              </a:rPr>
              <a:t> 동중국해는 </a:t>
            </a:r>
            <a:r>
              <a:rPr kumimoji="1" lang="en-US" altLang="ko-KR" b="0" i="0" dirty="0">
                <a:solidFill>
                  <a:srgbClr val="1D3D63"/>
                </a:solidFill>
                <a:effectLst/>
                <a:latin typeface="Lato" panose="020F0502020204030203" pitchFamily="34" charset="0"/>
              </a:rPr>
              <a:t>Kuroshio</a:t>
            </a:r>
            <a:r>
              <a:rPr kumimoji="1" lang="ko-KR" altLang="en-US" b="0" i="0" dirty="0">
                <a:solidFill>
                  <a:srgbClr val="1D3D63"/>
                </a:solidFill>
                <a:effectLst/>
                <a:latin typeface="Lato" panose="020F0502020204030203" pitchFamily="34" charset="0"/>
              </a:rPr>
              <a:t>의</a:t>
            </a:r>
            <a:r>
              <a:rPr kumimoji="1" lang="en-US" altLang="ko-KR" b="0" i="0" dirty="0">
                <a:solidFill>
                  <a:srgbClr val="1D3D63"/>
                </a:solidFill>
                <a:effectLst/>
                <a:latin typeface="Lato" panose="020F0502020204030203" pitchFamily="34" charset="0"/>
              </a:rPr>
              <a:t> intrusion</a:t>
            </a:r>
            <a:r>
              <a:rPr kumimoji="1" lang="ko-KR" altLang="en-US" b="0" i="0" dirty="0">
                <a:solidFill>
                  <a:srgbClr val="1D3D63"/>
                </a:solidFill>
                <a:effectLst/>
                <a:latin typeface="Lato" panose="020F0502020204030203" pitchFamily="34" charset="0"/>
              </a:rPr>
              <a:t>이나 </a:t>
            </a:r>
            <a:r>
              <a:rPr kumimoji="1" lang="en-US" altLang="ko-KR" b="0" i="0" dirty="0" err="1">
                <a:solidFill>
                  <a:srgbClr val="1D3D63"/>
                </a:solidFill>
                <a:effectLst/>
                <a:latin typeface="Lato" panose="020F0502020204030203" pitchFamily="34" charset="0"/>
              </a:rPr>
              <a:t>Yangtz</a:t>
            </a:r>
            <a:r>
              <a:rPr kumimoji="1" lang="en-US" altLang="ko-KR" b="0" i="0" dirty="0">
                <a:solidFill>
                  <a:srgbClr val="1D3D63"/>
                </a:solidFill>
                <a:effectLst/>
                <a:latin typeface="Lato" panose="020F0502020204030203" pitchFamily="34" charset="0"/>
              </a:rPr>
              <a:t> river discharge</a:t>
            </a:r>
            <a:r>
              <a:rPr kumimoji="1" lang="ko-KR" altLang="en-US" b="0" i="0" dirty="0">
                <a:solidFill>
                  <a:srgbClr val="1D3D63"/>
                </a:solidFill>
                <a:effectLst/>
                <a:latin typeface="Lato" panose="020F0502020204030203" pitchFamily="34" charset="0"/>
              </a:rPr>
              <a:t> 등이 발생한다</a:t>
            </a:r>
            <a:r>
              <a:rPr kumimoji="1" lang="en-US" altLang="ko-KR" b="0" i="0" dirty="0">
                <a:solidFill>
                  <a:srgbClr val="1D3D63"/>
                </a:solidFill>
                <a:effectLst/>
                <a:latin typeface="Lato" panose="020F0502020204030203" pitchFamily="34" charset="0"/>
              </a:rPr>
              <a:t>.</a:t>
            </a:r>
            <a:r>
              <a:rPr kumimoji="1" lang="ko-KR" altLang="en-US" b="0" i="0" dirty="0">
                <a:solidFill>
                  <a:srgbClr val="1D3D63"/>
                </a:solidFill>
                <a:effectLst/>
                <a:latin typeface="Lato" panose="020F0502020204030203" pitchFamily="34" charset="0"/>
              </a:rPr>
              <a:t> </a:t>
            </a:r>
            <a:endParaRPr kumimoji="1" lang="en-US" altLang="ko-KR" b="0" i="0" dirty="0">
              <a:solidFill>
                <a:srgbClr val="1D3D63"/>
              </a:solidFill>
              <a:effectLst/>
              <a:latin typeface="Lato" panose="020F0502020204030203" pitchFamily="34" charset="0"/>
            </a:endParaRPr>
          </a:p>
          <a:p>
            <a:r>
              <a:rPr kumimoji="1" lang="en-US" altLang="ko-Kore-KR" b="0" i="0" dirty="0">
                <a:solidFill>
                  <a:srgbClr val="1D3D63"/>
                </a:solidFill>
                <a:effectLst/>
                <a:latin typeface="Lato" panose="020F0502020204030203" pitchFamily="34" charset="0"/>
              </a:rPr>
              <a:t>Oh et al. (2023)</a:t>
            </a:r>
            <a:r>
              <a:rPr kumimoji="1" lang="ko-KR" altLang="en-US" b="0" i="0" dirty="0">
                <a:solidFill>
                  <a:srgbClr val="1D3D63"/>
                </a:solidFill>
                <a:effectLst/>
                <a:latin typeface="Lato" panose="020F0502020204030203" pitchFamily="34" charset="0"/>
              </a:rPr>
              <a:t>는</a:t>
            </a:r>
            <a:r>
              <a:rPr kumimoji="1" lang="en-US" altLang="ko-KR" b="0" i="0" dirty="0">
                <a:solidFill>
                  <a:srgbClr val="1D3D63"/>
                </a:solidFill>
                <a:effectLst/>
                <a:latin typeface="Lato" panose="020F0502020204030203" pitchFamily="34" charset="0"/>
              </a:rPr>
              <a:t> clustering method</a:t>
            </a:r>
            <a:r>
              <a:rPr kumimoji="1" lang="ko-KR" altLang="en-US" b="0" i="0" dirty="0" err="1">
                <a:solidFill>
                  <a:srgbClr val="1D3D63"/>
                </a:solidFill>
                <a:effectLst/>
                <a:latin typeface="Lato" panose="020F0502020204030203" pitchFamily="34" charset="0"/>
              </a:rPr>
              <a:t>를</a:t>
            </a:r>
            <a:r>
              <a:rPr kumimoji="1" lang="ko-KR" altLang="en-US" b="0" i="0" dirty="0">
                <a:solidFill>
                  <a:srgbClr val="1D3D63"/>
                </a:solidFill>
                <a:effectLst/>
                <a:latin typeface="Lato" panose="020F0502020204030203" pitchFamily="34" charset="0"/>
              </a:rPr>
              <a:t> 활용하여 동중국해 </a:t>
            </a:r>
            <a:r>
              <a:rPr kumimoji="1" lang="en-US" altLang="ko-KR" b="0" i="0" dirty="0">
                <a:solidFill>
                  <a:srgbClr val="1D3D63"/>
                </a:solidFill>
                <a:effectLst/>
                <a:latin typeface="Lato" panose="020F0502020204030203" pitchFamily="34" charset="0"/>
              </a:rPr>
              <a:t>mode</a:t>
            </a:r>
            <a:r>
              <a:rPr kumimoji="1" lang="ko-KR" altLang="en-US" b="0" i="0" dirty="0" err="1">
                <a:solidFill>
                  <a:srgbClr val="1D3D63"/>
                </a:solidFill>
                <a:effectLst/>
                <a:latin typeface="Lato" panose="020F0502020204030203" pitchFamily="34" charset="0"/>
              </a:rPr>
              <a:t>를</a:t>
            </a:r>
            <a:r>
              <a:rPr kumimoji="1" lang="ko-KR" altLang="en-US" b="0" i="0" dirty="0">
                <a:solidFill>
                  <a:srgbClr val="1D3D63"/>
                </a:solidFill>
                <a:effectLst/>
                <a:latin typeface="Lato" panose="020F0502020204030203" pitchFamily="34" charset="0"/>
              </a:rPr>
              <a:t> </a:t>
            </a:r>
            <a:r>
              <a:rPr kumimoji="1" lang="en-US" altLang="ko-KR" b="0" i="0" dirty="0">
                <a:solidFill>
                  <a:srgbClr val="1D3D63"/>
                </a:solidFill>
                <a:effectLst/>
                <a:latin typeface="Lato" panose="020F0502020204030203" pitchFamily="34" charset="0"/>
              </a:rPr>
              <a:t>identify</a:t>
            </a:r>
            <a:r>
              <a:rPr kumimoji="1" lang="ko-KR" altLang="en-US" b="0" i="0" dirty="0">
                <a:solidFill>
                  <a:srgbClr val="1D3D63"/>
                </a:solidFill>
                <a:effectLst/>
                <a:latin typeface="Lato" panose="020F0502020204030203" pitchFamily="34" charset="0"/>
              </a:rPr>
              <a:t>했고</a:t>
            </a:r>
            <a:r>
              <a:rPr kumimoji="1" lang="en-US" altLang="ko-KR" b="0" i="0" dirty="0">
                <a:solidFill>
                  <a:srgbClr val="1D3D63"/>
                </a:solidFill>
                <a:effectLst/>
                <a:latin typeface="Lato" panose="020F0502020204030203" pitchFamily="34" charset="0"/>
              </a:rPr>
              <a:t>,</a:t>
            </a:r>
          </a:p>
          <a:p>
            <a:r>
              <a:rPr kumimoji="1" lang="en-US" altLang="ko-Kore-KR" b="0" i="0" dirty="0">
                <a:solidFill>
                  <a:srgbClr val="1D3D63"/>
                </a:solidFill>
                <a:effectLst/>
                <a:latin typeface="Lato" panose="020F0502020204030203" pitchFamily="34" charset="0"/>
              </a:rPr>
              <a:t>East Asian summer monsoon </a:t>
            </a:r>
            <a:r>
              <a:rPr kumimoji="1" lang="ko-KR" altLang="en-US" b="0" i="0" dirty="0">
                <a:solidFill>
                  <a:srgbClr val="1D3D63"/>
                </a:solidFill>
                <a:effectLst/>
                <a:latin typeface="Lato" panose="020F0502020204030203" pitchFamily="34" charset="0"/>
              </a:rPr>
              <a:t>강화와 연관된 </a:t>
            </a:r>
            <a:r>
              <a:rPr kumimoji="1" lang="en-US" altLang="ko-KR" b="0" i="0" dirty="0" err="1">
                <a:solidFill>
                  <a:srgbClr val="1D3D63"/>
                </a:solidFill>
                <a:effectLst/>
                <a:latin typeface="Lato" panose="020F0502020204030203" pitchFamily="34" charset="0"/>
              </a:rPr>
              <a:t>Yangtz</a:t>
            </a:r>
            <a:r>
              <a:rPr kumimoji="1" lang="en-US" altLang="ko-KR" b="0" i="0" dirty="0">
                <a:solidFill>
                  <a:srgbClr val="1D3D63"/>
                </a:solidFill>
                <a:effectLst/>
                <a:latin typeface="Lato" panose="020F0502020204030203" pitchFamily="34" charset="0"/>
              </a:rPr>
              <a:t> river discharge</a:t>
            </a:r>
            <a:r>
              <a:rPr kumimoji="1" lang="ko-KR" altLang="en-US" b="0" i="0" dirty="0">
                <a:solidFill>
                  <a:srgbClr val="1D3D63"/>
                </a:solidFill>
                <a:effectLst/>
                <a:latin typeface="Lato" panose="020F0502020204030203" pitchFamily="34" charset="0"/>
              </a:rPr>
              <a:t>의 증가가 해양 성층화를 증가시켜 </a:t>
            </a:r>
            <a:r>
              <a:rPr kumimoji="1" lang="ko-KR" altLang="en-US" b="0" i="0" dirty="0" err="1">
                <a:solidFill>
                  <a:srgbClr val="1D3D63"/>
                </a:solidFill>
                <a:effectLst/>
                <a:latin typeface="Lato" panose="020F0502020204030203" pitchFamily="34" charset="0"/>
              </a:rPr>
              <a:t>열파가</a:t>
            </a:r>
            <a:r>
              <a:rPr kumimoji="1" lang="ko-KR" altLang="en-US" b="0" i="0" dirty="0">
                <a:solidFill>
                  <a:srgbClr val="1D3D63"/>
                </a:solidFill>
                <a:effectLst/>
                <a:latin typeface="Lato" panose="020F0502020204030203" pitchFamily="34" charset="0"/>
              </a:rPr>
              <a:t> 발생한 것으로 분석 하였다</a:t>
            </a:r>
            <a:r>
              <a:rPr kumimoji="1" lang="en-US" altLang="ko-KR" b="0" i="0" dirty="0">
                <a:solidFill>
                  <a:srgbClr val="1D3D63"/>
                </a:solidFill>
                <a:effectLst/>
                <a:latin typeface="Lato" panose="020F0502020204030203" pitchFamily="34" charset="0"/>
              </a:rPr>
              <a:t>.</a:t>
            </a:r>
          </a:p>
          <a:p>
            <a:endParaRPr kumimoji="1" lang="en-US" altLang="ko-Kore-KR" b="0" i="0" dirty="0">
              <a:solidFill>
                <a:srgbClr val="1D3D63"/>
              </a:solidFill>
              <a:effectLst/>
              <a:latin typeface="Lato" panose="020F0502020204030203" pitchFamily="34" charset="0"/>
            </a:endParaRPr>
          </a:p>
          <a:p>
            <a:r>
              <a:rPr kumimoji="1" lang="en-US" altLang="ko-Kore-KR" dirty="0"/>
              <a:t>Large-scale</a:t>
            </a:r>
            <a:r>
              <a:rPr kumimoji="1" lang="ko-Kore-KR" altLang="en-US" dirty="0"/>
              <a:t>로</a:t>
            </a:r>
            <a:r>
              <a:rPr kumimoji="1" lang="ko-KR" altLang="en-US" dirty="0"/>
              <a:t> 가면 대기의 </a:t>
            </a:r>
            <a:r>
              <a:rPr kumimoji="1" lang="en-US" altLang="ko-KR" dirty="0"/>
              <a:t>teleconnection</a:t>
            </a:r>
            <a:r>
              <a:rPr kumimoji="1" lang="ko-KR" altLang="en-US" dirty="0"/>
              <a:t>이 중요해 진다</a:t>
            </a:r>
            <a:r>
              <a:rPr kumimoji="1" lang="en-US" altLang="ko-KR" dirty="0"/>
              <a:t>.</a:t>
            </a:r>
            <a:r>
              <a:rPr kumimoji="1" lang="ko-KR" altLang="en-US" dirty="0"/>
              <a:t> </a:t>
            </a:r>
            <a:endParaRPr kumimoji="1" lang="en-US" altLang="ko-KR" dirty="0"/>
          </a:p>
          <a:p>
            <a:r>
              <a:rPr kumimoji="1" lang="ko-KR" altLang="en-US" dirty="0" err="1"/>
              <a:t>예를들어</a:t>
            </a:r>
            <a:r>
              <a:rPr kumimoji="1" lang="ko-KR" altLang="en-US" dirty="0"/>
              <a:t> </a:t>
            </a:r>
            <a:r>
              <a:rPr kumimoji="1" lang="en-US" altLang="ko-KR" dirty="0"/>
              <a:t>Choi et al. (2022)</a:t>
            </a:r>
            <a:r>
              <a:rPr kumimoji="1" lang="ko-KR" altLang="en-US" dirty="0"/>
              <a:t>는 여름철 </a:t>
            </a:r>
            <a:r>
              <a:rPr kumimoji="1" lang="en-US" altLang="ko-KR" dirty="0"/>
              <a:t>extreme MHW case</a:t>
            </a:r>
            <a:r>
              <a:rPr kumimoji="1" lang="ko-KR" altLang="en-US" dirty="0"/>
              <a:t>의 경우 </a:t>
            </a:r>
            <a:r>
              <a:rPr kumimoji="1" lang="en-US" altLang="ko-KR" dirty="0"/>
              <a:t>large-scale atmospheric circulation</a:t>
            </a:r>
            <a:r>
              <a:rPr kumimoji="1" lang="ko-KR" altLang="en-US" dirty="0"/>
              <a:t>과 </a:t>
            </a:r>
            <a:r>
              <a:rPr kumimoji="1" lang="ko-KR" altLang="en-US" dirty="0" err="1"/>
              <a:t>연과된</a:t>
            </a:r>
            <a:r>
              <a:rPr kumimoji="1" lang="ko-KR" altLang="en-US" dirty="0"/>
              <a:t> </a:t>
            </a:r>
            <a:r>
              <a:rPr kumimoji="1" lang="en-US" altLang="ko-KR" dirty="0"/>
              <a:t>anomalous SW radiation and Latent heat flux</a:t>
            </a:r>
            <a:r>
              <a:rPr kumimoji="1" lang="ko-KR" altLang="en-US" dirty="0"/>
              <a:t>에서 </a:t>
            </a:r>
            <a:r>
              <a:rPr kumimoji="1" lang="en-US" altLang="ko-KR" dirty="0"/>
              <a:t>driven </a:t>
            </a:r>
            <a:r>
              <a:rPr kumimoji="1" lang="ko-KR" altLang="en-US" dirty="0"/>
              <a:t>된다는 것을 보인 바 있다</a:t>
            </a:r>
            <a:r>
              <a:rPr kumimoji="1" lang="en-US" altLang="ko-KR" dirty="0"/>
              <a:t>.</a:t>
            </a:r>
            <a:r>
              <a:rPr kumimoji="1" lang="ko-KR" altLang="en-US" dirty="0"/>
              <a:t> </a:t>
            </a:r>
            <a:endParaRPr kumimoji="1" lang="en-US" altLang="ko-KR" dirty="0"/>
          </a:p>
          <a:p>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24</a:t>
            </a:fld>
            <a:endParaRPr kumimoji="1" lang="ko-Kore-KR" altLang="en-US"/>
          </a:p>
        </p:txBody>
      </p:sp>
    </p:spTree>
    <p:extLst>
      <p:ext uri="{BB962C8B-B14F-4D97-AF65-F5344CB8AC3E}">
        <p14:creationId xmlns:p14="http://schemas.microsoft.com/office/powerpoint/2010/main" val="349283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 altLang="ko-Kore-KR" b="0" i="0" dirty="0">
                <a:solidFill>
                  <a:srgbClr val="ECECEC"/>
                </a:solidFill>
                <a:effectLst/>
                <a:latin typeface="Söhne"/>
              </a:rPr>
              <a:t>I would like to introduce in more detail the basin-wide mode of Lee et al. (2020), which motivated my research, </a:t>
            </a:r>
          </a:p>
          <a:p>
            <a:pPr algn="l"/>
            <a:r>
              <a:rPr lang="en" altLang="ko-Kore-KR" b="0" i="0" dirty="0">
                <a:solidFill>
                  <a:srgbClr val="ECECEC"/>
                </a:solidFill>
                <a:effectLst/>
                <a:latin typeface="Söhne"/>
              </a:rPr>
              <a:t>and want to suggest several scientific questions arising from it.</a:t>
            </a:r>
          </a:p>
          <a:p>
            <a:pPr algn="l"/>
            <a:endParaRPr lang="en" altLang="ko-Kore-KR" b="0" i="0" dirty="0">
              <a:solidFill>
                <a:srgbClr val="ECECEC"/>
              </a:solidFill>
              <a:effectLst/>
              <a:latin typeface="Söhne"/>
            </a:endParaRPr>
          </a:p>
          <a:p>
            <a:pPr algn="l"/>
            <a:endParaRPr lang="en" altLang="ko-Kore-KR" b="0" i="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b="0" i="0" dirty="0">
                <a:solidFill>
                  <a:srgbClr val="ECECEC"/>
                </a:solidFill>
                <a:effectLst/>
                <a:latin typeface="Söhne"/>
              </a:rPr>
              <a:t>This figure shows the distribution of SST before large-scale warming is occurred in the summer.</a:t>
            </a:r>
          </a:p>
          <a:p>
            <a:pPr algn="l"/>
            <a:r>
              <a:rPr lang="en" altLang="ko-Kore-KR" b="0" i="0" dirty="0">
                <a:solidFill>
                  <a:srgbClr val="ECECEC"/>
                </a:solidFill>
                <a:effectLst/>
                <a:latin typeface="Söhne"/>
              </a:rPr>
              <a:t>(click) </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The basin-wide warm anomaly in East Asia already existed from the previous winter, and its intensity slightly increased in the summer.</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(click)</a:t>
            </a:r>
          </a:p>
          <a:p>
            <a:pPr algn="l"/>
            <a:r>
              <a:rPr lang="en" altLang="ko-Kore-KR" b="0" i="0" dirty="0">
                <a:solidFill>
                  <a:srgbClr val="ECECEC"/>
                </a:solidFill>
                <a:effectLst/>
                <a:latin typeface="Söhne"/>
              </a:rPr>
              <a:t>The equatorial Pacific was transitioning from warm SST anomaly in winter to cold SST in summer.</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(click)</a:t>
            </a:r>
          </a:p>
          <a:p>
            <a:pPr algn="l"/>
            <a:r>
              <a:rPr lang="en" altLang="ko-Kore-KR" b="0" i="0" dirty="0">
                <a:solidFill>
                  <a:srgbClr val="ECECEC"/>
                </a:solidFill>
                <a:effectLst/>
                <a:latin typeface="Söhne"/>
              </a:rPr>
              <a:t>My first question is to answer how is the ENSO transition related to the large-scale MHWs in the western north pacific ocean and east </a:t>
            </a:r>
            <a:r>
              <a:rPr lang="en" altLang="ko-Kore-KR" b="0" i="0" dirty="0" err="1">
                <a:solidFill>
                  <a:srgbClr val="ECECEC"/>
                </a:solidFill>
                <a:effectLst/>
                <a:latin typeface="Söhne"/>
              </a:rPr>
              <a:t>asian</a:t>
            </a:r>
            <a:r>
              <a:rPr lang="en" altLang="ko-Kore-KR" b="0" i="0" dirty="0">
                <a:solidFill>
                  <a:srgbClr val="ECECEC"/>
                </a:solidFill>
                <a:effectLst/>
                <a:latin typeface="Söhne"/>
              </a:rPr>
              <a:t> marginal seas. </a:t>
            </a:r>
          </a:p>
          <a:p>
            <a:pPr algn="l"/>
            <a:r>
              <a:rPr lang="en" altLang="ko-Kore-KR" b="0" i="0" dirty="0">
                <a:solidFill>
                  <a:srgbClr val="ECECEC"/>
                </a:solidFill>
                <a:effectLst/>
                <a:latin typeface="Söhne"/>
              </a:rPr>
              <a:t>, which is not handled in this paper.</a:t>
            </a:r>
          </a:p>
          <a:p>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25</a:t>
            </a:fld>
            <a:endParaRPr kumimoji="1" lang="ko-Kore-KR" altLang="en-US"/>
          </a:p>
        </p:txBody>
      </p:sp>
    </p:spTree>
    <p:extLst>
      <p:ext uri="{BB962C8B-B14F-4D97-AF65-F5344CB8AC3E}">
        <p14:creationId xmlns:p14="http://schemas.microsoft.com/office/powerpoint/2010/main" val="3004363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 altLang="ko-Kore-KR" b="0" i="0" dirty="0">
                <a:solidFill>
                  <a:srgbClr val="ECECEC"/>
                </a:solidFill>
                <a:effectLst/>
                <a:latin typeface="Söhne"/>
              </a:rPr>
              <a:t>My second question is related to the upper atmosphere. </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They also showed that when the basin-wide MHW occurred in summer,</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b="0" i="0" dirty="0">
                <a:solidFill>
                  <a:srgbClr val="ECECEC"/>
                </a:solidFill>
                <a:effectLst/>
                <a:latin typeface="Söhne"/>
              </a:rPr>
              <a:t>there was wavenumber-5 pattern encircling the mid-latitudes of the Northern Hemisphere</a:t>
            </a:r>
            <a:r>
              <a:rPr lang="en-US" altLang="ko-KR" b="0" i="0" dirty="0">
                <a:solidFill>
                  <a:srgbClr val="ECECEC"/>
                </a:solidFill>
                <a:effectLst/>
                <a:latin typeface="Söhne"/>
              </a:rPr>
              <a:t>,</a:t>
            </a:r>
            <a:r>
              <a:rPr lang="ko-KR" altLang="en-US" b="0" i="0" dirty="0">
                <a:solidFill>
                  <a:srgbClr val="ECECEC"/>
                </a:solidFill>
                <a:effectLst/>
                <a:latin typeface="Söhne"/>
              </a:rPr>
              <a:t> </a:t>
            </a:r>
            <a:endParaRPr lang="en-US" altLang="ko-KR" b="0" i="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b="0" i="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b="0" i="0" dirty="0">
                <a:solidFill>
                  <a:srgbClr val="ECECEC"/>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b="0" i="0" dirty="0">
                <a:solidFill>
                  <a:srgbClr val="ECECEC"/>
                </a:solidFill>
                <a:effectLst/>
                <a:latin typeface="Söhne"/>
              </a:rPr>
              <a:t>which is known as </a:t>
            </a:r>
            <a:r>
              <a:rPr lang="en" altLang="ko-Kore-KR" b="0" i="0" dirty="0">
                <a:solidFill>
                  <a:srgbClr val="ECECEC"/>
                </a:solidFill>
                <a:effectLst/>
                <a:latin typeface="Söhne"/>
              </a:rPr>
              <a:t>the </a:t>
            </a:r>
            <a:r>
              <a:rPr lang="en" altLang="ko-Kore-KR" b="0" i="0" dirty="0" err="1">
                <a:solidFill>
                  <a:srgbClr val="ECECEC"/>
                </a:solidFill>
                <a:effectLst/>
                <a:latin typeface="Söhne"/>
              </a:rPr>
              <a:t>Circumglobal</a:t>
            </a:r>
            <a:r>
              <a:rPr lang="en" altLang="ko-Kore-KR" b="0" i="0" dirty="0">
                <a:solidFill>
                  <a:srgbClr val="ECECEC"/>
                </a:solidFill>
                <a:effectLst/>
                <a:latin typeface="Söhne"/>
              </a:rPr>
              <a:t> Teleconnection (CGT) pattern by Ding and Wang 2005.</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over East Asia, there was an Anticyclonic circulation.</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This anticyclonic circulation may be related with the occurrence of the MHWs</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(Click) </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However, they showed that the direction of the surface heat flux is upward.</a:t>
            </a:r>
          </a:p>
          <a:p>
            <a:pPr algn="l"/>
            <a:r>
              <a:rPr lang="en" altLang="ko-Kore-KR" b="0" i="0" dirty="0">
                <a:solidFill>
                  <a:srgbClr val="ECECEC"/>
                </a:solidFill>
                <a:effectLst/>
                <a:latin typeface="Söhne"/>
              </a:rPr>
              <a:t>therefore, the role of CGT pattern still remains unclear</a:t>
            </a:r>
          </a:p>
          <a:p>
            <a:pPr algn="l"/>
            <a:endParaRPr lang="en" altLang="ko-Kore-KR" b="0" i="0" dirty="0">
              <a:solidFill>
                <a:srgbClr val="ECECEC"/>
              </a:solidFill>
              <a:effectLst/>
              <a:latin typeface="Söhne"/>
            </a:endParaRPr>
          </a:p>
          <a:p>
            <a:pPr algn="l"/>
            <a:r>
              <a:rPr lang="en" altLang="ko-Kore-KR" b="0" i="0" dirty="0">
                <a:solidFill>
                  <a:srgbClr val="ECECEC"/>
                </a:solidFill>
                <a:effectLst/>
                <a:latin typeface="Söhne"/>
              </a:rPr>
              <a:t>here comes my second question, : </a:t>
            </a:r>
          </a:p>
          <a:p>
            <a:pPr algn="l"/>
            <a:r>
              <a:rPr lang="en" altLang="ko-Kore-KR" b="0" i="0" dirty="0">
                <a:solidFill>
                  <a:srgbClr val="ECECEC"/>
                </a:solidFill>
                <a:effectLst/>
                <a:latin typeface="Söhne"/>
              </a:rPr>
              <a:t>what is the role of the CGT pattern for the large-scale MHWs?</a:t>
            </a:r>
          </a:p>
          <a:p>
            <a:pPr algn="l"/>
            <a:endParaRPr lang="en" altLang="ko-Kore-KR" b="0" i="0" dirty="0">
              <a:solidFill>
                <a:srgbClr val="ECECEC"/>
              </a:solidFill>
              <a:effectLst/>
              <a:latin typeface="Söhne"/>
            </a:endParaRPr>
          </a:p>
          <a:p>
            <a:r>
              <a:rPr kumimoji="1" lang="en-US" altLang="ko-Kore-KR" dirty="0"/>
              <a:t>And I will also suggest the potential source region for the wave pattern. </a:t>
            </a:r>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26</a:t>
            </a:fld>
            <a:endParaRPr kumimoji="1" lang="ko-Kore-KR" altLang="en-US"/>
          </a:p>
        </p:txBody>
      </p:sp>
    </p:spTree>
    <p:extLst>
      <p:ext uri="{BB962C8B-B14F-4D97-AF65-F5344CB8AC3E}">
        <p14:creationId xmlns:p14="http://schemas.microsoft.com/office/powerpoint/2010/main" val="323722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b="1" dirty="0"/>
              <a:t>The figure shows the map of SST anomalies during the El Niño mature phase.</a:t>
            </a:r>
          </a:p>
          <a:p>
            <a:endParaRPr lang="en-US" altLang="ko-Kore-KR" dirty="0"/>
          </a:p>
          <a:p>
            <a:r>
              <a:rPr lang="en-US" altLang="ko-Kore-KR" dirty="0"/>
              <a:t>You can see that positive SST anomalies are present over a wide area, including the target domain.</a:t>
            </a:r>
          </a:p>
          <a:p>
            <a:r>
              <a:rPr lang="en-US" altLang="ko-KR" dirty="0"/>
              <a:t>(click)</a:t>
            </a:r>
            <a:endParaRPr lang="en-US" altLang="ko-Kore-KR" dirty="0"/>
          </a:p>
          <a:p>
            <a:endParaRPr lang="en-US" altLang="ko-Kore-KR" dirty="0"/>
          </a:p>
          <a:p>
            <a:r>
              <a:rPr lang="en-US" altLang="ko-Kore-KR" dirty="0"/>
              <a:t>These positive SST anomalies coincide with regions of downward sensible and latent heat flux anomalies, caused by the warm and moist air masses. </a:t>
            </a:r>
          </a:p>
          <a:p>
            <a:r>
              <a:rPr lang="en-US" altLang="ko-Kore-KR" dirty="0"/>
              <a:t>This suggests that the marine heatwaves are driven by heat flux from the atmosphere to the ocean.</a:t>
            </a:r>
          </a:p>
          <a:p>
            <a:endParaRPr lang="en-US" altLang="ko-Kore-KR" dirty="0"/>
          </a:p>
          <a:p>
            <a:r>
              <a:rPr lang="en-US" altLang="ko-Kore-KR" dirty="0"/>
              <a:t>(click)</a:t>
            </a:r>
          </a:p>
          <a:p>
            <a:r>
              <a:rPr lang="en-US" altLang="ko-Kore-KR" dirty="0"/>
              <a:t>Examining the lower atmospheric circulation, we find that southerly winds are transporting warm, moist air from low latitudes to East Asia.</a:t>
            </a:r>
          </a:p>
          <a:p>
            <a:endParaRPr lang="en-US" altLang="ko-Kore-KR" dirty="0"/>
          </a:p>
          <a:p>
            <a:endParaRPr lang="en-US" altLang="ko-Kore-KR" dirty="0"/>
          </a:p>
          <a:p>
            <a:r>
              <a:rPr lang="en-US" altLang="ko-Kore-KR" dirty="0"/>
              <a:t>These southerly winds are associated with two distinct anticyclones: one located over the Kuroshio Extension and the other over the Philippine Sea.</a:t>
            </a:r>
          </a:p>
          <a:p>
            <a:r>
              <a:rPr lang="en-US" altLang="ko-Kore-KR" dirty="0"/>
              <a:t>Therefore, we can conclude that these two anticyclones played a key role for the large-scale MHWs.</a:t>
            </a:r>
          </a:p>
          <a:p>
            <a:endParaRPr lang="en-US" altLang="ko-Kore-KR" dirty="0"/>
          </a:p>
          <a:p>
            <a:r>
              <a:rPr lang="en-US" altLang="ko-Kore-KR" dirty="0"/>
              <a:t>In fact, the relationship between these two anticyclones and El Niño is well-documented.</a:t>
            </a:r>
          </a:p>
          <a:p>
            <a:endParaRPr lang="en-US" altLang="ko-Kore-KR" dirty="0"/>
          </a:p>
          <a:p>
            <a:endParaRPr lang="en-US" altLang="ko-Kore-KR"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27</a:t>
            </a:fld>
            <a:endParaRPr kumimoji="1" lang="ko-Kore-KR" altLang="en-US"/>
          </a:p>
        </p:txBody>
      </p:sp>
    </p:spTree>
    <p:extLst>
      <p:ext uri="{BB962C8B-B14F-4D97-AF65-F5344CB8AC3E}">
        <p14:creationId xmlns:p14="http://schemas.microsoft.com/office/powerpoint/2010/main" val="124714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dirty="0"/>
              <a:t>The Philippine Sea Anticyclone (PSAC) and the Kuroshio Anticyclone (KAC), which developed during El Niño period, were identified by Wang et al. (2000) and Son et al. (2014), respectively. </a:t>
            </a:r>
          </a:p>
          <a:p>
            <a:endParaRPr lang="en-US" altLang="ko-Kore-KR" dirty="0"/>
          </a:p>
          <a:p>
            <a:r>
              <a:rPr lang="en-US" altLang="ko-Kore-KR" dirty="0"/>
              <a:t>They are known to arise from different mechanisms.</a:t>
            </a:r>
          </a:p>
          <a:p>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dirty="0"/>
              <a:t>(click)</a:t>
            </a:r>
          </a:p>
          <a:p>
            <a:r>
              <a:rPr lang="en-US" altLang="ko-Kore-KR" dirty="0"/>
              <a:t>First, the PSAC is understood to develop through the thermodynamic coupling of lower atmospheric Rossby waves —forced by warm SSTs in the equatorial eastern Pacific—with the ocean's mixed layer.</a:t>
            </a:r>
          </a:p>
          <a:p>
            <a:endParaRPr lang="en-US" altLang="ko-Kore-KR" dirty="0"/>
          </a:p>
          <a:p>
            <a:r>
              <a:rPr lang="en-US" altLang="ko-Kore-KR" dirty="0"/>
              <a:t>(click)</a:t>
            </a:r>
          </a:p>
          <a:p>
            <a:r>
              <a:rPr lang="en-US" altLang="ko-Kore-KR" dirty="0"/>
              <a:t>In contrast, the KAC is known to occur due to the competing forcing between enhanced convective activity in the central Pacific associated with El Niño and suppressed convective activity related to the PSAC.</a:t>
            </a:r>
          </a:p>
          <a:p>
            <a:endParaRPr lang="en-US" altLang="ko-Kore-KR" dirty="0"/>
          </a:p>
          <a:p>
            <a:r>
              <a:rPr lang="en-US" altLang="ko-Kore-KR" dirty="0"/>
              <a:t>The difference in their mechanisms result in difference in their life cycles</a:t>
            </a:r>
          </a:p>
          <a:p>
            <a:endParaRPr lang="en-US" altLang="ko-Kore-KR" dirty="0"/>
          </a:p>
          <a:p>
            <a:r>
              <a:rPr lang="en-US" altLang="ko-Kore-KR" dirty="0"/>
              <a:t>The PSAC occurs in late fall and can persist until spring, whereas the KAC appears in November, matures in December, and rapidly decays in January.</a:t>
            </a:r>
          </a:p>
          <a:p>
            <a:endParaRPr kumimoji="1" lang="en-US" altLang="ko-KR" dirty="0"/>
          </a:p>
          <a:p>
            <a:r>
              <a:rPr lang="en-US" altLang="ko-Kore-KR" dirty="0"/>
              <a:t>These life cycles can influence the temporal evolution of the marine heatwave. </a:t>
            </a:r>
          </a:p>
          <a:p>
            <a:endParaRPr kumimoji="1" lang="en-US" altLang="ko-KR" dirty="0"/>
          </a:p>
          <a:p>
            <a:endParaRPr kumimoji="1" lang="en-US" altLang="ko-KR" dirty="0"/>
          </a:p>
          <a:p>
            <a:r>
              <a:rPr kumimoji="1" lang="ko-KR" altLang="en-US" dirty="0"/>
              <a:t>엘니뇨와 함께 발달하는 </a:t>
            </a:r>
            <a:r>
              <a:rPr kumimoji="1" lang="en-US" altLang="ko-KR" dirty="0"/>
              <a:t>Philippine Sea Anticyclone</a:t>
            </a:r>
            <a:r>
              <a:rPr kumimoji="1" lang="ko-KR" altLang="en-US" dirty="0"/>
              <a:t>과 </a:t>
            </a:r>
            <a:r>
              <a:rPr kumimoji="1" lang="en-US" altLang="ko-KR" dirty="0"/>
              <a:t>Kuroshio Anticyclone</a:t>
            </a:r>
            <a:r>
              <a:rPr kumimoji="1" lang="ko-KR" altLang="en-US" dirty="0"/>
              <a:t>은 각각 </a:t>
            </a:r>
            <a:r>
              <a:rPr kumimoji="1" lang="en-US" altLang="ko-KR" dirty="0"/>
              <a:t>Wang et al. 2000, </a:t>
            </a:r>
            <a:r>
              <a:rPr kumimoji="1" lang="ko-KR" altLang="en-US" dirty="0"/>
              <a:t>과 </a:t>
            </a:r>
            <a:r>
              <a:rPr kumimoji="1" lang="en-US" altLang="ko-KR" dirty="0"/>
              <a:t>Son et al. 2014</a:t>
            </a:r>
            <a:r>
              <a:rPr kumimoji="1" lang="ko-KR" altLang="en-US" dirty="0"/>
              <a:t>에서 발견한 현상으로 각각 다른 </a:t>
            </a:r>
            <a:r>
              <a:rPr kumimoji="1" lang="ko-KR" altLang="en-US" dirty="0" err="1"/>
              <a:t>기작에</a:t>
            </a:r>
            <a:r>
              <a:rPr kumimoji="1" lang="ko-KR" altLang="en-US" dirty="0"/>
              <a:t> 의해 발생하는 것으로 알려져 있습니다</a:t>
            </a:r>
            <a:r>
              <a:rPr kumimoji="1" lang="en-US" altLang="ko-KR" dirty="0"/>
              <a:t>.</a:t>
            </a:r>
            <a:r>
              <a:rPr kumimoji="1" lang="ko-KR" altLang="en-US" dirty="0"/>
              <a:t> </a:t>
            </a:r>
            <a:endParaRPr kumimoji="1" lang="en-US" altLang="ko-KR" dirty="0"/>
          </a:p>
          <a:p>
            <a:endParaRPr kumimoji="1" lang="en-US" altLang="ko-KR" dirty="0"/>
          </a:p>
          <a:p>
            <a:r>
              <a:rPr kumimoji="1" lang="ko-KR" altLang="en-US" dirty="0"/>
              <a:t>먼저 </a:t>
            </a:r>
            <a:r>
              <a:rPr kumimoji="1" lang="en-US" altLang="ko-KR" dirty="0"/>
              <a:t>Philippine Sea Anticyclone</a:t>
            </a:r>
            <a:r>
              <a:rPr kumimoji="1" lang="ko-KR" altLang="en-US" dirty="0"/>
              <a:t>의 경우 적도 동태평양의 </a:t>
            </a:r>
            <a:r>
              <a:rPr kumimoji="1" lang="en-US" altLang="ko-KR" dirty="0"/>
              <a:t>warm SST</a:t>
            </a:r>
            <a:r>
              <a:rPr kumimoji="1" lang="ko-KR" altLang="en-US" dirty="0"/>
              <a:t>가 강제하는 대기 하층 </a:t>
            </a:r>
            <a:r>
              <a:rPr kumimoji="1" lang="ko-KR" altLang="en-US" dirty="0" err="1"/>
              <a:t>로스비파가</a:t>
            </a:r>
            <a:r>
              <a:rPr kumimoji="1" lang="ko-KR" altLang="en-US" dirty="0"/>
              <a:t> 해양 혼합층과 열역학적으로 </a:t>
            </a:r>
            <a:r>
              <a:rPr kumimoji="1" lang="en-US" altLang="ko-KR" dirty="0"/>
              <a:t>coupling </a:t>
            </a:r>
            <a:r>
              <a:rPr kumimoji="1" lang="ko-KR" altLang="en-US" dirty="0"/>
              <a:t>되어 발달하는 것으로 알려져 있습니다</a:t>
            </a:r>
            <a:r>
              <a:rPr kumimoji="1" lang="en-US" altLang="ko-KR" dirty="0"/>
              <a:t>.</a:t>
            </a:r>
          </a:p>
          <a:p>
            <a:endParaRPr kumimoji="1" lang="en-US" altLang="ko-KR" dirty="0"/>
          </a:p>
          <a:p>
            <a:r>
              <a:rPr kumimoji="1" lang="ko-KR" altLang="en-US" dirty="0"/>
              <a:t>반면</a:t>
            </a:r>
            <a:r>
              <a:rPr kumimoji="1" lang="en-US" altLang="ko-KR" dirty="0"/>
              <a:t>,</a:t>
            </a:r>
            <a:r>
              <a:rPr kumimoji="1" lang="ko-KR" altLang="en-US" dirty="0"/>
              <a:t> </a:t>
            </a:r>
            <a:r>
              <a:rPr kumimoji="1" lang="en-US" altLang="ko-KR" dirty="0"/>
              <a:t>Kuroshio Anticyclone</a:t>
            </a:r>
            <a:r>
              <a:rPr kumimoji="1" lang="ko-KR" altLang="en-US" dirty="0"/>
              <a:t>은 </a:t>
            </a:r>
            <a:endParaRPr kumimoji="1" lang="en-US" altLang="ko-KR" dirty="0"/>
          </a:p>
          <a:p>
            <a:r>
              <a:rPr kumimoji="1" lang="ko-KR" altLang="en-US" dirty="0"/>
              <a:t>엘니뇨와 관련된 </a:t>
            </a:r>
            <a:r>
              <a:rPr kumimoji="1" lang="en-US" altLang="ko-KR" dirty="0"/>
              <a:t>Central Pacific</a:t>
            </a:r>
            <a:r>
              <a:rPr kumimoji="1" lang="ko-KR" altLang="en-US" dirty="0"/>
              <a:t>의 대류활동 증가와 </a:t>
            </a:r>
            <a:r>
              <a:rPr kumimoji="1" lang="en-US" altLang="ko-KR" dirty="0"/>
              <a:t>Philippine Sea Anticyclone</a:t>
            </a:r>
            <a:r>
              <a:rPr kumimoji="1" lang="ko-KR" altLang="en-US" dirty="0"/>
              <a:t>과 관련된 대류 활동 억제가 </a:t>
            </a:r>
            <a:endParaRPr kumimoji="1" lang="en-US" altLang="ko-KR" dirty="0"/>
          </a:p>
          <a:p>
            <a:r>
              <a:rPr kumimoji="1" lang="ko-KR" altLang="en-US" dirty="0"/>
              <a:t>서로 </a:t>
            </a:r>
            <a:r>
              <a:rPr kumimoji="1" lang="en-US" altLang="ko-KR" dirty="0"/>
              <a:t>competing</a:t>
            </a:r>
            <a:r>
              <a:rPr kumimoji="1" lang="ko-KR" altLang="en-US" dirty="0"/>
              <a:t>하는 강제력으로 작용하여 발생하는 것으로 알려져 있습니다</a:t>
            </a:r>
            <a:r>
              <a:rPr kumimoji="1" lang="en-US" altLang="ko-KR" dirty="0"/>
              <a:t>.</a:t>
            </a:r>
            <a:r>
              <a:rPr kumimoji="1" lang="ko-KR" altLang="en-US" dirty="0"/>
              <a:t> </a:t>
            </a:r>
            <a:endParaRPr kumimoji="1" lang="en-US" altLang="ko-KR" dirty="0"/>
          </a:p>
          <a:p>
            <a:endParaRPr kumimoji="1" lang="en-US" altLang="ko-KR" dirty="0"/>
          </a:p>
          <a:p>
            <a:r>
              <a:rPr kumimoji="1" lang="ko-KR" altLang="en-US" dirty="0"/>
              <a:t>이러한 </a:t>
            </a:r>
            <a:r>
              <a:rPr kumimoji="1" lang="ko-KR" altLang="en-US" dirty="0" err="1"/>
              <a:t>기작의</a:t>
            </a:r>
            <a:r>
              <a:rPr kumimoji="1" lang="ko-KR" altLang="en-US" dirty="0"/>
              <a:t> 차이는 </a:t>
            </a:r>
            <a:r>
              <a:rPr kumimoji="1" lang="en-US" altLang="ko-KR" dirty="0"/>
              <a:t>life cycle</a:t>
            </a:r>
            <a:r>
              <a:rPr kumimoji="1" lang="ko-KR" altLang="en-US" dirty="0"/>
              <a:t>의 차이를 만듭니다</a:t>
            </a:r>
            <a:r>
              <a:rPr kumimoji="1" lang="en-US" altLang="ko-KR" dirty="0"/>
              <a:t>.</a:t>
            </a:r>
            <a:r>
              <a:rPr kumimoji="1" lang="ko-KR" altLang="en-US" dirty="0"/>
              <a:t> </a:t>
            </a:r>
            <a:endParaRPr kumimoji="1" lang="en-US" altLang="ko-KR" dirty="0"/>
          </a:p>
          <a:p>
            <a:r>
              <a:rPr kumimoji="1" lang="en-US" altLang="ko-KR" dirty="0"/>
              <a:t>PSAC</a:t>
            </a:r>
            <a:r>
              <a:rPr kumimoji="1" lang="ko-KR" altLang="en-US" dirty="0"/>
              <a:t>의 경우에는 늦가을에 형성되어 봄까지도 존재하는 반면</a:t>
            </a:r>
            <a:r>
              <a:rPr kumimoji="1" lang="en-US" altLang="ko-KR" dirty="0"/>
              <a:t>,</a:t>
            </a:r>
            <a:r>
              <a:rPr kumimoji="1" lang="ko-KR" altLang="en-US" dirty="0"/>
              <a:t> </a:t>
            </a:r>
            <a:endParaRPr kumimoji="1" lang="en-US" altLang="ko-KR" dirty="0"/>
          </a:p>
          <a:p>
            <a:r>
              <a:rPr kumimoji="1" lang="en-US" altLang="ko-KR" dirty="0"/>
              <a:t>KAC</a:t>
            </a:r>
            <a:r>
              <a:rPr kumimoji="1" lang="ko-KR" altLang="en-US" dirty="0"/>
              <a:t>의 경우에는 </a:t>
            </a:r>
            <a:r>
              <a:rPr kumimoji="1" lang="en-US" altLang="ko-KR" dirty="0"/>
              <a:t>11</a:t>
            </a:r>
            <a:r>
              <a:rPr kumimoji="1" lang="ko-KR" altLang="en-US" dirty="0"/>
              <a:t>월에 나타나 </a:t>
            </a:r>
            <a:r>
              <a:rPr kumimoji="1" lang="en-US" altLang="ko-KR" dirty="0"/>
              <a:t>12</a:t>
            </a:r>
            <a:r>
              <a:rPr kumimoji="1" lang="ko-KR" altLang="en-US" dirty="0"/>
              <a:t>월에 </a:t>
            </a:r>
            <a:r>
              <a:rPr kumimoji="1" lang="en-US" altLang="ko-KR" dirty="0"/>
              <a:t>mature</a:t>
            </a:r>
            <a:r>
              <a:rPr kumimoji="1" lang="ko-KR" altLang="en-US" dirty="0"/>
              <a:t>하고</a:t>
            </a:r>
            <a:r>
              <a:rPr kumimoji="1" lang="en-US" altLang="ko-KR" dirty="0"/>
              <a:t>,</a:t>
            </a:r>
            <a:r>
              <a:rPr kumimoji="1" lang="ko-KR" altLang="en-US" dirty="0"/>
              <a:t> </a:t>
            </a:r>
            <a:r>
              <a:rPr kumimoji="1" lang="en-US" altLang="ko-KR" dirty="0"/>
              <a:t>1</a:t>
            </a:r>
            <a:r>
              <a:rPr kumimoji="1" lang="ko-KR" altLang="en-US" dirty="0" err="1"/>
              <a:t>월달에</a:t>
            </a:r>
            <a:r>
              <a:rPr kumimoji="1" lang="ko-KR" altLang="en-US" dirty="0"/>
              <a:t> 빠르게 사라집니다</a:t>
            </a:r>
            <a:r>
              <a:rPr kumimoji="1" lang="en-US" altLang="ko-KR" dirty="0"/>
              <a:t>.</a:t>
            </a:r>
          </a:p>
          <a:p>
            <a:endParaRPr kumimoji="1" lang="en-US" altLang="ko-KR" dirty="0"/>
          </a:p>
          <a:p>
            <a:r>
              <a:rPr kumimoji="1" lang="ko-KR" altLang="en-US" dirty="0"/>
              <a:t>이러한 </a:t>
            </a:r>
            <a:r>
              <a:rPr kumimoji="1" lang="en-US" altLang="ko-KR" dirty="0"/>
              <a:t>life cycle</a:t>
            </a:r>
            <a:r>
              <a:rPr kumimoji="1" lang="ko-KR" altLang="en-US" dirty="0"/>
              <a:t>은 해양 </a:t>
            </a:r>
            <a:r>
              <a:rPr kumimoji="1" lang="ko-KR" altLang="en-US" dirty="0" err="1"/>
              <a:t>열파의</a:t>
            </a:r>
            <a:r>
              <a:rPr kumimoji="1" lang="ko-KR" altLang="en-US" dirty="0"/>
              <a:t> 시간 변화에도 영향을 주게 됩니다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28</a:t>
            </a:fld>
            <a:endParaRPr kumimoji="1" lang="ko-Kore-KR" altLang="en-US"/>
          </a:p>
        </p:txBody>
      </p:sp>
    </p:spTree>
    <p:extLst>
      <p:ext uri="{BB962C8B-B14F-4D97-AF65-F5344CB8AC3E}">
        <p14:creationId xmlns:p14="http://schemas.microsoft.com/office/powerpoint/2010/main" val="2990329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dirty="0"/>
              <a:t>As shown in the left panel, the PSAC persists from October to March, accompanied by southerly winds and downward heat flux.</a:t>
            </a:r>
          </a:p>
          <a:p>
            <a:endParaRPr lang="en-US" altLang="ko-Kore-KR" dirty="0"/>
          </a:p>
          <a:p>
            <a:r>
              <a:rPr lang="en-US" altLang="ko-Kore-KR" dirty="0"/>
              <a:t>In contrast, the KAC existed for a shorter period, </a:t>
            </a:r>
          </a:p>
          <a:p>
            <a:r>
              <a:rPr lang="en-US" altLang="ko-Kore-KR" dirty="0"/>
              <a:t>especially for the December, it accompanies strong downward heat flux</a:t>
            </a:r>
          </a:p>
          <a:p>
            <a:endParaRPr lang="en-US" altLang="ko-Kore-KR" dirty="0"/>
          </a:p>
          <a:p>
            <a:r>
              <a:rPr lang="en-US" altLang="ko-Kore-KR" dirty="0"/>
              <a:t>The evolving pattern of the positive SST anomaly matches with the downward heat flux.</a:t>
            </a:r>
          </a:p>
          <a:p>
            <a:endParaRPr lang="en-US" altLang="ko-Kore-KR" dirty="0"/>
          </a:p>
          <a:p>
            <a:r>
              <a:rPr lang="en-US" altLang="ko-Kore-KR" dirty="0" err="1"/>
              <a:t>Untill</a:t>
            </a:r>
            <a:r>
              <a:rPr lang="en-US" altLang="ko-Kore-KR" dirty="0"/>
              <a:t> now, we have examined that the formation of positive SST anomalies during El Niño phase is related to the two anticyclones. </a:t>
            </a:r>
          </a:p>
          <a:p>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i="1" dirty="0"/>
              <a:t>(Click)</a:t>
            </a:r>
            <a:endParaRPr lang="en-US" altLang="ko-Kore-KR" dirty="0"/>
          </a:p>
          <a:p>
            <a:r>
              <a:rPr lang="en-US" altLang="ko-Kore-KR" dirty="0"/>
              <a:t>Now, we will </a:t>
            </a:r>
            <a:r>
              <a:rPr lang="en-US" altLang="ko-KR" dirty="0"/>
              <a:t>evaluate </a:t>
            </a:r>
            <a:r>
              <a:rPr lang="en-US" altLang="ko-Kore-KR" dirty="0"/>
              <a:t>the oceanic processes that occurred during the La Niña developing phase</a:t>
            </a:r>
          </a:p>
          <a:p>
            <a:endParaRPr kumimoji="1" lang="en-US" altLang="ko-Kore-KR" dirty="0"/>
          </a:p>
          <a:p>
            <a:endParaRPr kumimoji="1" lang="en-US" altLang="ko-Kore-KR" dirty="0"/>
          </a:p>
          <a:p>
            <a:r>
              <a:rPr kumimoji="1" lang="ko-Kore-KR" altLang="en-US" dirty="0"/>
              <a:t>왼쪽</a:t>
            </a:r>
            <a:r>
              <a:rPr kumimoji="1" lang="ko-KR" altLang="en-US" dirty="0"/>
              <a:t> 패널에서 볼 수 있는 것처럼</a:t>
            </a:r>
            <a:r>
              <a:rPr kumimoji="1" lang="en-US" altLang="ko-KR" dirty="0"/>
              <a:t>,</a:t>
            </a:r>
            <a:r>
              <a:rPr kumimoji="1" lang="ko-KR" altLang="en-US" dirty="0"/>
              <a:t> </a:t>
            </a:r>
            <a:r>
              <a:rPr kumimoji="1" lang="en-US" altLang="ko-KR" dirty="0"/>
              <a:t>PSAC</a:t>
            </a:r>
            <a:r>
              <a:rPr kumimoji="1" lang="ko-KR" altLang="en-US" dirty="0"/>
              <a:t>는 </a:t>
            </a:r>
            <a:r>
              <a:rPr kumimoji="1" lang="en-US" altLang="ko-KR" dirty="0"/>
              <a:t>10</a:t>
            </a:r>
            <a:r>
              <a:rPr kumimoji="1" lang="ko-KR" altLang="en-US" dirty="0"/>
              <a:t>월부터 </a:t>
            </a:r>
            <a:r>
              <a:rPr kumimoji="1" lang="en-US" altLang="ko-KR" dirty="0"/>
              <a:t>3</a:t>
            </a:r>
            <a:r>
              <a:rPr kumimoji="1" lang="ko-KR" altLang="en-US" dirty="0"/>
              <a:t>월까지 계속 존재하며</a:t>
            </a:r>
            <a:r>
              <a:rPr kumimoji="1" lang="en-US" altLang="ko-KR" dirty="0"/>
              <a:t>,</a:t>
            </a:r>
            <a:r>
              <a:rPr kumimoji="1" lang="ko-KR" altLang="en-US" dirty="0"/>
              <a:t> 지속적으로 </a:t>
            </a:r>
            <a:r>
              <a:rPr kumimoji="1" lang="en-US" altLang="ko-KR" dirty="0"/>
              <a:t>southerly wind</a:t>
            </a:r>
            <a:r>
              <a:rPr kumimoji="1" lang="ko-KR" altLang="en-US" dirty="0"/>
              <a:t>와 </a:t>
            </a:r>
            <a:r>
              <a:rPr kumimoji="1" lang="en-US" altLang="ko-KR" dirty="0"/>
              <a:t>downward heat flux</a:t>
            </a:r>
            <a:r>
              <a:rPr kumimoji="1" lang="ko-KR" altLang="en-US" dirty="0" err="1"/>
              <a:t>를</a:t>
            </a:r>
            <a:r>
              <a:rPr kumimoji="1" lang="ko-KR" altLang="en-US" dirty="0"/>
              <a:t> 동반하는 것을 볼 수 있습니다</a:t>
            </a:r>
            <a:r>
              <a:rPr kumimoji="1" lang="en-US" altLang="ko-KR" dirty="0"/>
              <a:t>.</a:t>
            </a:r>
            <a:r>
              <a:rPr kumimoji="1" lang="ko-KR" altLang="en-US" dirty="0"/>
              <a:t> </a:t>
            </a:r>
            <a:endParaRPr kumimoji="1" lang="en-US" altLang="ko-KR" dirty="0"/>
          </a:p>
          <a:p>
            <a:endParaRPr kumimoji="1" lang="en-US" altLang="ko-KR" dirty="0"/>
          </a:p>
          <a:p>
            <a:r>
              <a:rPr kumimoji="1" lang="ko-KR" altLang="en-US" dirty="0"/>
              <a:t>그에 반해 </a:t>
            </a:r>
            <a:r>
              <a:rPr kumimoji="1" lang="en-US" altLang="ko-KR" dirty="0"/>
              <a:t>KAC</a:t>
            </a:r>
            <a:r>
              <a:rPr kumimoji="1" lang="ko-KR" altLang="en-US" dirty="0"/>
              <a:t>는 더 짧은 기간 동안만 존재했는데</a:t>
            </a:r>
            <a:r>
              <a:rPr kumimoji="1" lang="en-US" altLang="ko-KR" dirty="0"/>
              <a:t>,</a:t>
            </a:r>
            <a:r>
              <a:rPr kumimoji="1" lang="ko-KR" altLang="en-US" dirty="0"/>
              <a:t> </a:t>
            </a:r>
            <a:endParaRPr kumimoji="1" lang="en-US" altLang="ko-KR" dirty="0"/>
          </a:p>
          <a:p>
            <a:r>
              <a:rPr kumimoji="1" lang="ko-KR" altLang="en-US" dirty="0"/>
              <a:t>특히 </a:t>
            </a:r>
            <a:r>
              <a:rPr kumimoji="1" lang="en-US" altLang="ko-KR" dirty="0"/>
              <a:t>12</a:t>
            </a:r>
            <a:r>
              <a:rPr kumimoji="1" lang="ko-KR" altLang="en-US" dirty="0"/>
              <a:t>월에 매우 강한 </a:t>
            </a:r>
            <a:r>
              <a:rPr kumimoji="1" lang="en-US" altLang="ko-KR" dirty="0"/>
              <a:t>downward heat flux</a:t>
            </a:r>
            <a:r>
              <a:rPr kumimoji="1" lang="ko-KR" altLang="en-US" dirty="0" err="1"/>
              <a:t>를</a:t>
            </a:r>
            <a:r>
              <a:rPr kumimoji="1" lang="ko-KR" altLang="en-US" dirty="0"/>
              <a:t> 동반 하는 것으로 나타났습니다</a:t>
            </a:r>
            <a:r>
              <a:rPr kumimoji="1" lang="en-US" altLang="ko-KR" dirty="0"/>
              <a:t>.</a:t>
            </a:r>
            <a:r>
              <a:rPr kumimoji="1" lang="ko-KR" altLang="en-US" dirty="0"/>
              <a:t> </a:t>
            </a:r>
            <a:endParaRPr kumimoji="1" lang="en-US" altLang="ko-KR" dirty="0"/>
          </a:p>
          <a:p>
            <a:endParaRPr kumimoji="1" lang="en-US" altLang="ko-KR" dirty="0"/>
          </a:p>
          <a:p>
            <a:r>
              <a:rPr kumimoji="1" lang="ko-KR" altLang="en-US" dirty="0"/>
              <a:t>이전에 보여줬던 시계열 뿐만 아니라 </a:t>
            </a:r>
            <a:r>
              <a:rPr kumimoji="1" lang="en-US" altLang="ko-KR" dirty="0"/>
              <a:t>positive SST anomaly</a:t>
            </a:r>
            <a:r>
              <a:rPr kumimoji="1" lang="ko-KR" altLang="en-US" dirty="0"/>
              <a:t>의 </a:t>
            </a:r>
            <a:r>
              <a:rPr kumimoji="1" lang="en-US" altLang="ko-KR" dirty="0"/>
              <a:t>evolving pattern</a:t>
            </a:r>
            <a:r>
              <a:rPr kumimoji="1" lang="ko-KR" altLang="en-US" dirty="0"/>
              <a:t> 또한 </a:t>
            </a:r>
            <a:r>
              <a:rPr kumimoji="1" lang="en-US" altLang="ko-KR" dirty="0"/>
              <a:t>downward heat flux</a:t>
            </a:r>
            <a:r>
              <a:rPr kumimoji="1" lang="ko-KR" altLang="en-US" dirty="0"/>
              <a:t>와 일치하는 것을 확인 할 수 있었습니다</a:t>
            </a:r>
            <a:r>
              <a:rPr kumimoji="1" lang="en-US" altLang="ko-KR" dirty="0"/>
              <a:t>.</a:t>
            </a:r>
            <a:r>
              <a:rPr kumimoji="1" lang="ko-KR" altLang="en-US" dirty="0"/>
              <a:t> </a:t>
            </a:r>
            <a:endParaRPr kumimoji="1" lang="en-US" altLang="ko-KR" dirty="0"/>
          </a:p>
          <a:p>
            <a:endParaRPr kumimoji="1" lang="en-US" altLang="ko-KR" dirty="0"/>
          </a:p>
          <a:p>
            <a:r>
              <a:rPr kumimoji="1" lang="en-US" altLang="ko-Kore-KR" dirty="0"/>
              <a:t>(click) </a:t>
            </a:r>
          </a:p>
          <a:p>
            <a:r>
              <a:rPr kumimoji="1" lang="ko-Kore-KR" altLang="en-US" dirty="0"/>
              <a:t>지금까지</a:t>
            </a:r>
            <a:r>
              <a:rPr kumimoji="1" lang="ko-KR" altLang="en-US" dirty="0"/>
              <a:t> </a:t>
            </a:r>
            <a:r>
              <a:rPr kumimoji="1" lang="en-US" altLang="ko-KR" dirty="0"/>
              <a:t>El Niño </a:t>
            </a:r>
            <a:r>
              <a:rPr kumimoji="1" lang="ko-KR" altLang="en-US" dirty="0"/>
              <a:t>동안 양의 </a:t>
            </a:r>
            <a:r>
              <a:rPr kumimoji="1" lang="en-US" altLang="ko-KR" dirty="0"/>
              <a:t>SST anomaly</a:t>
            </a:r>
            <a:r>
              <a:rPr kumimoji="1" lang="ko-KR" altLang="en-US" dirty="0"/>
              <a:t>가 형성되는 것이 두 </a:t>
            </a:r>
            <a:r>
              <a:rPr kumimoji="1" lang="en-US" altLang="ko-KR" dirty="0"/>
              <a:t>anticyclone</a:t>
            </a:r>
            <a:r>
              <a:rPr kumimoji="1" lang="ko-KR" altLang="en-US" dirty="0"/>
              <a:t>과 관련된 것임을 살펴 보았다면</a:t>
            </a:r>
            <a:r>
              <a:rPr kumimoji="1" lang="en-US" altLang="ko-KR" dirty="0"/>
              <a:t>,</a:t>
            </a:r>
            <a:r>
              <a:rPr kumimoji="1" lang="ko-KR" altLang="en-US" dirty="0"/>
              <a:t> </a:t>
            </a:r>
            <a:endParaRPr kumimoji="1" lang="en-US" altLang="ko-KR" dirty="0"/>
          </a:p>
          <a:p>
            <a:r>
              <a:rPr kumimoji="1" lang="ko-KR" altLang="en-US" dirty="0"/>
              <a:t>이제 </a:t>
            </a:r>
            <a:r>
              <a:rPr kumimoji="1" lang="en-US" altLang="ko-KR" dirty="0"/>
              <a:t>La Niña</a:t>
            </a:r>
            <a:r>
              <a:rPr kumimoji="1" lang="ko-KR" altLang="en-US" dirty="0"/>
              <a:t>가 발달할 때에는 어떤 과정이 있었는지 살펴보고자 한다</a:t>
            </a:r>
            <a:r>
              <a:rPr kumimoji="1" lang="en-US" altLang="ko-KR" dirty="0"/>
              <a:t>.</a:t>
            </a:r>
            <a:r>
              <a:rPr kumimoji="1" lang="ko-KR" altLang="en-US" dirty="0"/>
              <a:t> </a:t>
            </a:r>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29</a:t>
            </a:fld>
            <a:endParaRPr kumimoji="1" lang="ko-Kore-KR" altLang="en-US"/>
          </a:p>
        </p:txBody>
      </p:sp>
    </p:spTree>
    <p:extLst>
      <p:ext uri="{BB962C8B-B14F-4D97-AF65-F5344CB8AC3E}">
        <p14:creationId xmlns:p14="http://schemas.microsoft.com/office/powerpoint/2010/main" val="305244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dirty="0"/>
              <a:t>Now, I aim to understand the oceanic processes that led to the occurrence of the heatwave during the developing phase of La Niña.</a:t>
            </a:r>
          </a:p>
          <a:p>
            <a:endParaRPr lang="en-US" altLang="ko-Kore-KR" dirty="0"/>
          </a:p>
          <a:p>
            <a:r>
              <a:rPr lang="en-US" altLang="ko-Kore-KR" dirty="0"/>
              <a:t>The SST anomaly from January to December of the ELT Year is shown by shading</a:t>
            </a:r>
          </a:p>
          <a:p>
            <a:r>
              <a:rPr lang="en-US" altLang="ko-Kore-KR" dirty="0"/>
              <a:t>The hatched areas represent 95% significance level.</a:t>
            </a:r>
          </a:p>
          <a:p>
            <a:endParaRPr lang="en-US" altLang="ko-Kore-KR" dirty="0"/>
          </a:p>
          <a:p>
            <a:r>
              <a:rPr lang="en-US" altLang="ko-Kore-KR" dirty="0"/>
              <a:t>The positive SST anomalies that appears during the El Niño mature phase gradually weakened and became insignificant by June.</a:t>
            </a:r>
          </a:p>
          <a:p>
            <a:endParaRPr lang="en-US" altLang="ko-Kore-KR" dirty="0"/>
          </a:p>
          <a:p>
            <a:r>
              <a:rPr lang="en-US" altLang="ko-Kore-KR" dirty="0"/>
              <a:t>However, from July to October, significant signals reappeared, which then disappeared in November and December along with strong upward heat flux.</a:t>
            </a:r>
          </a:p>
          <a:p>
            <a:endParaRPr lang="en-US" altLang="ko-Kore-KR" dirty="0"/>
          </a:p>
          <a:p>
            <a:r>
              <a:rPr lang="en-US" altLang="ko-Kore-KR" dirty="0"/>
              <a:t>To examine how the ocean process contributed to the SST anomaly during this period, we also displayed SSH anomaly.</a:t>
            </a:r>
          </a:p>
          <a:p>
            <a:endParaRPr lang="en-US" altLang="ko-Kore-KR" dirty="0"/>
          </a:p>
          <a:p>
            <a:r>
              <a:rPr lang="en-US" altLang="ko-Kore-KR" dirty="0"/>
              <a:t>There is SSHa signals that propagating westward. </a:t>
            </a:r>
          </a:p>
          <a:p>
            <a:r>
              <a:rPr lang="en-US" altLang="ko-Kore-KR" dirty="0"/>
              <a:t>As it entered the black box, the magnitude gradually intensified and accompanies the warm SST anomalies.</a:t>
            </a:r>
          </a:p>
          <a:p>
            <a:endParaRPr lang="en-US" altLang="ko-Kore-KR" dirty="0"/>
          </a:p>
          <a:p>
            <a:r>
              <a:rPr lang="en-US" altLang="ko-Kore-KR" dirty="0"/>
              <a:t>that, some part of the SSHa passes through the Luzon Strait, and others enter into the East China Sea</a:t>
            </a:r>
          </a:p>
          <a:p>
            <a:endParaRPr lang="en-US" altLang="ko-Kore-KR" dirty="0"/>
          </a:p>
          <a:p>
            <a:r>
              <a:rPr lang="en-US" altLang="ko-Kore-KR" dirty="0"/>
              <a:t>The SSHa still accompanies the warm SST anomaly even after entering the ECS. </a:t>
            </a:r>
          </a:p>
          <a:p>
            <a:endParaRPr lang="en-US" altLang="ko-Kore-KR" dirty="0"/>
          </a:p>
          <a:p>
            <a:endParaRPr lang="en-US" altLang="ko-Kore-KR" dirty="0"/>
          </a:p>
          <a:p>
            <a:r>
              <a:rPr lang="en-US" altLang="ko-Kore-KR" dirty="0"/>
              <a:t>In this section, we first aim to identify the source of the SSHa.</a:t>
            </a:r>
          </a:p>
          <a:p>
            <a:r>
              <a:rPr lang="en-US" altLang="ko-Kore-KR" dirty="0"/>
              <a:t>It can be propagated from remote ocean or could be affected by the local forcing.</a:t>
            </a:r>
          </a:p>
          <a:p>
            <a:r>
              <a:rPr lang="en-US" altLang="ko-Kore-KR" dirty="0"/>
              <a:t>After that, the physical relationship between the SSHa and SST anomalies will be discussed</a:t>
            </a:r>
          </a:p>
          <a:p>
            <a:endParaRPr kumimoji="1" lang="en-US" altLang="ko-Kore-KR" dirty="0"/>
          </a:p>
          <a:p>
            <a:endParaRPr kumimoji="1" lang="en-US" altLang="ko-Kore-KR" dirty="0"/>
          </a:p>
          <a:p>
            <a:r>
              <a:rPr kumimoji="1" lang="ko-Kore-KR" altLang="en-US" dirty="0"/>
              <a:t>이제</a:t>
            </a:r>
            <a:r>
              <a:rPr kumimoji="1" lang="ko-KR" altLang="en-US" dirty="0"/>
              <a:t> 어떤 해양 과정에 의해서 </a:t>
            </a:r>
            <a:r>
              <a:rPr kumimoji="1" lang="en-US" altLang="ko-KR" dirty="0"/>
              <a:t>La Niña developing phase</a:t>
            </a:r>
            <a:r>
              <a:rPr kumimoji="1" lang="ko-KR" altLang="en-US" dirty="0"/>
              <a:t>에 </a:t>
            </a:r>
            <a:r>
              <a:rPr kumimoji="1" lang="ko-KR" altLang="en-US" dirty="0" err="1"/>
              <a:t>열파가</a:t>
            </a:r>
            <a:r>
              <a:rPr kumimoji="1" lang="ko-KR" altLang="en-US" dirty="0"/>
              <a:t> 발생 했는지 이해하고자 한다</a:t>
            </a:r>
            <a:r>
              <a:rPr kumimoji="1" lang="en-US" altLang="ko-KR" dirty="0"/>
              <a:t>.</a:t>
            </a:r>
            <a:r>
              <a:rPr kumimoji="1" lang="ko-KR" altLang="en-US" dirty="0"/>
              <a:t> </a:t>
            </a:r>
            <a:endParaRPr kumimoji="1" lang="en-US" altLang="ko-KR" dirty="0"/>
          </a:p>
          <a:p>
            <a:endParaRPr kumimoji="1" lang="en-US" altLang="ko-Kore-KR" dirty="0"/>
          </a:p>
          <a:p>
            <a:r>
              <a:rPr kumimoji="1" lang="en-US" altLang="ko-KR" dirty="0"/>
              <a:t>ELT Year 1</a:t>
            </a:r>
            <a:r>
              <a:rPr kumimoji="1" lang="ko-KR" altLang="en-US" dirty="0"/>
              <a:t>월부터 </a:t>
            </a:r>
            <a:r>
              <a:rPr kumimoji="1" lang="en-US" altLang="ko-KR" dirty="0"/>
              <a:t>12</a:t>
            </a:r>
            <a:r>
              <a:rPr kumimoji="1" lang="ko-KR" altLang="en-US" dirty="0"/>
              <a:t>월까지 </a:t>
            </a:r>
            <a:r>
              <a:rPr kumimoji="1" lang="en-US" altLang="ko-KR" dirty="0"/>
              <a:t>SSTa</a:t>
            </a:r>
            <a:r>
              <a:rPr kumimoji="1" lang="ko-KR" altLang="en-US" dirty="0" err="1"/>
              <a:t>를</a:t>
            </a:r>
            <a:r>
              <a:rPr kumimoji="1" lang="ko-KR" altLang="en-US" dirty="0"/>
              <a:t> </a:t>
            </a:r>
            <a:r>
              <a:rPr kumimoji="1" lang="en-US" altLang="ko-KR" dirty="0"/>
              <a:t>shading</a:t>
            </a:r>
            <a:r>
              <a:rPr kumimoji="1" lang="ko-KR" altLang="en-US" dirty="0" err="1"/>
              <a:t>으로</a:t>
            </a:r>
            <a:r>
              <a:rPr kumimoji="1" lang="ko-KR" altLang="en-US" dirty="0"/>
              <a:t> </a:t>
            </a:r>
            <a:r>
              <a:rPr kumimoji="1" lang="ko-KR" altLang="en-US" dirty="0" err="1"/>
              <a:t>나타내었다</a:t>
            </a:r>
            <a:r>
              <a:rPr kumimoji="1" lang="en-US" altLang="ko-KR" dirty="0"/>
              <a:t>.</a:t>
            </a:r>
            <a:r>
              <a:rPr kumimoji="1" lang="ko-KR" altLang="en-US" dirty="0"/>
              <a:t> </a:t>
            </a:r>
            <a:endParaRPr kumimoji="1"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R" altLang="en-US" dirty="0"/>
              <a:t>이 때</a:t>
            </a:r>
            <a:r>
              <a:rPr kumimoji="1" lang="en-US" altLang="ko-KR" dirty="0"/>
              <a:t>,</a:t>
            </a:r>
            <a:r>
              <a:rPr kumimoji="1" lang="ko-KR" altLang="en-US" dirty="0"/>
              <a:t> </a:t>
            </a:r>
            <a:r>
              <a:rPr kumimoji="1" lang="ko-KR" altLang="en-US" dirty="0" err="1"/>
              <a:t>열파가</a:t>
            </a:r>
            <a:r>
              <a:rPr kumimoji="1" lang="ko-KR" altLang="en-US" dirty="0"/>
              <a:t> 주로  발생한 영역으로 확대하여 </a:t>
            </a:r>
            <a:r>
              <a:rPr kumimoji="1" lang="ko-KR" altLang="en-US" dirty="0" err="1"/>
              <a:t>나타</a:t>
            </a:r>
            <a:r>
              <a:rPr kumimoji="1" lang="ko-KR" altLang="en-US" dirty="0"/>
              <a:t> </a:t>
            </a:r>
            <a:r>
              <a:rPr kumimoji="1" lang="ko-KR" altLang="en-US" dirty="0" err="1"/>
              <a:t>내었다</a:t>
            </a:r>
            <a:r>
              <a:rPr kumimoji="1" lang="en-US" altLang="ko-KR" dirty="0"/>
              <a:t>.</a:t>
            </a:r>
            <a:r>
              <a:rPr kumimoji="1" lang="ko-KR" altLang="en-US" dirty="0"/>
              <a:t> </a:t>
            </a:r>
            <a:endParaRPr kumimoji="1" lang="en-US" altLang="ko-KR" dirty="0"/>
          </a:p>
          <a:p>
            <a:endParaRPr kumimoji="1" lang="en-US" altLang="ko-KR" dirty="0"/>
          </a:p>
          <a:p>
            <a:r>
              <a:rPr kumimoji="1" lang="en-US" altLang="ko-KR" dirty="0"/>
              <a:t>hatched area</a:t>
            </a:r>
            <a:r>
              <a:rPr kumimoji="1" lang="ko-KR" altLang="en-US" dirty="0"/>
              <a:t>는 </a:t>
            </a:r>
            <a:r>
              <a:rPr kumimoji="1" lang="en-US" altLang="ko-KR" dirty="0"/>
              <a:t>95%</a:t>
            </a:r>
            <a:r>
              <a:rPr kumimoji="1" lang="ko-KR" altLang="en-US" dirty="0"/>
              <a:t> 유의 수준을 넘는 것을 표현한다</a:t>
            </a:r>
            <a:r>
              <a:rPr kumimoji="1" lang="en-US" altLang="ko-KR" dirty="0"/>
              <a:t>.</a:t>
            </a:r>
            <a:r>
              <a:rPr kumimoji="1" lang="ko-KR" altLang="en-US" dirty="0"/>
              <a:t> </a:t>
            </a:r>
            <a:endParaRPr kumimoji="1" lang="en-US" altLang="ko-KR" dirty="0"/>
          </a:p>
          <a:p>
            <a:endParaRPr kumimoji="1" lang="en-US" altLang="ko-KR" dirty="0"/>
          </a:p>
          <a:p>
            <a:r>
              <a:rPr kumimoji="1" lang="en-US" altLang="ko-KR" dirty="0"/>
              <a:t>El Nino mature phase</a:t>
            </a:r>
            <a:r>
              <a:rPr kumimoji="1" lang="ko-KR" altLang="en-US" dirty="0"/>
              <a:t>때 </a:t>
            </a:r>
            <a:r>
              <a:rPr kumimoji="1" lang="en-US" altLang="ko-KR" dirty="0"/>
              <a:t>heat flux</a:t>
            </a:r>
            <a:r>
              <a:rPr kumimoji="1" lang="ko-KR" altLang="en-US" dirty="0"/>
              <a:t>에 의해 형성된 양의 </a:t>
            </a:r>
            <a:r>
              <a:rPr kumimoji="1" lang="en-US" altLang="ko-KR" dirty="0"/>
              <a:t>SST anomaly</a:t>
            </a:r>
            <a:r>
              <a:rPr kumimoji="1" lang="ko-KR" altLang="en-US" dirty="0"/>
              <a:t>는 그 크기가 </a:t>
            </a:r>
            <a:endParaRPr kumimoji="1" lang="en-US" altLang="ko-KR" dirty="0"/>
          </a:p>
          <a:p>
            <a:r>
              <a:rPr kumimoji="1" lang="ko-KR" altLang="en-US" dirty="0"/>
              <a:t>점차 줄어들어 </a:t>
            </a:r>
            <a:r>
              <a:rPr kumimoji="1" lang="en-US" altLang="ko-KR" dirty="0"/>
              <a:t>6</a:t>
            </a:r>
            <a:r>
              <a:rPr kumimoji="1" lang="ko-KR" altLang="en-US" dirty="0"/>
              <a:t>월에는 유의하지 않게 나타났다</a:t>
            </a:r>
            <a:r>
              <a:rPr kumimoji="1" lang="en-US" altLang="ko-KR" dirty="0"/>
              <a:t>.</a:t>
            </a:r>
            <a:r>
              <a:rPr kumimoji="1" lang="ko-KR" altLang="en-US" dirty="0"/>
              <a:t> </a:t>
            </a:r>
            <a:endParaRPr kumimoji="1" lang="en-US" altLang="ko-KR" dirty="0"/>
          </a:p>
          <a:p>
            <a:endParaRPr kumimoji="1" lang="en-US" altLang="ko-KR" dirty="0"/>
          </a:p>
          <a:p>
            <a:r>
              <a:rPr kumimoji="1" lang="ko-KR" altLang="en-US" dirty="0"/>
              <a:t>그러나 </a:t>
            </a:r>
            <a:r>
              <a:rPr kumimoji="1" lang="en-US" altLang="ko-KR" dirty="0"/>
              <a:t>7</a:t>
            </a:r>
            <a:r>
              <a:rPr kumimoji="1" lang="ko-KR" altLang="en-US" dirty="0"/>
              <a:t>월부터 </a:t>
            </a:r>
            <a:r>
              <a:rPr kumimoji="1" lang="en-US" altLang="ko-KR" dirty="0"/>
              <a:t>10</a:t>
            </a:r>
            <a:r>
              <a:rPr kumimoji="1" lang="ko-KR" altLang="en-US" dirty="0"/>
              <a:t>월까지 다시 유의한 시그널이 나타나는데</a:t>
            </a:r>
            <a:r>
              <a:rPr kumimoji="1" lang="en-US" altLang="ko-KR" dirty="0"/>
              <a:t>,</a:t>
            </a:r>
            <a:r>
              <a:rPr kumimoji="1" lang="ko-KR" altLang="en-US" dirty="0"/>
              <a:t> </a:t>
            </a:r>
            <a:endParaRPr kumimoji="1" lang="en-US" altLang="ko-KR" dirty="0"/>
          </a:p>
          <a:p>
            <a:r>
              <a:rPr kumimoji="1" lang="ko-KR" altLang="en-US" dirty="0"/>
              <a:t>이는 </a:t>
            </a:r>
            <a:r>
              <a:rPr kumimoji="1" lang="en-US" altLang="ko-KR" dirty="0"/>
              <a:t>11,</a:t>
            </a:r>
            <a:r>
              <a:rPr kumimoji="1" lang="ko-KR" altLang="en-US" dirty="0"/>
              <a:t> </a:t>
            </a:r>
            <a:r>
              <a:rPr kumimoji="1" lang="en-US" altLang="ko-KR" dirty="0"/>
              <a:t>12</a:t>
            </a:r>
            <a:r>
              <a:rPr kumimoji="1" lang="ko-KR" altLang="en-US" dirty="0"/>
              <a:t>월에 강한 </a:t>
            </a:r>
            <a:r>
              <a:rPr kumimoji="1" lang="en-US" altLang="ko-KR" dirty="0"/>
              <a:t>upward heat flux</a:t>
            </a:r>
            <a:r>
              <a:rPr kumimoji="1" lang="ko-KR" altLang="en-US" dirty="0"/>
              <a:t>와 함께 사라진다</a:t>
            </a:r>
            <a:r>
              <a:rPr kumimoji="1" lang="en-US" altLang="ko-KR" dirty="0"/>
              <a:t>.</a:t>
            </a:r>
            <a:r>
              <a:rPr kumimoji="1" lang="ko-KR" altLang="en-US" dirty="0"/>
              <a:t> </a:t>
            </a:r>
            <a:endParaRPr kumimoji="1" lang="en-US" altLang="ko-KR" dirty="0"/>
          </a:p>
          <a:p>
            <a:endParaRPr kumimoji="1" lang="en-US" altLang="ko-KR" dirty="0"/>
          </a:p>
          <a:p>
            <a:r>
              <a:rPr kumimoji="1" lang="ko-KR" altLang="en-US" dirty="0"/>
              <a:t>파란색으로 표현한 기간 동안</a:t>
            </a:r>
            <a:r>
              <a:rPr kumimoji="1" lang="en-US" altLang="ko-KR" dirty="0"/>
              <a:t>,</a:t>
            </a:r>
            <a:r>
              <a:rPr kumimoji="1" lang="ko-KR" altLang="en-US" dirty="0"/>
              <a:t> 유의한 </a:t>
            </a:r>
            <a:r>
              <a:rPr kumimoji="1" lang="en-US" altLang="ko-KR" dirty="0"/>
              <a:t>SSTa signal</a:t>
            </a:r>
            <a:r>
              <a:rPr kumimoji="1" lang="ko-KR" altLang="en-US" dirty="0" err="1"/>
              <a:t>를</a:t>
            </a:r>
            <a:r>
              <a:rPr kumimoji="1" lang="ko-KR" altLang="en-US" dirty="0"/>
              <a:t> 만드는데 </a:t>
            </a:r>
            <a:r>
              <a:rPr kumimoji="1" lang="en-US" altLang="ko-KR" dirty="0"/>
              <a:t>ocean</a:t>
            </a:r>
            <a:r>
              <a:rPr kumimoji="1" lang="ko-KR" altLang="en-US" dirty="0"/>
              <a:t>이 어떻게 기여했는지 살펴보기 위하여 </a:t>
            </a:r>
            <a:r>
              <a:rPr kumimoji="1" lang="en-US" altLang="ko-KR" dirty="0"/>
              <a:t>SSHa</a:t>
            </a:r>
            <a:r>
              <a:rPr kumimoji="1" lang="ko-KR" altLang="en-US" dirty="0" err="1"/>
              <a:t>를</a:t>
            </a:r>
            <a:r>
              <a:rPr kumimoji="1" lang="ko-KR" altLang="en-US" dirty="0"/>
              <a:t> 같이 표현 하였다</a:t>
            </a:r>
            <a:r>
              <a:rPr kumimoji="1" lang="en-US" altLang="ko-KR" dirty="0"/>
              <a:t>.</a:t>
            </a:r>
            <a:r>
              <a:rPr kumimoji="1" lang="ko-KR" altLang="en-US" dirty="0"/>
              <a:t> </a:t>
            </a:r>
            <a:endParaRPr kumimoji="1" lang="en-US" altLang="ko-KR" dirty="0"/>
          </a:p>
          <a:p>
            <a:endParaRPr kumimoji="1" lang="en-US" altLang="ko-KR" dirty="0"/>
          </a:p>
          <a:p>
            <a:r>
              <a:rPr kumimoji="1" lang="ko-KR" altLang="en-US" dirty="0"/>
              <a:t>이때 동에서 서로 전파되는 </a:t>
            </a:r>
            <a:r>
              <a:rPr kumimoji="1" lang="en-US" altLang="ko-KR" dirty="0"/>
              <a:t>SSHa </a:t>
            </a:r>
            <a:r>
              <a:rPr kumimoji="1" lang="ko-KR" altLang="en-US" dirty="0"/>
              <a:t>시그널이 있었는데</a:t>
            </a:r>
            <a:r>
              <a:rPr kumimoji="1" lang="en-US" altLang="ko-KR" dirty="0"/>
              <a:t>,</a:t>
            </a:r>
            <a:r>
              <a:rPr kumimoji="1" lang="ko-KR" altLang="en-US" dirty="0"/>
              <a:t> </a:t>
            </a:r>
            <a:endParaRPr kumimoji="1" lang="en-US" altLang="ko-KR" dirty="0"/>
          </a:p>
          <a:p>
            <a:r>
              <a:rPr kumimoji="1" lang="ko-KR" altLang="en-US" dirty="0"/>
              <a:t>그것이 </a:t>
            </a:r>
            <a:r>
              <a:rPr kumimoji="1" lang="en-US" altLang="ko-KR" dirty="0"/>
              <a:t>black box</a:t>
            </a:r>
            <a:r>
              <a:rPr kumimoji="1" lang="ko-KR" altLang="en-US" dirty="0"/>
              <a:t>에 들어올 때</a:t>
            </a:r>
            <a:r>
              <a:rPr kumimoji="1" lang="en-US" altLang="ko-KR" dirty="0"/>
              <a:t>,</a:t>
            </a:r>
            <a:r>
              <a:rPr kumimoji="1" lang="ko-KR" altLang="en-US" dirty="0"/>
              <a:t> 점차 강해지고</a:t>
            </a:r>
            <a:r>
              <a:rPr kumimoji="1" lang="en-US" altLang="ko-KR" dirty="0"/>
              <a:t>,</a:t>
            </a:r>
            <a:r>
              <a:rPr kumimoji="1" lang="ko-KR" altLang="en-US" dirty="0"/>
              <a:t> </a:t>
            </a:r>
            <a:r>
              <a:rPr kumimoji="1" lang="en-US" altLang="ko-KR" dirty="0"/>
              <a:t>SST anomaly</a:t>
            </a:r>
            <a:r>
              <a:rPr kumimoji="1" lang="ko-KR" altLang="en-US" dirty="0"/>
              <a:t>도 동반하는 것으로 나타났다</a:t>
            </a:r>
            <a:r>
              <a:rPr kumimoji="1" lang="en-US" altLang="ko-KR" dirty="0"/>
              <a:t>.</a:t>
            </a:r>
            <a:r>
              <a:rPr kumimoji="1" lang="ko-KR" altLang="en-US" dirty="0"/>
              <a:t> </a:t>
            </a:r>
            <a:endParaRPr kumimoji="1" lang="en-US" altLang="ko-KR" dirty="0"/>
          </a:p>
          <a:p>
            <a:endParaRPr kumimoji="1" lang="en-US" altLang="ko-KR" dirty="0"/>
          </a:p>
          <a:p>
            <a:r>
              <a:rPr kumimoji="1" lang="ko-KR" altLang="en-US" dirty="0"/>
              <a:t>그 후에 </a:t>
            </a:r>
            <a:r>
              <a:rPr kumimoji="1" lang="en-US" altLang="ko-KR" dirty="0"/>
              <a:t>SSHa</a:t>
            </a:r>
            <a:r>
              <a:rPr kumimoji="1" lang="ko-KR" altLang="en-US" dirty="0"/>
              <a:t>의 일부는 </a:t>
            </a:r>
            <a:r>
              <a:rPr kumimoji="1" lang="en-US" altLang="ko-KR" dirty="0"/>
              <a:t>Luzon strait</a:t>
            </a:r>
            <a:r>
              <a:rPr kumimoji="1" lang="ko-KR" altLang="en-US" dirty="0"/>
              <a:t>로 빠져나가고</a:t>
            </a:r>
            <a:r>
              <a:rPr kumimoji="1" lang="en-US" altLang="ko-KR" dirty="0"/>
              <a:t>,</a:t>
            </a:r>
            <a:r>
              <a:rPr kumimoji="1" lang="ko-KR" altLang="en-US" dirty="0"/>
              <a:t> 일부는 동중국해로 유입 되는데</a:t>
            </a:r>
            <a:r>
              <a:rPr kumimoji="1" lang="en-US" altLang="ko-KR" dirty="0"/>
              <a:t>,</a:t>
            </a:r>
            <a:r>
              <a:rPr kumimoji="1" lang="ko-KR" altLang="en-US" dirty="0"/>
              <a:t> </a:t>
            </a:r>
            <a:endParaRPr kumimoji="1" lang="en-US" altLang="ko-KR" dirty="0"/>
          </a:p>
          <a:p>
            <a:r>
              <a:rPr kumimoji="1" lang="ko-KR" altLang="en-US" dirty="0"/>
              <a:t>유입된 후에도 </a:t>
            </a:r>
            <a:r>
              <a:rPr kumimoji="1" lang="en-US" altLang="ko-KR" dirty="0"/>
              <a:t>positive SST anomaly</a:t>
            </a:r>
            <a:r>
              <a:rPr kumimoji="1" lang="ko-KR" altLang="en-US" dirty="0" err="1"/>
              <a:t>를</a:t>
            </a:r>
            <a:r>
              <a:rPr kumimoji="1" lang="ko-KR" altLang="en-US" dirty="0"/>
              <a:t> 동반하는 것으로 나타났다</a:t>
            </a:r>
            <a:r>
              <a:rPr kumimoji="1" lang="en-US" altLang="ko-KR" dirty="0"/>
              <a:t>.</a:t>
            </a:r>
            <a:r>
              <a:rPr kumimoji="1" lang="ko-KR" altLang="en-US" dirty="0"/>
              <a:t> </a:t>
            </a:r>
            <a:endParaRPr kumimoji="1" lang="en-US" altLang="ko-KR" dirty="0"/>
          </a:p>
          <a:p>
            <a:endParaRPr kumimoji="1" lang="en-US" altLang="ko-KR" dirty="0"/>
          </a:p>
          <a:p>
            <a:r>
              <a:rPr kumimoji="1" lang="ko-KR" altLang="en-US" dirty="0"/>
              <a:t>이 파트에서 저는 먼저 </a:t>
            </a:r>
            <a:r>
              <a:rPr kumimoji="1" lang="en-US" altLang="ko-KR" dirty="0"/>
              <a:t>SSHa</a:t>
            </a:r>
            <a:r>
              <a:rPr kumimoji="1" lang="ko-KR" altLang="en-US" dirty="0"/>
              <a:t>의 </a:t>
            </a:r>
            <a:r>
              <a:rPr kumimoji="1" lang="en-US" altLang="ko-KR" dirty="0"/>
              <a:t>source</a:t>
            </a:r>
            <a:r>
              <a:rPr kumimoji="1" lang="ko-KR" altLang="en-US" dirty="0" err="1"/>
              <a:t>를</a:t>
            </a:r>
            <a:r>
              <a:rPr kumimoji="1" lang="ko-KR" altLang="en-US" dirty="0"/>
              <a:t> 밝히고자 합니다</a:t>
            </a:r>
            <a:r>
              <a:rPr kumimoji="1" lang="en-US" altLang="ko-KR" dirty="0"/>
              <a:t>.</a:t>
            </a:r>
            <a:r>
              <a:rPr kumimoji="1" lang="ko-KR" altLang="en-US" dirty="0"/>
              <a:t> </a:t>
            </a:r>
            <a:endParaRPr kumimoji="1" lang="en-US" altLang="ko-KR" dirty="0"/>
          </a:p>
          <a:p>
            <a:r>
              <a:rPr kumimoji="1" lang="en-US" altLang="ko-KR" dirty="0"/>
              <a:t>remote ocean</a:t>
            </a:r>
            <a:r>
              <a:rPr kumimoji="1" lang="ko-KR" altLang="en-US" dirty="0"/>
              <a:t>에서부터 전파될 수도 있고</a:t>
            </a:r>
            <a:r>
              <a:rPr kumimoji="1" lang="en-US" altLang="ko-KR" dirty="0"/>
              <a:t>,</a:t>
            </a:r>
            <a:r>
              <a:rPr kumimoji="1" lang="ko-KR" altLang="en-US" dirty="0"/>
              <a:t> </a:t>
            </a:r>
            <a:r>
              <a:rPr kumimoji="1" lang="en-US" altLang="ko-KR" dirty="0"/>
              <a:t>local forcing</a:t>
            </a:r>
            <a:r>
              <a:rPr kumimoji="1" lang="ko-KR" altLang="en-US" dirty="0"/>
              <a:t>에 의해서 강화될 수도 있을 것입니다</a:t>
            </a:r>
            <a:r>
              <a:rPr kumimoji="1" lang="en-US" altLang="ko-KR" dirty="0"/>
              <a:t>.</a:t>
            </a:r>
            <a:r>
              <a:rPr kumimoji="1" lang="ko-KR" altLang="en-US" dirty="0"/>
              <a:t> </a:t>
            </a:r>
            <a:endParaRPr kumimoji="1" lang="en-US" altLang="ko-KR" dirty="0"/>
          </a:p>
          <a:p>
            <a:endParaRPr kumimoji="1" lang="en-US" altLang="ko-KR" dirty="0"/>
          </a:p>
          <a:p>
            <a:r>
              <a:rPr kumimoji="1" lang="ko-KR" altLang="en-US" dirty="0"/>
              <a:t>그 후에 </a:t>
            </a:r>
            <a:r>
              <a:rPr kumimoji="1" lang="en-US" altLang="ko-KR" dirty="0"/>
              <a:t>SST</a:t>
            </a:r>
            <a:r>
              <a:rPr kumimoji="1" lang="ko-KR" altLang="en-US" dirty="0"/>
              <a:t>와 물리적으로 어떤 상관이 있는지 토의하고자 합니다</a:t>
            </a:r>
            <a:r>
              <a:rPr kumimoji="1" lang="en-US" altLang="ko-KR" dirty="0"/>
              <a:t>.</a:t>
            </a:r>
            <a:r>
              <a:rPr kumimoji="1" lang="ko-KR" altLang="en-US" dirty="0"/>
              <a:t> </a:t>
            </a:r>
            <a:endParaRPr kumimoji="1" lang="en-US" altLang="ko-KR" dirty="0"/>
          </a:p>
          <a:p>
            <a:endParaRPr kumimoji="1" lang="en-US" altLang="ko-Kore-KR" dirty="0"/>
          </a:p>
          <a:p>
            <a:endParaRPr kumimoji="1" lang="ko-Kore-KR" altLang="en-US" dirty="0"/>
          </a:p>
        </p:txBody>
      </p:sp>
      <p:sp>
        <p:nvSpPr>
          <p:cNvPr id="4" name="슬라이드 번호 개체 틀 3"/>
          <p:cNvSpPr>
            <a:spLocks noGrp="1"/>
          </p:cNvSpPr>
          <p:nvPr>
            <p:ph type="sldNum" sz="quarter" idx="5"/>
          </p:nvPr>
        </p:nvSpPr>
        <p:spPr/>
        <p:txBody>
          <a:bodyPr/>
          <a:lstStyle/>
          <a:p>
            <a:fld id="{FE9BC7D0-B357-7B46-8611-1BCC882904F6}" type="slidenum">
              <a:rPr kumimoji="1" lang="ko-Kore-KR" altLang="en-US" smtClean="0"/>
              <a:t>30</a:t>
            </a:fld>
            <a:endParaRPr kumimoji="1" lang="ko-Kore-KR" altLang="en-US"/>
          </a:p>
        </p:txBody>
      </p:sp>
    </p:spTree>
    <p:extLst>
      <p:ext uri="{BB962C8B-B14F-4D97-AF65-F5344CB8AC3E}">
        <p14:creationId xmlns:p14="http://schemas.microsoft.com/office/powerpoint/2010/main" val="161079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DA65B2-56EC-998B-DB71-87E3F4BDC9D0}"/>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5646B5A4-5875-5522-5B64-DD77636E0F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0C32C00C-A49F-14B1-1ECA-A13F7AD391C1}"/>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5" name="바닥글 개체 틀 4">
            <a:extLst>
              <a:ext uri="{FF2B5EF4-FFF2-40B4-BE49-F238E27FC236}">
                <a16:creationId xmlns:a16="http://schemas.microsoft.com/office/drawing/2014/main" id="{025EFE0E-E4A1-E128-297D-BCE4BE61965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2397D60A-ED6E-1806-7B7B-2BDF166B32D9}"/>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3692753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95499E-4AA4-FEF4-91AB-011BE6222784}"/>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36177A90-4C30-A04F-9D43-BDC237A44BD9}"/>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F7786FF5-EC84-4FB9-F762-387AE004E9A2}"/>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5" name="바닥글 개체 틀 4">
            <a:extLst>
              <a:ext uri="{FF2B5EF4-FFF2-40B4-BE49-F238E27FC236}">
                <a16:creationId xmlns:a16="http://schemas.microsoft.com/office/drawing/2014/main" id="{839AAAD5-594E-7C1A-3271-18422F0636B6}"/>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B925546D-9D03-F592-3F67-746C6143483B}"/>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155898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D90B249-93FC-7EA3-A9D8-AE39D992C5B6}"/>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9138AAF0-E133-A742-685A-5634CAC412C4}"/>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EB0F697F-7379-677E-DE4A-11AF33EDBF8B}"/>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5" name="바닥글 개체 틀 4">
            <a:extLst>
              <a:ext uri="{FF2B5EF4-FFF2-40B4-BE49-F238E27FC236}">
                <a16:creationId xmlns:a16="http://schemas.microsoft.com/office/drawing/2014/main" id="{D3462A1B-852E-220D-303A-BF12B1F0AAF7}"/>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371C4109-1C9F-982D-6CD8-651CA1EF764B}"/>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288348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5" name="Footer Placeholder 4"/>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6" name="Slide Number Placeholder 5"/>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380741894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5" name="Footer Placeholder 4"/>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6" name="Slide Number Placeholder 5"/>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394528381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5" name="Footer Placeholder 4"/>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6" name="Slide Number Placeholder 5"/>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178979629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6" name="Footer Placeholder 5"/>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7" name="Slide Number Placeholder 6"/>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3140919317"/>
      </p:ext>
    </p:extLst>
  </p:cSld>
  <p:clrMapOvr>
    <a:masterClrMapping/>
  </p:clrMapOvr>
  <p:hf hdr="0" ftr="0" dt="0"/>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8" name="Footer Placeholder 7"/>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9" name="Slide Number Placeholder 8"/>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3915444685"/>
      </p:ext>
    </p:extLst>
  </p:cSld>
  <p:clrMapOvr>
    <a:masterClrMapping/>
  </p:clrMapOvr>
  <p:hf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4" name="Footer Placeholder 3"/>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5" name="Slide Number Placeholder 4"/>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174011351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3" name="Footer Placeholder 2"/>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4" name="Slide Number Placeholder 3"/>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73224356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6" name="Footer Placeholder 5"/>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7" name="Slide Number Placeholder 6"/>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2879587475"/>
      </p:ext>
    </p:extLst>
  </p:cSld>
  <p:clrMapOvr>
    <a:masterClrMapping/>
  </p:clrMapOvr>
  <p:hf hdr="0" ft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F76B9A-8396-8300-78B4-165A8B513A46}"/>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02133852-D747-8F8F-B52E-1046960FE392}"/>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5E3E4A1F-842C-21D6-4D48-D02A33E81527}"/>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5" name="바닥글 개체 틀 4">
            <a:extLst>
              <a:ext uri="{FF2B5EF4-FFF2-40B4-BE49-F238E27FC236}">
                <a16:creationId xmlns:a16="http://schemas.microsoft.com/office/drawing/2014/main" id="{70995A98-BC9E-8E4D-944A-E41CF1411AAA}"/>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85FE8869-4269-8250-5AC8-376FE2B68320}"/>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4077804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6" name="Footer Placeholder 5"/>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7" name="Slide Number Placeholder 6"/>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102654434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5" name="Footer Placeholder 4"/>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6" name="Slide Number Placeholder 5"/>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385449284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5" name="Footer Placeholder 4"/>
          <p:cNvSpPr>
            <a:spLocks noGrp="1"/>
          </p:cNvSpPr>
          <p:nvPr>
            <p:ph type="ftr" sz="quarter" idx="11"/>
          </p:nvPr>
        </p:nvSpPr>
        <p:spPr/>
        <p:txBody>
          <a:bodyPr/>
          <a:lstStyle/>
          <a:p>
            <a:pPr algn="l" eaLnBrk="1" latinLnBrk="0" hangingPunct="1"/>
            <a:endParaRPr kumimoji="0" lang="en-US" dirty="0">
              <a:solidFill>
                <a:srgbClr val="FFFFFF"/>
              </a:solidFill>
            </a:endParaRPr>
          </a:p>
        </p:txBody>
      </p:sp>
      <p:sp>
        <p:nvSpPr>
          <p:cNvPr id="6" name="Slide Number Placeholder 5"/>
          <p:cNvSpPr>
            <a:spLocks noGrp="1"/>
          </p:cNvSpPr>
          <p:nvPr>
            <p:ph type="sldNum" sz="quarter" idx="12"/>
          </p:nvPr>
        </p:nvSpPr>
        <p:spPr/>
        <p:txBody>
          <a:body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324439244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23D46F-0C9A-5BAD-8482-7F07678133A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144F4507-24E1-6288-7D88-56A02CD92F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A14C22E2-AF71-6978-16D7-B6A6A8D4EE35}"/>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5" name="바닥글 개체 틀 4">
            <a:extLst>
              <a:ext uri="{FF2B5EF4-FFF2-40B4-BE49-F238E27FC236}">
                <a16:creationId xmlns:a16="http://schemas.microsoft.com/office/drawing/2014/main" id="{8E05E7D3-69FE-20C1-E55E-B9923252AAFB}"/>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E0515086-1391-E00C-565B-E40747EDA396}"/>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106571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6FA22F-6551-B1F7-C092-40644526016D}"/>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4FF1CB5B-5A34-4484-2F68-BD2FAF16D3E8}"/>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9D8A73A8-9410-44C7-404F-3CBCA734DF5A}"/>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7C6FAABB-1D53-13AE-03D7-EE7476A080D6}"/>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6" name="바닥글 개체 틀 5">
            <a:extLst>
              <a:ext uri="{FF2B5EF4-FFF2-40B4-BE49-F238E27FC236}">
                <a16:creationId xmlns:a16="http://schemas.microsoft.com/office/drawing/2014/main" id="{59939760-3DA0-6DB6-C014-26B5812CE4AE}"/>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395F98CA-D5A0-B0AC-EF1B-A60CE00F061C}"/>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302716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1D56BD-9166-E370-C55E-0C849BCF10AC}"/>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14B1B321-0D4D-04F7-D598-2EAF2D9CD8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3D8AF8A-2392-91C1-F609-32E3D8F72BB1}"/>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195C85C3-A6AA-E0E6-583A-7C90F0132E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781503E6-8C29-81A9-4AC9-EE7B72A9CDC6}"/>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135A6D74-8E49-AF46-A446-BC52302DECAE}"/>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8" name="바닥글 개체 틀 7">
            <a:extLst>
              <a:ext uri="{FF2B5EF4-FFF2-40B4-BE49-F238E27FC236}">
                <a16:creationId xmlns:a16="http://schemas.microsoft.com/office/drawing/2014/main" id="{862A1007-E39A-4434-389E-0370AB446226}"/>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A32D7AC2-B3E6-E6E6-BC96-3EDDA1D64720}"/>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229072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FAEEBE-D459-1DD1-E405-354FB0BE364C}"/>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D678A077-28EA-A0BA-D915-306BA9899723}"/>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4" name="바닥글 개체 틀 3">
            <a:extLst>
              <a:ext uri="{FF2B5EF4-FFF2-40B4-BE49-F238E27FC236}">
                <a16:creationId xmlns:a16="http://schemas.microsoft.com/office/drawing/2014/main" id="{70EE3CB9-93EE-CDAC-E799-CBA61E56FC8A}"/>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AEEB860B-AE94-20C7-1C5B-7ACE28A1354C}"/>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272964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05D3713-0A49-A8A0-927B-1C36B1409D48}"/>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3" name="바닥글 개체 틀 2">
            <a:extLst>
              <a:ext uri="{FF2B5EF4-FFF2-40B4-BE49-F238E27FC236}">
                <a16:creationId xmlns:a16="http://schemas.microsoft.com/office/drawing/2014/main" id="{F850B905-62DC-A93D-D9F8-E9F7A1643B8B}"/>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6B50C44A-0552-952A-C90D-F533AF8AA206}"/>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163388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87EC66-FEEB-A625-2399-8FBA4BB9B2B2}"/>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3F329A65-4DBD-B19F-EF4B-A295F3BFEC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97240106-9605-92DA-E978-BC03969EF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FEA2400E-6751-2043-B51C-920336EBEA50}"/>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6" name="바닥글 개체 틀 5">
            <a:extLst>
              <a:ext uri="{FF2B5EF4-FFF2-40B4-BE49-F238E27FC236}">
                <a16:creationId xmlns:a16="http://schemas.microsoft.com/office/drawing/2014/main" id="{BCB20E92-EF3E-6423-C494-D0304B1A53A8}"/>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DB32F210-D293-5033-111E-BB72063261B6}"/>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1665789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57ADDC-5188-EA75-8922-A3DA865AE517}"/>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4984E6E3-45AA-AA2B-FE49-4041EDA3FF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102BC0DD-CEFA-52C5-7E53-CA4115D34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405DE48C-BDD5-BCFB-4D29-492444CA610C}"/>
              </a:ext>
            </a:extLst>
          </p:cNvPr>
          <p:cNvSpPr>
            <a:spLocks noGrp="1"/>
          </p:cNvSpPr>
          <p:nvPr>
            <p:ph type="dt" sz="half" idx="10"/>
          </p:nvPr>
        </p:nvSpPr>
        <p:spPr/>
        <p:txBody>
          <a:bodyPr/>
          <a:lstStyle/>
          <a:p>
            <a:fld id="{A9A69407-7800-8D4A-AE30-C00F62CEBF13}" type="datetimeFigureOut">
              <a:rPr kumimoji="1" lang="ko-KR" altLang="en-US" smtClean="0"/>
              <a:t>2025. 9. 24.</a:t>
            </a:fld>
            <a:endParaRPr kumimoji="1" lang="ko-KR" altLang="en-US"/>
          </a:p>
        </p:txBody>
      </p:sp>
      <p:sp>
        <p:nvSpPr>
          <p:cNvPr id="6" name="바닥글 개체 틀 5">
            <a:extLst>
              <a:ext uri="{FF2B5EF4-FFF2-40B4-BE49-F238E27FC236}">
                <a16:creationId xmlns:a16="http://schemas.microsoft.com/office/drawing/2014/main" id="{E3A1C7B2-3CCA-2F44-9BBA-94F43254E55B}"/>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99C61FF8-CA03-CC1A-C195-FABD3057BD95}"/>
              </a:ext>
            </a:extLst>
          </p:cNvPr>
          <p:cNvSpPr>
            <a:spLocks noGrp="1"/>
          </p:cNvSpPr>
          <p:nvPr>
            <p:ph type="sldNum" sz="quarter" idx="12"/>
          </p:nvPr>
        </p:nvSpPr>
        <p:spPr/>
        <p:txBody>
          <a:body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443597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0814CDE-1CC5-014A-1E03-7315169CA5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907F8311-5611-4CD7-AF5A-E1B3FFB2CD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E69A7F1-E321-0CAC-496D-1D98A05F0E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69407-7800-8D4A-AE30-C00F62CEBF13}" type="datetimeFigureOut">
              <a:rPr kumimoji="1" lang="ko-KR" altLang="en-US" smtClean="0"/>
              <a:t>2025. 9. 24.</a:t>
            </a:fld>
            <a:endParaRPr kumimoji="1" lang="ko-KR" altLang="en-US"/>
          </a:p>
        </p:txBody>
      </p:sp>
      <p:sp>
        <p:nvSpPr>
          <p:cNvPr id="5" name="바닥글 개체 틀 4">
            <a:extLst>
              <a:ext uri="{FF2B5EF4-FFF2-40B4-BE49-F238E27FC236}">
                <a16:creationId xmlns:a16="http://schemas.microsoft.com/office/drawing/2014/main" id="{7F3F507F-33A5-EF98-FEBA-009DA803A2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25578772-A342-1C78-1FE4-A11D321E1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392B6-E870-464E-95F4-31EA5224AE19}" type="slidenum">
              <a:rPr kumimoji="1" lang="ko-KR" altLang="en-US" smtClean="0"/>
              <a:t>‹#›</a:t>
            </a:fld>
            <a:endParaRPr kumimoji="1" lang="ko-KR" altLang="en-US"/>
          </a:p>
        </p:txBody>
      </p:sp>
    </p:spTree>
    <p:extLst>
      <p:ext uri="{BB962C8B-B14F-4D97-AF65-F5344CB8AC3E}">
        <p14:creationId xmlns:p14="http://schemas.microsoft.com/office/powerpoint/2010/main" val="2557657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eaLnBrk="1" latinLnBrk="0" hangingPunct="1"/>
            <a:fld id="{9290436E-372B-9448-9CDB-4C826C36657D}" type="datetime1">
              <a:rPr lang="ko-KR" altLang="en-US" smtClean="0"/>
              <a:t>2025. 9. 24.</a:t>
            </a:fld>
            <a:endParaRPr lang="en-US" sz="1400" dirty="0">
              <a:solidFill>
                <a:srgbClr val="FFFFFF"/>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eaLnBrk="1" latinLnBrk="0" hangingPunct="1"/>
            <a:endParaRPr kumimoji="0" lang="en-US" dirty="0">
              <a:solidFill>
                <a:srgbClr val="FFFFFF"/>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2C6B1FF6-39B9-40F5-8B67-33C6354A3D4F}" type="slidenum">
              <a:rPr lang="en-US" smtClean="0"/>
              <a:pPr algn="ctr"/>
              <a:t>‹#›</a:t>
            </a:fld>
            <a:endParaRPr lang="en-US" sz="2400" dirty="0"/>
          </a:p>
        </p:txBody>
      </p:sp>
    </p:spTree>
    <p:extLst>
      <p:ext uri="{BB962C8B-B14F-4D97-AF65-F5344CB8AC3E}">
        <p14:creationId xmlns:p14="http://schemas.microsoft.com/office/powerpoint/2010/main" val="31735706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3.emf"/><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emf"/><Relationship Id="rId7" Type="http://schemas.openxmlformats.org/officeDocument/2006/relationships/image" Target="../media/image53.png"/><Relationship Id="rId2" Type="http://schemas.openxmlformats.org/officeDocument/2006/relationships/image" Target="../media/image2.emf"/><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0.png"/><Relationship Id="rId7" Type="http://schemas.openxmlformats.org/officeDocument/2006/relationships/image" Target="../media/image77.png"/><Relationship Id="rId12" Type="http://schemas.openxmlformats.org/officeDocument/2006/relationships/image" Target="../media/image120.png"/><Relationship Id="rId2" Type="http://schemas.openxmlformats.org/officeDocument/2006/relationships/image" Target="../media/image210.png"/><Relationship Id="rId1" Type="http://schemas.openxmlformats.org/officeDocument/2006/relationships/slideLayout" Target="../slideLayouts/slideLayout18.xml"/><Relationship Id="rId6" Type="http://schemas.openxmlformats.org/officeDocument/2006/relationships/image" Target="../media/image60.png"/><Relationship Id="rId11" Type="http://schemas.openxmlformats.org/officeDocument/2006/relationships/image" Target="../media/image110.png"/><Relationship Id="rId5" Type="http://schemas.openxmlformats.org/officeDocument/2006/relationships/image" Target="../media/image540.png"/><Relationship Id="rId10" Type="http://schemas.openxmlformats.org/officeDocument/2006/relationships/image" Target="../media/image100.png"/><Relationship Id="rId4" Type="http://schemas.openxmlformats.org/officeDocument/2006/relationships/image" Target="../media/image410.png"/><Relationship Id="rId9" Type="http://schemas.openxmlformats.org/officeDocument/2006/relationships/image" Target="../media/image91.png"/></Relationships>
</file>

<file path=ppt/slides/_rels/slide1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3" Type="http://schemas.openxmlformats.org/officeDocument/2006/relationships/image" Target="../media/image140.png"/><Relationship Id="rId7" Type="http://schemas.openxmlformats.org/officeDocument/2006/relationships/image" Target="../media/image180.png"/><Relationship Id="rId12" Type="http://schemas.openxmlformats.org/officeDocument/2006/relationships/image" Target="../media/image230.png"/><Relationship Id="rId2" Type="http://schemas.openxmlformats.org/officeDocument/2006/relationships/image" Target="../media/image130.png"/><Relationship Id="rId1" Type="http://schemas.openxmlformats.org/officeDocument/2006/relationships/slideLayout" Target="../slideLayouts/slideLayout18.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0" Type="http://schemas.openxmlformats.org/officeDocument/2006/relationships/image" Target="../media/image211.png"/><Relationship Id="rId4" Type="http://schemas.openxmlformats.org/officeDocument/2006/relationships/image" Target="../media/image150.png"/><Relationship Id="rId9" Type="http://schemas.openxmlformats.org/officeDocument/2006/relationships/image" Target="../media/image200.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8.emf"/><Relationship Id="rId7" Type="http://schemas.openxmlformats.org/officeDocument/2006/relationships/image" Target="../media/image500.png"/><Relationship Id="rId12" Type="http://schemas.openxmlformats.org/officeDocument/2006/relationships/image" Target="../media/image61.png"/><Relationship Id="rId2" Type="http://schemas.openxmlformats.org/officeDocument/2006/relationships/image" Target="../media/image27.emf"/><Relationship Id="rId1" Type="http://schemas.openxmlformats.org/officeDocument/2006/relationships/slideLayout" Target="../slideLayouts/slideLayout18.xml"/><Relationship Id="rId6" Type="http://schemas.openxmlformats.org/officeDocument/2006/relationships/image" Target="../media/image490.png"/><Relationship Id="rId11" Type="http://schemas.openxmlformats.org/officeDocument/2006/relationships/image" Target="../media/image530.png"/><Relationship Id="rId5" Type="http://schemas.openxmlformats.org/officeDocument/2006/relationships/image" Target="../media/image480.png"/><Relationship Id="rId10" Type="http://schemas.openxmlformats.org/officeDocument/2006/relationships/image" Target="../media/image520.png"/><Relationship Id="rId4" Type="http://schemas.openxmlformats.org/officeDocument/2006/relationships/image" Target="../media/image470.png"/><Relationship Id="rId9" Type="http://schemas.openxmlformats.org/officeDocument/2006/relationships/image" Target="../media/image510.png"/></Relationships>
</file>

<file path=ppt/slides/_rels/slide1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9.emf"/><Relationship Id="rId1" Type="http://schemas.openxmlformats.org/officeDocument/2006/relationships/slideLayout" Target="../slideLayouts/slideLayout18.xml"/><Relationship Id="rId4" Type="http://schemas.openxmlformats.org/officeDocument/2006/relationships/image" Target="../media/image5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27.emf"/><Relationship Id="rId4" Type="http://schemas.openxmlformats.org/officeDocument/2006/relationships/image" Target="../media/image570.png"/></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8.xml"/><Relationship Id="rId6" Type="http://schemas.openxmlformats.org/officeDocument/2006/relationships/image" Target="../media/image24.emf"/><Relationship Id="rId5" Type="http://schemas.openxmlformats.org/officeDocument/2006/relationships/image" Target="../media/image27.emf"/><Relationship Id="rId4" Type="http://schemas.openxmlformats.org/officeDocument/2006/relationships/image" Target="../media/image650.png"/></Relationships>
</file>

<file path=ppt/slides/_rels/slide19.xml.rels><?xml version="1.0" encoding="UTF-8" standalone="yes"?>
<Relationships xmlns="http://schemas.openxmlformats.org/package/2006/relationships"><Relationship Id="rId13"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png"/><Relationship Id="rId12" Type="http://schemas.openxmlformats.org/officeDocument/2006/relationships/image" Target="../media/image32.emf"/><Relationship Id="rId2" Type="http://schemas.openxmlformats.org/officeDocument/2006/relationships/image" Target="../media/image34.emf"/><Relationship Id="rId1" Type="http://schemas.openxmlformats.org/officeDocument/2006/relationships/slideLayout" Target="../slideLayouts/slideLayout18.xml"/><Relationship Id="rId6" Type="http://schemas.openxmlformats.org/officeDocument/2006/relationships/image" Target="../media/image38.emf"/><Relationship Id="rId11" Type="http://schemas.openxmlformats.org/officeDocument/2006/relationships/image" Target="../media/image30.emf"/><Relationship Id="rId5" Type="http://schemas.openxmlformats.org/officeDocument/2006/relationships/image" Target="../media/image37.emf"/><Relationship Id="rId10" Type="http://schemas.openxmlformats.org/officeDocument/2006/relationships/image" Target="../media/image75.png"/><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emf"/></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24.emf"/><Relationship Id="rId2" Type="http://schemas.openxmlformats.org/officeDocument/2006/relationships/image" Target="../media/image49.emf"/><Relationship Id="rId1" Type="http://schemas.openxmlformats.org/officeDocument/2006/relationships/slideLayout" Target="../slideLayouts/slideLayout18.xml"/><Relationship Id="rId6" Type="http://schemas.openxmlformats.org/officeDocument/2006/relationships/image" Target="../media/image530.png"/><Relationship Id="rId5" Type="http://schemas.openxmlformats.org/officeDocument/2006/relationships/image" Target="../media/image50.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emf"/></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79.png"/><Relationship Id="rId4" Type="http://schemas.openxmlformats.org/officeDocument/2006/relationships/image" Target="../media/image77.emf"/></Relationships>
</file>

<file path=ppt/slides/_rels/slide2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81.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83.emf"/><Relationship Id="rId5" Type="http://schemas.openxmlformats.org/officeDocument/2006/relationships/image" Target="../media/image960.png"/><Relationship Id="rId4" Type="http://schemas.openxmlformats.org/officeDocument/2006/relationships/image" Target="../media/image81.emf"/></Relationships>
</file>

<file path=ppt/slides/_rels/slide3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82.emf"/><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2.emf"/><Relationship Id="rId7"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39.png"/><Relationship Id="rId4" Type="http://schemas.openxmlformats.org/officeDocument/2006/relationships/image" Target="../media/image87.emf"/></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94.emf"/><Relationship Id="rId11" Type="http://schemas.openxmlformats.org/officeDocument/2006/relationships/image" Target="../media/image86.png"/><Relationship Id="rId5" Type="http://schemas.openxmlformats.org/officeDocument/2006/relationships/image" Target="../media/image93.emf"/><Relationship Id="rId10" Type="http://schemas.openxmlformats.org/officeDocument/2006/relationships/image" Target="../media/image82.emf"/><Relationship Id="rId4" Type="http://schemas.openxmlformats.org/officeDocument/2006/relationships/image" Target="../media/image92.emf"/><Relationship Id="rId9" Type="http://schemas.openxmlformats.org/officeDocument/2006/relationships/image" Target="../media/image87.emf"/></Relationships>
</file>

<file path=ppt/slides/_rels/slide35.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00.emf"/><Relationship Id="rId11" Type="http://schemas.openxmlformats.org/officeDocument/2006/relationships/image" Target="../media/image86.png"/><Relationship Id="rId5" Type="http://schemas.openxmlformats.org/officeDocument/2006/relationships/image" Target="../media/image99.emf"/><Relationship Id="rId10" Type="http://schemas.openxmlformats.org/officeDocument/2006/relationships/image" Target="../media/image115.png"/><Relationship Id="rId4" Type="http://schemas.openxmlformats.org/officeDocument/2006/relationships/image" Target="../media/image98.emf"/><Relationship Id="rId9" Type="http://schemas.openxmlformats.org/officeDocument/2006/relationships/image" Target="../media/image87.emf"/></Relationships>
</file>

<file path=ppt/slides/_rels/slide3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88.emf"/><Relationship Id="rId7"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16.png"/><Relationship Id="rId5" Type="http://schemas.openxmlformats.org/officeDocument/2006/relationships/image" Target="../media/image103.emf"/><Relationship Id="rId4" Type="http://schemas.openxmlformats.org/officeDocument/2006/relationships/image" Target="../media/image82.emf"/><Relationship Id="rId9" Type="http://schemas.openxmlformats.org/officeDocument/2006/relationships/image" Target="../media/image119.png"/></Relationships>
</file>

<file path=ppt/slides/_rels/slide3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04.emf"/></Relationships>
</file>

<file path=ppt/slides/_rels/slide3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105.png"/><Relationship Id="rId1" Type="http://schemas.openxmlformats.org/officeDocument/2006/relationships/slideLayout" Target="../slideLayouts/slideLayout18.xml"/><Relationship Id="rId4" Type="http://schemas.openxmlformats.org/officeDocument/2006/relationships/image" Target="../media/image106.emf"/></Relationships>
</file>

<file path=ppt/slides/_rels/slide3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77.emf"/><Relationship Id="rId7"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03.emf"/><Relationship Id="rId5" Type="http://schemas.openxmlformats.org/officeDocument/2006/relationships/image" Target="../media/image87.emf"/><Relationship Id="rId4" Type="http://schemas.openxmlformats.org/officeDocument/2006/relationships/image" Target="../media/image88.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66468FE2-A249-2EE0-8D25-13B07919D53F}"/>
              </a:ext>
            </a:extLst>
          </p:cNvPr>
          <p:cNvSpPr/>
          <p:nvPr/>
        </p:nvSpPr>
        <p:spPr>
          <a:xfrm>
            <a:off x="1093746" y="3608103"/>
            <a:ext cx="9547114" cy="165537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325BBD67-D0EE-7B50-BCB4-DEDC0F5A9B68}"/>
              </a:ext>
            </a:extLst>
          </p:cNvPr>
          <p:cNvSpPr txBox="1"/>
          <p:nvPr/>
        </p:nvSpPr>
        <p:spPr>
          <a:xfrm>
            <a:off x="5132918" y="3202785"/>
            <a:ext cx="1056379" cy="369332"/>
          </a:xfrm>
          <a:prstGeom prst="rect">
            <a:avLst/>
          </a:prstGeom>
          <a:noFill/>
        </p:spPr>
        <p:txBody>
          <a:bodyPr wrap="none" rtlCol="0">
            <a:spAutoFit/>
          </a:bodyPr>
          <a:lstStyle/>
          <a:p>
            <a:r>
              <a:rPr kumimoji="1" lang="en-US" altLang="ko-KR" b="1" dirty="0">
                <a:solidFill>
                  <a:srgbClr val="FF0000"/>
                </a:solidFill>
              </a:rPr>
              <a:t>Topic 2 </a:t>
            </a:r>
            <a:endParaRPr kumimoji="1" lang="ko-KR" altLang="en-US" b="1" dirty="0">
              <a:solidFill>
                <a:srgbClr val="FF0000"/>
              </a:solidFill>
            </a:endParaRPr>
          </a:p>
        </p:txBody>
      </p:sp>
      <p:sp>
        <p:nvSpPr>
          <p:cNvPr id="12" name="TextBox 11">
            <a:extLst>
              <a:ext uri="{FF2B5EF4-FFF2-40B4-BE49-F238E27FC236}">
                <a16:creationId xmlns:a16="http://schemas.microsoft.com/office/drawing/2014/main" id="{2F04A36C-B0C5-0F40-D5FA-14BC53A4F473}"/>
              </a:ext>
            </a:extLst>
          </p:cNvPr>
          <p:cNvSpPr txBox="1"/>
          <p:nvPr/>
        </p:nvSpPr>
        <p:spPr>
          <a:xfrm>
            <a:off x="1032879" y="3509152"/>
            <a:ext cx="9668847" cy="1754326"/>
          </a:xfrm>
          <a:prstGeom prst="rect">
            <a:avLst/>
          </a:prstGeom>
          <a:noFill/>
        </p:spPr>
        <p:txBody>
          <a:bodyPr wrap="square">
            <a:spAutoFit/>
          </a:bodyPr>
          <a:lstStyle/>
          <a:p>
            <a:pPr algn="ctr"/>
            <a:r>
              <a:rPr kumimoji="1" lang="en" altLang="ko-KR" sz="36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Decadal SST Variability</a:t>
            </a:r>
            <a:r>
              <a:rPr kumimoji="1" lang="en"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 in the </a:t>
            </a:r>
            <a:br>
              <a:rPr kumimoji="1" lang="en"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br>
            <a:r>
              <a:rPr kumimoji="1" lang="en"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East Asian Marginal Seas over Recent Decades: </a:t>
            </a:r>
            <a:br>
              <a:rPr kumimoji="1" lang="en"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br>
            <a:r>
              <a:rPr kumimoji="1" lang="en"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Warming, Hiatus, and Reacceleration</a:t>
            </a:r>
            <a:endParaRPr lang="ko-KR" altLang="en-US" dirty="0"/>
          </a:p>
        </p:txBody>
      </p:sp>
      <p:sp>
        <p:nvSpPr>
          <p:cNvPr id="7" name="직사각형 6">
            <a:extLst>
              <a:ext uri="{FF2B5EF4-FFF2-40B4-BE49-F238E27FC236}">
                <a16:creationId xmlns:a16="http://schemas.microsoft.com/office/drawing/2014/main" id="{E62C0C06-4E8E-5ACC-056F-47B7E67408DC}"/>
              </a:ext>
            </a:extLst>
          </p:cNvPr>
          <p:cNvSpPr/>
          <p:nvPr/>
        </p:nvSpPr>
        <p:spPr>
          <a:xfrm>
            <a:off x="1093746" y="1128409"/>
            <a:ext cx="9547114" cy="15564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 name="제목 1">
            <a:extLst>
              <a:ext uri="{FF2B5EF4-FFF2-40B4-BE49-F238E27FC236}">
                <a16:creationId xmlns:a16="http://schemas.microsoft.com/office/drawing/2014/main" id="{DF267E8F-76A9-9A9B-46BB-6999C7086353}"/>
              </a:ext>
            </a:extLst>
          </p:cNvPr>
          <p:cNvSpPr>
            <a:spLocks noGrp="1"/>
          </p:cNvSpPr>
          <p:nvPr>
            <p:ph type="ctrTitle"/>
          </p:nvPr>
        </p:nvSpPr>
        <p:spPr>
          <a:xfrm>
            <a:off x="538265" y="1041082"/>
            <a:ext cx="10559989" cy="1643752"/>
          </a:xfrm>
        </p:spPr>
        <p:txBody>
          <a:bodyPr>
            <a:noAutofit/>
          </a:bodyPr>
          <a:lstStyle/>
          <a:p>
            <a:r>
              <a:rPr kumimoji="1" lang="en" altLang="ko-KR" sz="3600" b="1" dirty="0">
                <a:latin typeface="Times New Roman" panose="02020603050405020304" pitchFamily="18" charset="0"/>
                <a:cs typeface="Times New Roman" panose="02020603050405020304" pitchFamily="18" charset="0"/>
              </a:rPr>
              <a:t>Interannual variability </a:t>
            </a:r>
            <a:r>
              <a:rPr kumimoji="1" lang="en" altLang="ko-KR" sz="3600" dirty="0">
                <a:latin typeface="Times New Roman" panose="02020603050405020304" pitchFamily="18" charset="0"/>
                <a:cs typeface="Times New Roman" panose="02020603050405020304" pitchFamily="18" charset="0"/>
              </a:rPr>
              <a:t>of the </a:t>
            </a:r>
            <a:r>
              <a:rPr kumimoji="1" lang="en" altLang="ko-KR" sz="3600" b="1" dirty="0">
                <a:latin typeface="Times New Roman" panose="02020603050405020304" pitchFamily="18" charset="0"/>
                <a:cs typeface="Times New Roman" panose="02020603050405020304" pitchFamily="18" charset="0"/>
              </a:rPr>
              <a:t>marine heat waves </a:t>
            </a:r>
            <a:br>
              <a:rPr kumimoji="1" lang="en" altLang="ko-KR" sz="3600" dirty="0">
                <a:latin typeface="Times New Roman" panose="02020603050405020304" pitchFamily="18" charset="0"/>
                <a:cs typeface="Times New Roman" panose="02020603050405020304" pitchFamily="18" charset="0"/>
              </a:rPr>
            </a:br>
            <a:r>
              <a:rPr kumimoji="1" lang="en" altLang="ko-KR" sz="3600" dirty="0">
                <a:latin typeface="Times New Roman" panose="02020603050405020304" pitchFamily="18" charset="0"/>
                <a:cs typeface="Times New Roman" panose="02020603050405020304" pitchFamily="18" charset="0"/>
              </a:rPr>
              <a:t>in the Western North Pacific Ocean </a:t>
            </a:r>
            <a:br>
              <a:rPr kumimoji="1" lang="en" altLang="ko-KR" sz="3600" dirty="0">
                <a:latin typeface="Times New Roman" panose="02020603050405020304" pitchFamily="18" charset="0"/>
                <a:cs typeface="Times New Roman" panose="02020603050405020304" pitchFamily="18" charset="0"/>
              </a:rPr>
            </a:br>
            <a:r>
              <a:rPr kumimoji="1" lang="en" altLang="ko-KR" sz="3600" dirty="0">
                <a:latin typeface="Times New Roman" panose="02020603050405020304" pitchFamily="18" charset="0"/>
                <a:cs typeface="Times New Roman" panose="02020603050405020304" pitchFamily="18" charset="0"/>
              </a:rPr>
              <a:t>and its marginal seas</a:t>
            </a:r>
            <a:endParaRPr kumimoji="1" lang="ko-KR" altLang="en-US"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9C53F78-B0EA-7DAA-2516-8B6ABBCEDD3B}"/>
              </a:ext>
            </a:extLst>
          </p:cNvPr>
          <p:cNvSpPr txBox="1"/>
          <p:nvPr/>
        </p:nvSpPr>
        <p:spPr>
          <a:xfrm>
            <a:off x="5132920" y="715414"/>
            <a:ext cx="1056379" cy="369332"/>
          </a:xfrm>
          <a:prstGeom prst="rect">
            <a:avLst/>
          </a:prstGeom>
          <a:noFill/>
        </p:spPr>
        <p:txBody>
          <a:bodyPr wrap="none" rtlCol="0">
            <a:spAutoFit/>
          </a:bodyPr>
          <a:lstStyle/>
          <a:p>
            <a:r>
              <a:rPr kumimoji="1" lang="en-US" altLang="ko-KR" b="1" dirty="0">
                <a:solidFill>
                  <a:srgbClr val="0432FF"/>
                </a:solidFill>
              </a:rPr>
              <a:t>Topic 1 </a:t>
            </a:r>
            <a:endParaRPr kumimoji="1" lang="ko-KR" altLang="en-US" b="1" dirty="0">
              <a:solidFill>
                <a:srgbClr val="0432FF"/>
              </a:solidFill>
            </a:endParaRPr>
          </a:p>
        </p:txBody>
      </p:sp>
      <p:sp>
        <p:nvSpPr>
          <p:cNvPr id="4" name="TextBox 3">
            <a:extLst>
              <a:ext uri="{FF2B5EF4-FFF2-40B4-BE49-F238E27FC236}">
                <a16:creationId xmlns:a16="http://schemas.microsoft.com/office/drawing/2014/main" id="{EA53FF4C-BECE-A46D-0260-413E6E645E33}"/>
              </a:ext>
            </a:extLst>
          </p:cNvPr>
          <p:cNvSpPr txBox="1"/>
          <p:nvPr/>
        </p:nvSpPr>
        <p:spPr>
          <a:xfrm>
            <a:off x="4491556" y="5816918"/>
            <a:ext cx="3262432" cy="369332"/>
          </a:xfrm>
          <a:prstGeom prst="rect">
            <a:avLst/>
          </a:prstGeom>
          <a:solidFill>
            <a:schemeClr val="bg1"/>
          </a:solidFill>
        </p:spPr>
        <p:txBody>
          <a:bodyPr wrap="none" rtlCol="0">
            <a:spAutoFit/>
          </a:bodyPr>
          <a:lstStyle/>
          <a:p>
            <a:r>
              <a:rPr kumimoji="1" lang="en-US" altLang="ko-KR" dirty="0">
                <a:latin typeface="Arial" panose="020B0604020202020204" pitchFamily="34" charset="0"/>
                <a:cs typeface="Arial" panose="020B0604020202020204" pitchFamily="34" charset="0"/>
              </a:rPr>
              <a:t>Hyung-Ju Park and Hanna Na</a:t>
            </a:r>
            <a:endParaRPr kumimoji="1"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289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CC727773-A00C-DCD3-3E76-B227C84BB313}"/>
              </a:ext>
            </a:extLst>
          </p:cNvPr>
          <p:cNvGrpSpPr/>
          <p:nvPr/>
        </p:nvGrpSpPr>
        <p:grpSpPr>
          <a:xfrm>
            <a:off x="3015352" y="696949"/>
            <a:ext cx="5619740" cy="4312403"/>
            <a:chOff x="2701889" y="22525427"/>
            <a:chExt cx="9050648" cy="6945169"/>
          </a:xfrm>
        </p:grpSpPr>
        <p:pic>
          <p:nvPicPr>
            <p:cNvPr id="3" name="그림 2">
              <a:extLst>
                <a:ext uri="{FF2B5EF4-FFF2-40B4-BE49-F238E27FC236}">
                  <a16:creationId xmlns:a16="http://schemas.microsoft.com/office/drawing/2014/main" id="{7A38781F-1897-3579-C5E5-BE4141E63B86}"/>
                </a:ext>
              </a:extLst>
            </p:cNvPr>
            <p:cNvPicPr>
              <a:picLocks noChangeAspect="1"/>
            </p:cNvPicPr>
            <p:nvPr/>
          </p:nvPicPr>
          <p:blipFill>
            <a:blip r:embed="rId2"/>
            <a:stretch>
              <a:fillRect/>
            </a:stretch>
          </p:blipFill>
          <p:spPr>
            <a:xfrm>
              <a:off x="2701889" y="22525427"/>
              <a:ext cx="7937337" cy="694516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0CE6F5-5F31-DF4E-43D1-B9F504FF5A05}"/>
                    </a:ext>
                  </a:extLst>
                </p:cNvPr>
                <p:cNvSpPr txBox="1"/>
                <p:nvPr/>
              </p:nvSpPr>
              <p:spPr>
                <a:xfrm>
                  <a:off x="9824194" y="22799597"/>
                  <a:ext cx="1928343" cy="4532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ore-KR" sz="1200" b="1" i="1" smtClean="0">
                            <a:solidFill>
                              <a:schemeClr val="tx1"/>
                            </a:solidFill>
                            <a:latin typeface="Cambria Math" panose="02040503050406030204" pitchFamily="18" charset="0"/>
                            <a:ea typeface="Cambria Math" panose="02040503050406030204" pitchFamily="18" charset="0"/>
                          </a:rPr>
                          <m:t>[</m:t>
                        </m:r>
                        <m:r>
                          <a:rPr kumimoji="1" lang="en-US" altLang="ko-Kore-KR" sz="1200" b="0" i="1" smtClean="0">
                            <a:solidFill>
                              <a:schemeClr val="tx1"/>
                            </a:solidFill>
                            <a:latin typeface="Cambria Math" panose="02040503050406030204" pitchFamily="18" charset="0"/>
                            <a:ea typeface="Cambria Math" panose="02040503050406030204" pitchFamily="18" charset="0"/>
                          </a:rPr>
                          <m:t>℃</m:t>
                        </m:r>
                        <m:r>
                          <a:rPr kumimoji="1" lang="en-US" altLang="ko-Kore-KR" sz="1200" b="0" i="1" smtClean="0">
                            <a:solidFill>
                              <a:schemeClr val="tx1"/>
                            </a:solidFill>
                            <a:latin typeface="Cambria Math" panose="02040503050406030204" pitchFamily="18" charset="0"/>
                          </a:rPr>
                          <m:t> </m:t>
                        </m:r>
                        <m:sSup>
                          <m:sSupPr>
                            <m:ctrlPr>
                              <a:rPr kumimoji="1" lang="en-US" altLang="ko-Kore-KR" sz="1200" b="1" i="1" smtClean="0">
                                <a:solidFill>
                                  <a:schemeClr val="tx1"/>
                                </a:solidFill>
                                <a:latin typeface="Cambria Math" panose="02040503050406030204" pitchFamily="18" charset="0"/>
                              </a:rPr>
                            </m:ctrlPr>
                          </m:sSupPr>
                          <m:e>
                            <m:r>
                              <a:rPr kumimoji="1" lang="en-US" altLang="ko-Kore-KR" sz="1200" b="1" i="1">
                                <a:solidFill>
                                  <a:schemeClr val="tx1"/>
                                </a:solidFill>
                                <a:latin typeface="Cambria Math" panose="02040503050406030204" pitchFamily="18" charset="0"/>
                              </a:rPr>
                              <m:t>𝒅𝒆𝒄</m:t>
                            </m:r>
                          </m:e>
                          <m:sup>
                            <m:r>
                              <a:rPr kumimoji="1" lang="en-US" altLang="ko-Kore-KR" sz="1200" b="1" i="1" smtClean="0">
                                <a:solidFill>
                                  <a:schemeClr val="tx1"/>
                                </a:solidFill>
                                <a:latin typeface="Cambria Math" panose="02040503050406030204" pitchFamily="18" charset="0"/>
                              </a:rPr>
                              <m:t>−</m:t>
                            </m:r>
                            <m:r>
                              <a:rPr kumimoji="1" lang="en-US" altLang="ko-Kore-KR" sz="1200" b="1" i="1" smtClean="0">
                                <a:solidFill>
                                  <a:schemeClr val="tx1"/>
                                </a:solidFill>
                                <a:latin typeface="Cambria Math" panose="02040503050406030204" pitchFamily="18" charset="0"/>
                              </a:rPr>
                              <m:t>𝟏</m:t>
                            </m:r>
                          </m:sup>
                        </m:sSup>
                        <m:r>
                          <a:rPr kumimoji="1" lang="en-US" altLang="ko-Kore-KR" sz="1200" b="1" i="1" smtClean="0">
                            <a:solidFill>
                              <a:schemeClr val="tx1"/>
                            </a:solidFill>
                            <a:latin typeface="Cambria Math" panose="02040503050406030204" pitchFamily="18" charset="0"/>
                          </a:rPr>
                          <m:t>]</m:t>
                        </m:r>
                      </m:oMath>
                    </m:oMathPara>
                  </a14:m>
                  <a:endParaRPr kumimoji="1" lang="ko-Kore-KR" altLang="en-US" sz="1200" dirty="0">
                    <a:solidFill>
                      <a:schemeClr val="tx1"/>
                    </a:solidFill>
                  </a:endParaRPr>
                </a:p>
              </p:txBody>
            </p:sp>
          </mc:Choice>
          <mc:Fallback xmlns="">
            <p:sp>
              <p:nvSpPr>
                <p:cNvPr id="4" name="TextBox 3">
                  <a:extLst>
                    <a:ext uri="{FF2B5EF4-FFF2-40B4-BE49-F238E27FC236}">
                      <a16:creationId xmlns:a16="http://schemas.microsoft.com/office/drawing/2014/main" id="{760CE6F5-5F31-DF4E-43D1-B9F504FF5A05}"/>
                    </a:ext>
                  </a:extLst>
                </p:cNvPr>
                <p:cNvSpPr txBox="1">
                  <a:spLocks noRot="1" noChangeAspect="1" noMove="1" noResize="1" noEditPoints="1" noAdjustHandles="1" noChangeArrowheads="1" noChangeShapeType="1" noTextEdit="1"/>
                </p:cNvSpPr>
                <p:nvPr/>
              </p:nvSpPr>
              <p:spPr>
                <a:xfrm>
                  <a:off x="9824194" y="22799597"/>
                  <a:ext cx="1928343" cy="453236"/>
                </a:xfrm>
                <a:prstGeom prst="rect">
                  <a:avLst/>
                </a:prstGeom>
                <a:blipFill>
                  <a:blip r:embed="rId3"/>
                  <a:stretch>
                    <a:fillRect b="-8696"/>
                  </a:stretch>
                </a:blipFill>
              </p:spPr>
              <p:txBody>
                <a:bodyPr/>
                <a:lstStyle/>
                <a:p>
                  <a:r>
                    <a:rPr lang="ko-Kore-KR" altLang="en-US">
                      <a:noFill/>
                    </a:rPr>
                    <a:t> </a:t>
                  </a:r>
                </a:p>
              </p:txBody>
            </p:sp>
          </mc:Fallback>
        </mc:AlternateContent>
      </p:grpSp>
      <p:sp>
        <p:nvSpPr>
          <p:cNvPr id="5" name="TextBox 4">
            <a:extLst>
              <a:ext uri="{FF2B5EF4-FFF2-40B4-BE49-F238E27FC236}">
                <a16:creationId xmlns:a16="http://schemas.microsoft.com/office/drawing/2014/main" id="{337E43ED-7C48-27B8-5120-CFFFF59F4373}"/>
              </a:ext>
            </a:extLst>
          </p:cNvPr>
          <p:cNvSpPr txBox="1"/>
          <p:nvPr/>
        </p:nvSpPr>
        <p:spPr>
          <a:xfrm>
            <a:off x="1618733" y="5042118"/>
            <a:ext cx="8159599" cy="1815882"/>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1600" dirty="0"/>
              <a:t>Overall SST trend (1982–2022): positive, but weaker than in each sub‑period</a:t>
            </a:r>
          </a:p>
          <a:p>
            <a:pPr marL="285750" indent="-285750">
              <a:buFont typeface="Arial" panose="020B0604020202020204" pitchFamily="34" charset="0"/>
              <a:buChar char="•"/>
            </a:pPr>
            <a:r>
              <a:rPr kumimoji="1" lang="en-US" altLang="ko-KR" sz="1600" b="1" dirty="0">
                <a:solidFill>
                  <a:srgbClr val="FF0000"/>
                </a:solidFill>
              </a:rPr>
              <a:t>Warming (1982–1998)</a:t>
            </a:r>
            <a:r>
              <a:rPr kumimoji="1" lang="en-US" altLang="ko-KR" sz="1600" dirty="0"/>
              <a:t>: significant warming in the East China Sea</a:t>
            </a:r>
          </a:p>
          <a:p>
            <a:pPr marL="285750" indent="-285750">
              <a:buFont typeface="Arial" panose="020B0604020202020204" pitchFamily="34" charset="0"/>
              <a:buChar char="•"/>
            </a:pPr>
            <a:r>
              <a:rPr kumimoji="1" lang="en-US" altLang="ko-KR" sz="1600" b="1" dirty="0">
                <a:solidFill>
                  <a:srgbClr val="0432FF"/>
                </a:solidFill>
              </a:rPr>
              <a:t>Hiatus (1998–2011 )</a:t>
            </a:r>
            <a:r>
              <a:rPr kumimoji="1" lang="en-US" altLang="ko-KR" sz="1600" dirty="0"/>
              <a:t>: slight cooling overall; marginal significance only in Yellow &amp; East China Seas</a:t>
            </a:r>
          </a:p>
          <a:p>
            <a:pPr marL="285750" indent="-285750">
              <a:buFont typeface="Arial" panose="020B0604020202020204" pitchFamily="34" charset="0"/>
              <a:buChar char="•"/>
            </a:pPr>
            <a:r>
              <a:rPr kumimoji="1" lang="en-US" altLang="ko-KR" sz="1600" b="1" dirty="0">
                <a:solidFill>
                  <a:srgbClr val="8A0000"/>
                </a:solidFill>
              </a:rPr>
              <a:t>Reacceleration (2011–2022)</a:t>
            </a:r>
            <a:r>
              <a:rPr kumimoji="1" lang="en-US" altLang="ko-KR" sz="1600" dirty="0"/>
              <a:t>: very strong warming in the northwestern East/Japan Sea, East China Sea, and western North Pacific</a:t>
            </a:r>
          </a:p>
          <a:p>
            <a:pPr marL="285750" indent="-285750">
              <a:buFont typeface="Arial" panose="020B0604020202020204" pitchFamily="34" charset="0"/>
              <a:buChar char="•"/>
            </a:pPr>
            <a:endParaRPr kumimoji="1" lang="en-US" altLang="ko-KR" sz="1600" dirty="0"/>
          </a:p>
        </p:txBody>
      </p:sp>
      <p:sp>
        <p:nvSpPr>
          <p:cNvPr id="6" name="직사각형 5">
            <a:extLst>
              <a:ext uri="{FF2B5EF4-FFF2-40B4-BE49-F238E27FC236}">
                <a16:creationId xmlns:a16="http://schemas.microsoft.com/office/drawing/2014/main" id="{A4C05B76-E8B5-C1DB-DA0D-30F4833A57F7}"/>
              </a:ext>
            </a:extLst>
          </p:cNvPr>
          <p:cNvSpPr/>
          <p:nvPr/>
        </p:nvSpPr>
        <p:spPr>
          <a:xfrm>
            <a:off x="6413976" y="3154162"/>
            <a:ext cx="650388" cy="3522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7" name="직사각형 6">
            <a:extLst>
              <a:ext uri="{FF2B5EF4-FFF2-40B4-BE49-F238E27FC236}">
                <a16:creationId xmlns:a16="http://schemas.microsoft.com/office/drawing/2014/main" id="{48885C5A-F1D2-68F9-666B-B95F625EF808}"/>
              </a:ext>
            </a:extLst>
          </p:cNvPr>
          <p:cNvSpPr/>
          <p:nvPr/>
        </p:nvSpPr>
        <p:spPr>
          <a:xfrm>
            <a:off x="5796173" y="3705889"/>
            <a:ext cx="384993" cy="3777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8" name="직사각형 7">
            <a:extLst>
              <a:ext uri="{FF2B5EF4-FFF2-40B4-BE49-F238E27FC236}">
                <a16:creationId xmlns:a16="http://schemas.microsoft.com/office/drawing/2014/main" id="{05CB2A98-45BA-9B98-CE01-39036A38456E}"/>
              </a:ext>
            </a:extLst>
          </p:cNvPr>
          <p:cNvSpPr/>
          <p:nvPr/>
        </p:nvSpPr>
        <p:spPr>
          <a:xfrm>
            <a:off x="6574162" y="3705889"/>
            <a:ext cx="769878" cy="433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9" name="TextBox 8">
            <a:extLst>
              <a:ext uri="{FF2B5EF4-FFF2-40B4-BE49-F238E27FC236}">
                <a16:creationId xmlns:a16="http://schemas.microsoft.com/office/drawing/2014/main" id="{F628896D-9255-A2B0-0018-B791A4DBEA56}"/>
              </a:ext>
            </a:extLst>
          </p:cNvPr>
          <p:cNvSpPr txBox="1"/>
          <p:nvPr/>
        </p:nvSpPr>
        <p:spPr>
          <a:xfrm>
            <a:off x="6040012" y="3077969"/>
            <a:ext cx="449162" cy="338554"/>
          </a:xfrm>
          <a:prstGeom prst="rect">
            <a:avLst/>
          </a:prstGeom>
          <a:noFill/>
        </p:spPr>
        <p:txBody>
          <a:bodyPr wrap="none" rtlCol="0">
            <a:spAutoFit/>
          </a:bodyPr>
          <a:lstStyle/>
          <a:p>
            <a:r>
              <a:rPr kumimoji="1" lang="en-US" altLang="ko-Kore-KR" sz="1600" b="1" dirty="0"/>
              <a:t>EJS</a:t>
            </a:r>
            <a:endParaRPr kumimoji="1" lang="ko-Kore-KR" altLang="en-US" sz="1600" b="1" dirty="0"/>
          </a:p>
        </p:txBody>
      </p:sp>
      <p:sp>
        <p:nvSpPr>
          <p:cNvPr id="10" name="TextBox 9">
            <a:extLst>
              <a:ext uri="{FF2B5EF4-FFF2-40B4-BE49-F238E27FC236}">
                <a16:creationId xmlns:a16="http://schemas.microsoft.com/office/drawing/2014/main" id="{0431D5BA-C3BD-28AB-952B-5950973E8756}"/>
              </a:ext>
            </a:extLst>
          </p:cNvPr>
          <p:cNvSpPr txBox="1"/>
          <p:nvPr/>
        </p:nvSpPr>
        <p:spPr>
          <a:xfrm>
            <a:off x="5403177" y="3639246"/>
            <a:ext cx="487826" cy="338554"/>
          </a:xfrm>
          <a:prstGeom prst="rect">
            <a:avLst/>
          </a:prstGeom>
          <a:noFill/>
        </p:spPr>
        <p:txBody>
          <a:bodyPr wrap="none" rtlCol="0">
            <a:spAutoFit/>
          </a:bodyPr>
          <a:lstStyle/>
          <a:p>
            <a:r>
              <a:rPr kumimoji="1" lang="en-US" altLang="ko-Kore-KR" sz="1600" b="1" dirty="0"/>
              <a:t>ECS</a:t>
            </a:r>
            <a:endParaRPr kumimoji="1" lang="ko-Kore-KR" altLang="en-US" sz="1600" b="1" dirty="0"/>
          </a:p>
        </p:txBody>
      </p:sp>
      <p:sp>
        <p:nvSpPr>
          <p:cNvPr id="11" name="TextBox 10">
            <a:extLst>
              <a:ext uri="{FF2B5EF4-FFF2-40B4-BE49-F238E27FC236}">
                <a16:creationId xmlns:a16="http://schemas.microsoft.com/office/drawing/2014/main" id="{0280DA2C-6C49-FD2D-3B04-AED32A1F789D}"/>
              </a:ext>
            </a:extLst>
          </p:cNvPr>
          <p:cNvSpPr txBox="1"/>
          <p:nvPr/>
        </p:nvSpPr>
        <p:spPr>
          <a:xfrm>
            <a:off x="6823704" y="4083638"/>
            <a:ext cx="614271" cy="338554"/>
          </a:xfrm>
          <a:prstGeom prst="rect">
            <a:avLst/>
          </a:prstGeom>
          <a:noFill/>
        </p:spPr>
        <p:txBody>
          <a:bodyPr wrap="none" rtlCol="0">
            <a:spAutoFit/>
          </a:bodyPr>
          <a:lstStyle/>
          <a:p>
            <a:r>
              <a:rPr kumimoji="1" lang="en-US" altLang="ko-Kore-KR" sz="1600" b="1" dirty="0"/>
              <a:t>WNP</a:t>
            </a:r>
            <a:endParaRPr kumimoji="1" lang="ko-Kore-KR" altLang="en-US" sz="1600" b="1" dirty="0"/>
          </a:p>
        </p:txBody>
      </p:sp>
      <p:sp>
        <p:nvSpPr>
          <p:cNvPr id="12" name="Slide Number Placeholder 4">
            <a:extLst>
              <a:ext uri="{FF2B5EF4-FFF2-40B4-BE49-F238E27FC236}">
                <a16:creationId xmlns:a16="http://schemas.microsoft.com/office/drawing/2014/main" id="{D2683295-FFE5-AEDB-4BBB-6553FF7DA086}"/>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23</a:t>
            </a:r>
          </a:p>
        </p:txBody>
      </p:sp>
      <p:sp>
        <p:nvSpPr>
          <p:cNvPr id="13" name="TextBox 12">
            <a:extLst>
              <a:ext uri="{FF2B5EF4-FFF2-40B4-BE49-F238E27FC236}">
                <a16:creationId xmlns:a16="http://schemas.microsoft.com/office/drawing/2014/main" id="{A348973D-9417-B482-3FA0-8EF9EF7F7344}"/>
              </a:ext>
            </a:extLst>
          </p:cNvPr>
          <p:cNvSpPr txBox="1"/>
          <p:nvPr/>
        </p:nvSpPr>
        <p:spPr>
          <a:xfrm>
            <a:off x="337930" y="79513"/>
            <a:ext cx="2015745" cy="523220"/>
          </a:xfrm>
          <a:prstGeom prst="rect">
            <a:avLst/>
          </a:prstGeom>
          <a:noFill/>
        </p:spPr>
        <p:txBody>
          <a:bodyPr wrap="none" rtlCol="0">
            <a:spAutoFit/>
          </a:bodyPr>
          <a:lstStyle/>
          <a:p>
            <a:r>
              <a:rPr kumimoji="1" lang="en-US" altLang="ko-KR" sz="2800" b="1" dirty="0"/>
              <a:t>OISST trend </a:t>
            </a:r>
            <a:endParaRPr kumimoji="1" lang="ko-KR" altLang="en-US" sz="2800" b="1" dirty="0"/>
          </a:p>
        </p:txBody>
      </p:sp>
    </p:spTree>
    <p:extLst>
      <p:ext uri="{BB962C8B-B14F-4D97-AF65-F5344CB8AC3E}">
        <p14:creationId xmlns:p14="http://schemas.microsoft.com/office/powerpoint/2010/main" val="103396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a16="http://schemas.microsoft.com/office/drawing/2014/main" id="{EC1788F2-9761-33B3-8ED3-A9439F68FA41}"/>
              </a:ext>
            </a:extLst>
          </p:cNvPr>
          <p:cNvPicPr>
            <a:picLocks noChangeAspect="1"/>
          </p:cNvPicPr>
          <p:nvPr/>
        </p:nvPicPr>
        <p:blipFill>
          <a:blip r:embed="rId2"/>
          <a:srcRect t="2980" b="2980"/>
          <a:stretch/>
        </p:blipFill>
        <p:spPr>
          <a:xfrm>
            <a:off x="2899811" y="4227400"/>
            <a:ext cx="2616884" cy="2460929"/>
          </a:xfrm>
          <a:prstGeom prst="rect">
            <a:avLst/>
          </a:prstGeom>
        </p:spPr>
      </p:pic>
      <p:sp>
        <p:nvSpPr>
          <p:cNvPr id="32" name="TextBox 31">
            <a:extLst>
              <a:ext uri="{FF2B5EF4-FFF2-40B4-BE49-F238E27FC236}">
                <a16:creationId xmlns:a16="http://schemas.microsoft.com/office/drawing/2014/main" id="{C9E2EE1B-F819-68E3-7652-A32C086B62CC}"/>
              </a:ext>
            </a:extLst>
          </p:cNvPr>
          <p:cNvSpPr txBox="1"/>
          <p:nvPr/>
        </p:nvSpPr>
        <p:spPr>
          <a:xfrm>
            <a:off x="5540416" y="4508965"/>
            <a:ext cx="6168502" cy="1531510"/>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ko-Kore-KR" sz="1600" dirty="0"/>
              <a:t>The spectral analysis of the </a:t>
            </a:r>
            <a:r>
              <a:rPr kumimoji="1" lang="en-US" altLang="ko-KR" sz="1600" dirty="0"/>
              <a:t>SST</a:t>
            </a:r>
            <a:r>
              <a:rPr kumimoji="1" lang="en-US" altLang="ko-Kore-KR" sz="1600" dirty="0"/>
              <a:t> time series reveals a clear </a:t>
            </a:r>
            <a:r>
              <a:rPr kumimoji="1" lang="en-US" altLang="ko-Kore-KR" sz="1600" b="1" dirty="0"/>
              <a:t>distinction </a:t>
            </a:r>
            <a:r>
              <a:rPr kumimoji="1" lang="en-US" altLang="ko-Kore-KR" sz="1600" dirty="0"/>
              <a:t>between </a:t>
            </a:r>
            <a:r>
              <a:rPr kumimoji="1" lang="en-US" altLang="ko-Kore-KR" sz="1600" b="1" dirty="0"/>
              <a:t>interannual</a:t>
            </a:r>
            <a:r>
              <a:rPr kumimoji="1" lang="en-US" altLang="ko-Kore-KR" sz="1600" dirty="0"/>
              <a:t> and </a:t>
            </a:r>
            <a:r>
              <a:rPr kumimoji="1" lang="en-US" altLang="ko-Kore-KR" sz="1600" b="1" dirty="0"/>
              <a:t>decadal</a:t>
            </a:r>
            <a:r>
              <a:rPr kumimoji="1" lang="en-US" altLang="ko-Kore-KR" sz="1600" dirty="0"/>
              <a:t> components.</a:t>
            </a:r>
          </a:p>
          <a:p>
            <a:pPr marL="285750" indent="-285750">
              <a:lnSpc>
                <a:spcPct val="150000"/>
              </a:lnSpc>
              <a:buFont typeface="Arial" panose="020B0604020202020204" pitchFamily="34" charset="0"/>
              <a:buChar char="•"/>
            </a:pPr>
            <a:r>
              <a:rPr kumimoji="1" lang="en-US" altLang="ko-KR" sz="1600" dirty="0"/>
              <a:t>Based on the sign of trend, warming, hiatus, and reacceleration periods are separated. </a:t>
            </a:r>
            <a:endParaRPr kumimoji="1" lang="en-US" altLang="ko-Kore-KR" sz="1600" dirty="0"/>
          </a:p>
        </p:txBody>
      </p:sp>
      <p:sp>
        <p:nvSpPr>
          <p:cNvPr id="33" name="TextBox 32">
            <a:extLst>
              <a:ext uri="{FF2B5EF4-FFF2-40B4-BE49-F238E27FC236}">
                <a16:creationId xmlns:a16="http://schemas.microsoft.com/office/drawing/2014/main" id="{CFD9AF02-0A7B-A3A5-724D-09EE2C359712}"/>
              </a:ext>
            </a:extLst>
          </p:cNvPr>
          <p:cNvSpPr txBox="1"/>
          <p:nvPr/>
        </p:nvSpPr>
        <p:spPr>
          <a:xfrm>
            <a:off x="3332514" y="5058613"/>
            <a:ext cx="1028615" cy="307777"/>
          </a:xfrm>
          <a:prstGeom prst="rect">
            <a:avLst/>
          </a:prstGeom>
          <a:noFill/>
        </p:spPr>
        <p:txBody>
          <a:bodyPr wrap="none" rtlCol="0">
            <a:spAutoFit/>
          </a:bodyPr>
          <a:lstStyle/>
          <a:p>
            <a:r>
              <a:rPr kumimoji="1" lang="en-US" altLang="ko-Kore-KR" sz="1400" dirty="0">
                <a:solidFill>
                  <a:schemeClr val="bg1">
                    <a:lumMod val="75000"/>
                  </a:schemeClr>
                </a:solidFill>
              </a:rPr>
              <a:t>Interannual</a:t>
            </a:r>
            <a:endParaRPr kumimoji="1" lang="ko-Kore-KR" altLang="en-US" sz="1400" dirty="0">
              <a:solidFill>
                <a:schemeClr val="bg1">
                  <a:lumMod val="75000"/>
                </a:schemeClr>
              </a:solidFill>
            </a:endParaRPr>
          </a:p>
        </p:txBody>
      </p:sp>
      <p:sp>
        <p:nvSpPr>
          <p:cNvPr id="34" name="TextBox 33">
            <a:extLst>
              <a:ext uri="{FF2B5EF4-FFF2-40B4-BE49-F238E27FC236}">
                <a16:creationId xmlns:a16="http://schemas.microsoft.com/office/drawing/2014/main" id="{95373F35-45FE-443B-72AC-7A319F7EFDE4}"/>
              </a:ext>
            </a:extLst>
          </p:cNvPr>
          <p:cNvSpPr txBox="1"/>
          <p:nvPr/>
        </p:nvSpPr>
        <p:spPr>
          <a:xfrm>
            <a:off x="4321107" y="5637667"/>
            <a:ext cx="947952" cy="369332"/>
          </a:xfrm>
          <a:prstGeom prst="rect">
            <a:avLst/>
          </a:prstGeom>
          <a:noFill/>
        </p:spPr>
        <p:txBody>
          <a:bodyPr wrap="none" rtlCol="0">
            <a:spAutoFit/>
          </a:bodyPr>
          <a:lstStyle/>
          <a:p>
            <a:r>
              <a:rPr kumimoji="1" lang="en-US" altLang="ko-Kore-KR" b="1" dirty="0">
                <a:solidFill>
                  <a:srgbClr val="FF0000"/>
                </a:solidFill>
              </a:rPr>
              <a:t>Decadal</a:t>
            </a:r>
            <a:endParaRPr kumimoji="1" lang="ko-Kore-KR" altLang="en-US" b="1" dirty="0">
              <a:solidFill>
                <a:srgbClr val="FF0000"/>
              </a:solidFill>
            </a:endParaRPr>
          </a:p>
        </p:txBody>
      </p:sp>
      <p:sp>
        <p:nvSpPr>
          <p:cNvPr id="39" name="TextBox 38">
            <a:extLst>
              <a:ext uri="{FF2B5EF4-FFF2-40B4-BE49-F238E27FC236}">
                <a16:creationId xmlns:a16="http://schemas.microsoft.com/office/drawing/2014/main" id="{C8587CE9-3273-8A82-E037-6D568D4F525D}"/>
              </a:ext>
            </a:extLst>
          </p:cNvPr>
          <p:cNvSpPr txBox="1"/>
          <p:nvPr/>
        </p:nvSpPr>
        <p:spPr>
          <a:xfrm>
            <a:off x="8054928" y="3774901"/>
            <a:ext cx="3361818" cy="430887"/>
          </a:xfrm>
          <a:prstGeom prst="rect">
            <a:avLst/>
          </a:prstGeom>
          <a:noFill/>
        </p:spPr>
        <p:txBody>
          <a:bodyPr wrap="none" rtlCol="0">
            <a:spAutoFit/>
          </a:bodyPr>
          <a:lstStyle/>
          <a:p>
            <a:r>
              <a:rPr kumimoji="1" lang="en-US" altLang="ko-KR" sz="1100" dirty="0">
                <a:solidFill>
                  <a:schemeClr val="bg1">
                    <a:lumMod val="65000"/>
                  </a:schemeClr>
                </a:solidFill>
              </a:rPr>
              <a:t>Research</a:t>
            </a:r>
            <a:r>
              <a:rPr kumimoji="1" lang="ko-KR" altLang="en-US" sz="1100" dirty="0">
                <a:solidFill>
                  <a:schemeClr val="bg1">
                    <a:lumMod val="65000"/>
                  </a:schemeClr>
                </a:solidFill>
              </a:rPr>
              <a:t> </a:t>
            </a:r>
            <a:r>
              <a:rPr kumimoji="1" lang="en-US" altLang="ko-KR" sz="1100" dirty="0">
                <a:solidFill>
                  <a:schemeClr val="bg1">
                    <a:lumMod val="65000"/>
                  </a:schemeClr>
                </a:solidFill>
              </a:rPr>
              <a:t>on</a:t>
            </a:r>
            <a:r>
              <a:rPr kumimoji="1" lang="ko-KR" altLang="en-US" sz="1100" dirty="0">
                <a:solidFill>
                  <a:schemeClr val="bg1">
                    <a:lumMod val="65000"/>
                  </a:schemeClr>
                </a:solidFill>
              </a:rPr>
              <a:t> </a:t>
            </a:r>
            <a:r>
              <a:rPr kumimoji="1" lang="en-US" altLang="ko-KR" sz="1100" dirty="0">
                <a:solidFill>
                  <a:schemeClr val="bg1">
                    <a:lumMod val="65000"/>
                  </a:schemeClr>
                </a:solidFill>
              </a:rPr>
              <a:t>the i</a:t>
            </a:r>
            <a:r>
              <a:rPr kumimoji="1" lang="en-US" altLang="ko-Kore-KR" sz="1100" dirty="0">
                <a:solidFill>
                  <a:schemeClr val="bg1">
                    <a:lumMod val="65000"/>
                  </a:schemeClr>
                </a:solidFill>
              </a:rPr>
              <a:t>nterannual component</a:t>
            </a:r>
            <a:r>
              <a:rPr kumimoji="1" lang="ko-KR" altLang="en-US" sz="1100" dirty="0">
                <a:solidFill>
                  <a:schemeClr val="bg1">
                    <a:lumMod val="65000"/>
                  </a:schemeClr>
                </a:solidFill>
              </a:rPr>
              <a:t> </a:t>
            </a:r>
            <a:r>
              <a:rPr kumimoji="1" lang="en-US" altLang="ko-KR" sz="1100" dirty="0">
                <a:solidFill>
                  <a:schemeClr val="bg1">
                    <a:lumMod val="65000"/>
                  </a:schemeClr>
                </a:solidFill>
              </a:rPr>
              <a:t>was</a:t>
            </a:r>
            <a:r>
              <a:rPr kumimoji="1" lang="ko-KR" altLang="en-US" sz="1100" dirty="0">
                <a:solidFill>
                  <a:schemeClr val="bg1">
                    <a:lumMod val="65000"/>
                  </a:schemeClr>
                </a:solidFill>
              </a:rPr>
              <a:t> </a:t>
            </a:r>
            <a:r>
              <a:rPr kumimoji="1" lang="en-US" altLang="ko-KR" sz="1100" dirty="0">
                <a:solidFill>
                  <a:schemeClr val="bg1">
                    <a:lumMod val="65000"/>
                  </a:schemeClr>
                </a:solidFill>
              </a:rPr>
              <a:t>submitted</a:t>
            </a:r>
            <a:endParaRPr kumimoji="1" lang="en-US" altLang="ko-Kore-KR" sz="1100" dirty="0">
              <a:solidFill>
                <a:schemeClr val="bg1">
                  <a:lumMod val="65000"/>
                </a:schemeClr>
              </a:solidFill>
            </a:endParaRPr>
          </a:p>
          <a:p>
            <a:r>
              <a:rPr kumimoji="1" lang="en-US" altLang="ko-KR" sz="1100" dirty="0">
                <a:solidFill>
                  <a:schemeClr val="bg1">
                    <a:lumMod val="65000"/>
                  </a:schemeClr>
                </a:solidFill>
              </a:rPr>
              <a:t>(</a:t>
            </a:r>
            <a:r>
              <a:rPr kumimoji="1" lang="en-US" altLang="ko-Kore-KR" sz="1100" dirty="0">
                <a:solidFill>
                  <a:schemeClr val="bg1">
                    <a:lumMod val="65000"/>
                  </a:schemeClr>
                </a:solidFill>
              </a:rPr>
              <a:t>Park and Na</a:t>
            </a:r>
            <a:r>
              <a:rPr kumimoji="1" lang="en-US" altLang="ko-KR" sz="1100" dirty="0">
                <a:solidFill>
                  <a:schemeClr val="bg1">
                    <a:lumMod val="65000"/>
                  </a:schemeClr>
                </a:solidFill>
              </a:rPr>
              <a:t>,</a:t>
            </a:r>
            <a:r>
              <a:rPr kumimoji="1" lang="en-US" altLang="ko-Kore-KR" sz="1100" dirty="0">
                <a:solidFill>
                  <a:schemeClr val="bg1">
                    <a:lumMod val="65000"/>
                  </a:schemeClr>
                </a:solidFill>
              </a:rPr>
              <a:t> </a:t>
            </a:r>
            <a:r>
              <a:rPr kumimoji="1" lang="en-US" altLang="ko-Kore-KR" sz="1100" i="1" dirty="0">
                <a:solidFill>
                  <a:schemeClr val="bg1">
                    <a:lumMod val="65000"/>
                  </a:schemeClr>
                </a:solidFill>
              </a:rPr>
              <a:t>Submitted</a:t>
            </a:r>
            <a:r>
              <a:rPr kumimoji="1" lang="en-US" altLang="ko-Kore-KR" sz="1100" dirty="0">
                <a:solidFill>
                  <a:schemeClr val="bg1">
                    <a:lumMod val="65000"/>
                  </a:schemeClr>
                </a:solidFill>
              </a:rPr>
              <a:t>)</a:t>
            </a:r>
            <a:endParaRPr kumimoji="1" lang="ko-Kore-KR" altLang="en-US" sz="1100" dirty="0">
              <a:solidFill>
                <a:schemeClr val="bg1">
                  <a:lumMod val="65000"/>
                </a:schemeClr>
              </a:solidFill>
            </a:endParaRPr>
          </a:p>
        </p:txBody>
      </p:sp>
      <p:pic>
        <p:nvPicPr>
          <p:cNvPr id="40" name="그림 39">
            <a:extLst>
              <a:ext uri="{FF2B5EF4-FFF2-40B4-BE49-F238E27FC236}">
                <a16:creationId xmlns:a16="http://schemas.microsoft.com/office/drawing/2014/main" id="{FDB24B79-C449-3E7F-5E6C-ED603EF5F8A8}"/>
              </a:ext>
            </a:extLst>
          </p:cNvPr>
          <p:cNvPicPr>
            <a:picLocks noChangeAspect="1"/>
          </p:cNvPicPr>
          <p:nvPr/>
        </p:nvPicPr>
        <p:blipFill>
          <a:blip r:embed="rId3"/>
          <a:srcRect l="351" r="351"/>
          <a:stretch/>
        </p:blipFill>
        <p:spPr>
          <a:xfrm>
            <a:off x="3027613" y="536626"/>
            <a:ext cx="8039691" cy="3238623"/>
          </a:xfrm>
          <a:prstGeom prst="rect">
            <a:avLst/>
          </a:prstGeom>
        </p:spPr>
      </p:pic>
      <p:sp>
        <p:nvSpPr>
          <p:cNvPr id="41" name="TextBox 40">
            <a:extLst>
              <a:ext uri="{FF2B5EF4-FFF2-40B4-BE49-F238E27FC236}">
                <a16:creationId xmlns:a16="http://schemas.microsoft.com/office/drawing/2014/main" id="{5CC188C9-C6C4-A047-485A-27320A669885}"/>
              </a:ext>
            </a:extLst>
          </p:cNvPr>
          <p:cNvSpPr txBox="1"/>
          <p:nvPr/>
        </p:nvSpPr>
        <p:spPr>
          <a:xfrm>
            <a:off x="3557264" y="169670"/>
            <a:ext cx="2196114" cy="369332"/>
          </a:xfrm>
          <a:prstGeom prst="rect">
            <a:avLst/>
          </a:prstGeom>
          <a:noFill/>
          <a:ln>
            <a:noFill/>
          </a:ln>
        </p:spPr>
        <p:txBody>
          <a:bodyPr wrap="none" rtlCol="0">
            <a:spAutoFit/>
          </a:bodyPr>
          <a:lstStyle/>
          <a:p>
            <a:r>
              <a:rPr kumimoji="1" lang="en-US" altLang="ko-Kore-KR" b="1" dirty="0">
                <a:solidFill>
                  <a:srgbClr val="FF0000"/>
                </a:solidFill>
              </a:rPr>
              <a:t>P1: Warming (82–98)</a:t>
            </a:r>
            <a:endParaRPr kumimoji="1" lang="ko-Kore-KR" altLang="en-US" b="1" dirty="0">
              <a:solidFill>
                <a:srgbClr val="FF0000"/>
              </a:solidFill>
            </a:endParaRPr>
          </a:p>
        </p:txBody>
      </p:sp>
      <p:cxnSp>
        <p:nvCxnSpPr>
          <p:cNvPr id="42" name="직선 화살표 연결선 41">
            <a:extLst>
              <a:ext uri="{FF2B5EF4-FFF2-40B4-BE49-F238E27FC236}">
                <a16:creationId xmlns:a16="http://schemas.microsoft.com/office/drawing/2014/main" id="{F27BD7B9-91A1-E764-FE40-C9D9077368AD}"/>
              </a:ext>
            </a:extLst>
          </p:cNvPr>
          <p:cNvCxnSpPr>
            <a:cxnSpLocks/>
          </p:cNvCxnSpPr>
          <p:nvPr/>
        </p:nvCxnSpPr>
        <p:spPr>
          <a:xfrm>
            <a:off x="3572491" y="547265"/>
            <a:ext cx="2917447"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1A1BDA5-F787-2FFF-7DB7-886A8A60384F}"/>
              </a:ext>
            </a:extLst>
          </p:cNvPr>
          <p:cNvSpPr txBox="1"/>
          <p:nvPr/>
        </p:nvSpPr>
        <p:spPr>
          <a:xfrm>
            <a:off x="6455378" y="169670"/>
            <a:ext cx="1931426" cy="369332"/>
          </a:xfrm>
          <a:prstGeom prst="rect">
            <a:avLst/>
          </a:prstGeom>
          <a:noFill/>
          <a:ln>
            <a:noFill/>
          </a:ln>
        </p:spPr>
        <p:txBody>
          <a:bodyPr wrap="none" rtlCol="0">
            <a:spAutoFit/>
          </a:bodyPr>
          <a:lstStyle/>
          <a:p>
            <a:r>
              <a:rPr kumimoji="1" lang="en-US" altLang="ko-Kore-KR" b="1" dirty="0">
                <a:solidFill>
                  <a:srgbClr val="0432FF"/>
                </a:solidFill>
              </a:rPr>
              <a:t>P2: Hiatus (98–11)</a:t>
            </a:r>
            <a:endParaRPr kumimoji="1" lang="ko-Kore-KR" altLang="en-US" b="1" dirty="0">
              <a:solidFill>
                <a:srgbClr val="0432FF"/>
              </a:solidFill>
            </a:endParaRPr>
          </a:p>
        </p:txBody>
      </p:sp>
      <p:cxnSp>
        <p:nvCxnSpPr>
          <p:cNvPr id="44" name="직선 화살표 연결선 43">
            <a:extLst>
              <a:ext uri="{FF2B5EF4-FFF2-40B4-BE49-F238E27FC236}">
                <a16:creationId xmlns:a16="http://schemas.microsoft.com/office/drawing/2014/main" id="{C68E5794-17EA-0BB5-F1B2-236AAA724517}"/>
              </a:ext>
            </a:extLst>
          </p:cNvPr>
          <p:cNvCxnSpPr>
            <a:cxnSpLocks/>
          </p:cNvCxnSpPr>
          <p:nvPr/>
        </p:nvCxnSpPr>
        <p:spPr>
          <a:xfrm>
            <a:off x="6489938" y="547265"/>
            <a:ext cx="2375945" cy="0"/>
          </a:xfrm>
          <a:prstGeom prst="straightConnector1">
            <a:avLst/>
          </a:prstGeom>
          <a:ln w="38100">
            <a:solidFill>
              <a:srgbClr val="0432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4DFA8E0-EF37-6873-CADF-90336E2554C4}"/>
              </a:ext>
            </a:extLst>
          </p:cNvPr>
          <p:cNvSpPr txBox="1"/>
          <p:nvPr/>
        </p:nvSpPr>
        <p:spPr>
          <a:xfrm>
            <a:off x="8852489" y="169670"/>
            <a:ext cx="2729273" cy="369332"/>
          </a:xfrm>
          <a:prstGeom prst="rect">
            <a:avLst/>
          </a:prstGeom>
          <a:noFill/>
          <a:ln>
            <a:noFill/>
          </a:ln>
        </p:spPr>
        <p:txBody>
          <a:bodyPr wrap="none" rtlCol="0">
            <a:spAutoFit/>
          </a:bodyPr>
          <a:lstStyle/>
          <a:p>
            <a:r>
              <a:rPr kumimoji="1" lang="en-US" altLang="ko-Kore-KR" b="1" dirty="0">
                <a:solidFill>
                  <a:srgbClr val="8A0000"/>
                </a:solidFill>
              </a:rPr>
              <a:t>P3: Reacceleration (11–22)</a:t>
            </a:r>
            <a:endParaRPr kumimoji="1" lang="ko-Kore-KR" altLang="en-US" b="1" dirty="0">
              <a:solidFill>
                <a:srgbClr val="8A0000"/>
              </a:solidFill>
            </a:endParaRPr>
          </a:p>
        </p:txBody>
      </p:sp>
      <p:cxnSp>
        <p:nvCxnSpPr>
          <p:cNvPr id="46" name="직선 화살표 연결선 45">
            <a:extLst>
              <a:ext uri="{FF2B5EF4-FFF2-40B4-BE49-F238E27FC236}">
                <a16:creationId xmlns:a16="http://schemas.microsoft.com/office/drawing/2014/main" id="{D7A4F240-25B4-18A4-5773-A4F6993EA8B5}"/>
              </a:ext>
            </a:extLst>
          </p:cNvPr>
          <p:cNvCxnSpPr>
            <a:cxnSpLocks/>
          </p:cNvCxnSpPr>
          <p:nvPr/>
        </p:nvCxnSpPr>
        <p:spPr>
          <a:xfrm>
            <a:off x="8877403" y="547265"/>
            <a:ext cx="1960689" cy="0"/>
          </a:xfrm>
          <a:prstGeom prst="straightConnector1">
            <a:avLst/>
          </a:prstGeom>
          <a:ln w="38100">
            <a:solidFill>
              <a:srgbClr val="8A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7DB38F0-3FA0-088B-43B3-E74282C749C8}"/>
                  </a:ext>
                </a:extLst>
              </p:cNvPr>
              <p:cNvSpPr txBox="1"/>
              <p:nvPr/>
            </p:nvSpPr>
            <p:spPr>
              <a:xfrm>
                <a:off x="6496737" y="2243432"/>
                <a:ext cx="1649105" cy="312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sz="1400" b="1" i="1" smtClean="0">
                          <a:latin typeface="Cambria Math" panose="02040503050406030204" pitchFamily="18" charset="0"/>
                        </a:rPr>
                        <m:t>𝒂</m:t>
                      </m:r>
                      <m:r>
                        <a:rPr kumimoji="1" lang="en-US" altLang="ko-Kore-KR" sz="1400" b="1" i="1" smtClean="0">
                          <a:latin typeface="Cambria Math" panose="02040503050406030204" pitchFamily="18" charset="0"/>
                        </a:rPr>
                        <m:t>=</m:t>
                      </m:r>
                      <m:r>
                        <a:rPr kumimoji="1" lang="en-US" altLang="ko-Kore-KR" sz="1400" b="1" i="1" smtClean="0">
                          <a:latin typeface="Cambria Math" panose="02040503050406030204" pitchFamily="18" charset="0"/>
                        </a:rPr>
                        <m:t>𝟎</m:t>
                      </m:r>
                      <m:r>
                        <a:rPr kumimoji="1" lang="en-US" altLang="ko-Kore-KR" sz="1400" b="1" i="1" smtClean="0">
                          <a:latin typeface="Cambria Math" panose="02040503050406030204" pitchFamily="18" charset="0"/>
                        </a:rPr>
                        <m:t>.</m:t>
                      </m:r>
                      <m:r>
                        <a:rPr kumimoji="1" lang="en-US" altLang="ko-Kore-KR" sz="1400" b="1" i="1" smtClean="0">
                          <a:latin typeface="Cambria Math" panose="02040503050406030204" pitchFamily="18" charset="0"/>
                        </a:rPr>
                        <m:t>𝟐𝟔</m:t>
                      </m:r>
                      <m:r>
                        <a:rPr kumimoji="1" lang="en-US" altLang="ko-Kore-KR" sz="1400" b="1" i="1" smtClean="0">
                          <a:latin typeface="Cambria Math" panose="02040503050406030204" pitchFamily="18" charset="0"/>
                          <a:ea typeface="Cambria Math" panose="02040503050406030204" pitchFamily="18" charset="0"/>
                        </a:rPr>
                        <m:t>℃</m:t>
                      </m:r>
                      <m:r>
                        <a:rPr kumimoji="1" lang="en-US" altLang="ko-Kore-KR" sz="1400" b="1" i="1" smtClean="0">
                          <a:latin typeface="Cambria Math" panose="02040503050406030204" pitchFamily="18" charset="0"/>
                        </a:rPr>
                        <m:t> </m:t>
                      </m:r>
                      <m:sSup>
                        <m:sSupPr>
                          <m:ctrlPr>
                            <a:rPr kumimoji="1" lang="en-US" altLang="ko-Kore-KR" sz="1400" b="1" i="1" smtClean="0">
                              <a:latin typeface="Cambria Math" panose="02040503050406030204" pitchFamily="18" charset="0"/>
                            </a:rPr>
                          </m:ctrlPr>
                        </m:sSupPr>
                        <m:e>
                          <m:r>
                            <a:rPr kumimoji="1" lang="en-US" altLang="ko-Kore-KR" sz="1400" b="1" i="1">
                              <a:latin typeface="Cambria Math" panose="02040503050406030204" pitchFamily="18" charset="0"/>
                            </a:rPr>
                            <m:t>𝒅𝒆𝒄</m:t>
                          </m:r>
                        </m:e>
                        <m:sup>
                          <m:r>
                            <a:rPr kumimoji="1" lang="en-US" altLang="ko-Kore-KR" sz="1400" b="1" i="1" smtClean="0">
                              <a:latin typeface="Cambria Math" panose="02040503050406030204" pitchFamily="18" charset="0"/>
                            </a:rPr>
                            <m:t>−</m:t>
                          </m:r>
                          <m:r>
                            <a:rPr kumimoji="1" lang="en-US" altLang="ko-Kore-KR" sz="1400" b="1" i="1" smtClean="0">
                              <a:latin typeface="Cambria Math" panose="02040503050406030204" pitchFamily="18" charset="0"/>
                            </a:rPr>
                            <m:t>𝟏</m:t>
                          </m:r>
                        </m:sup>
                      </m:sSup>
                    </m:oMath>
                  </m:oMathPara>
                </a14:m>
                <a:endParaRPr kumimoji="1" lang="ko-Kore-KR" altLang="en-US" sz="1400" dirty="0"/>
              </a:p>
            </p:txBody>
          </p:sp>
        </mc:Choice>
        <mc:Fallback xmlns="">
          <p:sp>
            <p:nvSpPr>
              <p:cNvPr id="47" name="TextBox 46">
                <a:extLst>
                  <a:ext uri="{FF2B5EF4-FFF2-40B4-BE49-F238E27FC236}">
                    <a16:creationId xmlns:a16="http://schemas.microsoft.com/office/drawing/2014/main" id="{C7DB38F0-3FA0-088B-43B3-E74282C749C8}"/>
                  </a:ext>
                </a:extLst>
              </p:cNvPr>
              <p:cNvSpPr txBox="1">
                <a:spLocks noRot="1" noChangeAspect="1" noMove="1" noResize="1" noEditPoints="1" noAdjustHandles="1" noChangeArrowheads="1" noChangeShapeType="1" noTextEdit="1"/>
              </p:cNvSpPr>
              <p:nvPr/>
            </p:nvSpPr>
            <p:spPr>
              <a:xfrm>
                <a:off x="6496737" y="2243432"/>
                <a:ext cx="1649105" cy="312586"/>
              </a:xfrm>
              <a:prstGeom prst="rect">
                <a:avLst/>
              </a:prstGeom>
              <a:blipFill>
                <a:blip r:embed="rId4"/>
                <a:stretch>
                  <a:fillRect b="-1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9BE564A-1A30-BD0D-9754-2B09B8F2E5D3}"/>
                  </a:ext>
                </a:extLst>
              </p:cNvPr>
              <p:cNvSpPr txBox="1"/>
              <p:nvPr/>
            </p:nvSpPr>
            <p:spPr>
              <a:xfrm>
                <a:off x="4585966" y="2698791"/>
                <a:ext cx="1735090" cy="312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400" b="1" i="1" smtClean="0">
                              <a:solidFill>
                                <a:srgbClr val="FF0000"/>
                              </a:solidFill>
                              <a:latin typeface="Cambria Math" panose="02040503050406030204" pitchFamily="18" charset="0"/>
                            </a:rPr>
                          </m:ctrlPr>
                        </m:sSubPr>
                        <m:e>
                          <m:r>
                            <a:rPr kumimoji="1" lang="en-US" altLang="ko-Kore-KR" sz="1400" b="1" i="1" smtClean="0">
                              <a:solidFill>
                                <a:srgbClr val="FF0000"/>
                              </a:solidFill>
                              <a:latin typeface="Cambria Math" panose="02040503050406030204" pitchFamily="18" charset="0"/>
                            </a:rPr>
                            <m:t>𝒂</m:t>
                          </m:r>
                        </m:e>
                        <m:sub>
                          <m:r>
                            <a:rPr kumimoji="1" lang="en-US" altLang="ko-Kore-KR" sz="1400" b="1" i="1" smtClean="0">
                              <a:solidFill>
                                <a:srgbClr val="FF0000"/>
                              </a:solidFill>
                              <a:latin typeface="Cambria Math" panose="02040503050406030204" pitchFamily="18" charset="0"/>
                            </a:rPr>
                            <m:t>𝟏</m:t>
                          </m:r>
                        </m:sub>
                      </m:sSub>
                      <m:r>
                        <a:rPr kumimoji="1" lang="en-US" altLang="ko-Kore-KR" sz="1400" b="1" i="1">
                          <a:solidFill>
                            <a:srgbClr val="FF0000"/>
                          </a:solidFill>
                          <a:latin typeface="Cambria Math" panose="02040503050406030204" pitchFamily="18" charset="0"/>
                        </a:rPr>
                        <m:t>=</m:t>
                      </m:r>
                      <m:r>
                        <a:rPr kumimoji="1" lang="en-US" altLang="ko-Kore-KR" sz="1400" b="1" i="1" smtClean="0">
                          <a:solidFill>
                            <a:srgbClr val="FF0000"/>
                          </a:solidFill>
                          <a:latin typeface="Cambria Math" panose="02040503050406030204" pitchFamily="18" charset="0"/>
                        </a:rPr>
                        <m:t>𝟎</m:t>
                      </m:r>
                      <m:r>
                        <a:rPr kumimoji="1" lang="en-US" altLang="ko-Kore-KR" sz="1400" b="1" i="1" smtClean="0">
                          <a:solidFill>
                            <a:srgbClr val="FF0000"/>
                          </a:solidFill>
                          <a:latin typeface="Cambria Math" panose="02040503050406030204" pitchFamily="18" charset="0"/>
                        </a:rPr>
                        <m:t>.</m:t>
                      </m:r>
                      <m:r>
                        <a:rPr kumimoji="1" lang="en-US" altLang="ko-Kore-KR" sz="1400" b="1" i="1" smtClean="0">
                          <a:solidFill>
                            <a:srgbClr val="FF0000"/>
                          </a:solidFill>
                          <a:latin typeface="Cambria Math" panose="02040503050406030204" pitchFamily="18" charset="0"/>
                        </a:rPr>
                        <m:t>𝟒𝟒</m:t>
                      </m:r>
                      <m:r>
                        <a:rPr kumimoji="1" lang="en-US" altLang="ko-Kore-KR" sz="1400" b="1" i="1">
                          <a:solidFill>
                            <a:srgbClr val="FF0000"/>
                          </a:solidFill>
                          <a:latin typeface="Cambria Math" panose="02040503050406030204" pitchFamily="18" charset="0"/>
                          <a:ea typeface="Cambria Math" panose="02040503050406030204" pitchFamily="18" charset="0"/>
                        </a:rPr>
                        <m:t>℃</m:t>
                      </m:r>
                      <m:r>
                        <a:rPr kumimoji="1" lang="en-US" altLang="ko-Kore-KR" sz="1400" b="1" i="1" smtClean="0">
                          <a:solidFill>
                            <a:srgbClr val="FF0000"/>
                          </a:solidFill>
                          <a:latin typeface="Cambria Math" panose="02040503050406030204" pitchFamily="18" charset="0"/>
                          <a:ea typeface="Cambria Math" panose="02040503050406030204" pitchFamily="18" charset="0"/>
                        </a:rPr>
                        <m:t> </m:t>
                      </m:r>
                      <m:r>
                        <a:rPr kumimoji="1" lang="en-US" altLang="ko-Kore-KR" sz="1400" b="1" i="1" smtClean="0">
                          <a:solidFill>
                            <a:srgbClr val="FF0000"/>
                          </a:solidFill>
                          <a:latin typeface="Cambria Math" panose="02040503050406030204" pitchFamily="18" charset="0"/>
                          <a:ea typeface="Cambria Math" panose="02040503050406030204" pitchFamily="18" charset="0"/>
                        </a:rPr>
                        <m:t>𝒅𝒆</m:t>
                      </m:r>
                      <m:sSup>
                        <m:sSupPr>
                          <m:ctrlPr>
                            <a:rPr kumimoji="1" lang="en-US" altLang="ko-Kore-KR" sz="1400" b="1" i="1" smtClean="0">
                              <a:solidFill>
                                <a:srgbClr val="FF0000"/>
                              </a:solidFill>
                              <a:latin typeface="Cambria Math" panose="02040503050406030204" pitchFamily="18" charset="0"/>
                              <a:ea typeface="Cambria Math" panose="02040503050406030204" pitchFamily="18" charset="0"/>
                            </a:rPr>
                          </m:ctrlPr>
                        </m:sSupPr>
                        <m:e>
                          <m:r>
                            <a:rPr kumimoji="1" lang="en-US" altLang="ko-Kore-KR" sz="1400" b="1" i="1" smtClean="0">
                              <a:solidFill>
                                <a:srgbClr val="FF0000"/>
                              </a:solidFill>
                              <a:latin typeface="Cambria Math" panose="02040503050406030204" pitchFamily="18" charset="0"/>
                              <a:ea typeface="Cambria Math" panose="02040503050406030204" pitchFamily="18" charset="0"/>
                            </a:rPr>
                            <m:t>𝒄</m:t>
                          </m:r>
                        </m:e>
                        <m:sup>
                          <m:r>
                            <a:rPr kumimoji="1" lang="en-US" altLang="ko-Kore-KR" sz="1400" b="1" i="1" smtClean="0">
                              <a:solidFill>
                                <a:srgbClr val="FF0000"/>
                              </a:solidFill>
                              <a:latin typeface="Cambria Math" panose="02040503050406030204" pitchFamily="18" charset="0"/>
                              <a:ea typeface="Cambria Math" panose="02040503050406030204" pitchFamily="18" charset="0"/>
                            </a:rPr>
                            <m:t>−</m:t>
                          </m:r>
                          <m:r>
                            <a:rPr kumimoji="1" lang="en-US" altLang="ko-Kore-KR" sz="1400" b="1" i="1" smtClean="0">
                              <a:solidFill>
                                <a:srgbClr val="FF0000"/>
                              </a:solidFill>
                              <a:latin typeface="Cambria Math" panose="02040503050406030204" pitchFamily="18" charset="0"/>
                              <a:ea typeface="Cambria Math" panose="02040503050406030204" pitchFamily="18" charset="0"/>
                            </a:rPr>
                            <m:t>𝟏</m:t>
                          </m:r>
                        </m:sup>
                      </m:sSup>
                    </m:oMath>
                  </m:oMathPara>
                </a14:m>
                <a:endParaRPr kumimoji="1" lang="ko-Kore-KR" altLang="en-US" sz="1400" dirty="0">
                  <a:solidFill>
                    <a:srgbClr val="FF0000"/>
                  </a:solidFill>
                </a:endParaRPr>
              </a:p>
            </p:txBody>
          </p:sp>
        </mc:Choice>
        <mc:Fallback xmlns="">
          <p:sp>
            <p:nvSpPr>
              <p:cNvPr id="48" name="TextBox 47">
                <a:extLst>
                  <a:ext uri="{FF2B5EF4-FFF2-40B4-BE49-F238E27FC236}">
                    <a16:creationId xmlns:a16="http://schemas.microsoft.com/office/drawing/2014/main" id="{D9BE564A-1A30-BD0D-9754-2B09B8F2E5D3}"/>
                  </a:ext>
                </a:extLst>
              </p:cNvPr>
              <p:cNvSpPr txBox="1">
                <a:spLocks noRot="1" noChangeAspect="1" noMove="1" noResize="1" noEditPoints="1" noAdjustHandles="1" noChangeArrowheads="1" noChangeShapeType="1" noTextEdit="1"/>
              </p:cNvSpPr>
              <p:nvPr/>
            </p:nvSpPr>
            <p:spPr>
              <a:xfrm>
                <a:off x="4585966" y="2698791"/>
                <a:ext cx="1735090" cy="312586"/>
              </a:xfrm>
              <a:prstGeom prst="rect">
                <a:avLst/>
              </a:prstGeom>
              <a:blipFill>
                <a:blip r:embed="rId5"/>
                <a:stretch>
                  <a:fillRect b="-1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6FDC396-45B5-5345-674F-706F4005CD56}"/>
                  </a:ext>
                </a:extLst>
              </p:cNvPr>
              <p:cNvSpPr txBox="1"/>
              <p:nvPr/>
            </p:nvSpPr>
            <p:spPr>
              <a:xfrm>
                <a:off x="7029009" y="1395349"/>
                <a:ext cx="1869743" cy="312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400" b="1" i="1" smtClean="0">
                              <a:solidFill>
                                <a:srgbClr val="0432FF"/>
                              </a:solidFill>
                              <a:latin typeface="Cambria Math" panose="02040503050406030204" pitchFamily="18" charset="0"/>
                            </a:rPr>
                          </m:ctrlPr>
                        </m:sSubPr>
                        <m:e>
                          <m:r>
                            <a:rPr kumimoji="1" lang="en-US" altLang="ko-Kore-KR" sz="1400" b="1" i="1">
                              <a:solidFill>
                                <a:srgbClr val="0432FF"/>
                              </a:solidFill>
                              <a:latin typeface="Cambria Math" panose="02040503050406030204" pitchFamily="18" charset="0"/>
                            </a:rPr>
                            <m:t>𝒂</m:t>
                          </m:r>
                        </m:e>
                        <m:sub>
                          <m:r>
                            <a:rPr kumimoji="1" lang="en-US" altLang="ko-Kore-KR" sz="1400" b="1" i="1" smtClean="0">
                              <a:solidFill>
                                <a:srgbClr val="0432FF"/>
                              </a:solidFill>
                              <a:latin typeface="Cambria Math" panose="02040503050406030204" pitchFamily="18" charset="0"/>
                            </a:rPr>
                            <m:t>𝟐</m:t>
                          </m:r>
                        </m:sub>
                      </m:sSub>
                      <m:r>
                        <a:rPr kumimoji="1" lang="en-US" altLang="ko-Kore-KR" sz="1400" b="1" i="1">
                          <a:solidFill>
                            <a:srgbClr val="0432FF"/>
                          </a:solidFill>
                          <a:latin typeface="Cambria Math" panose="02040503050406030204" pitchFamily="18" charset="0"/>
                        </a:rPr>
                        <m:t>=</m:t>
                      </m:r>
                      <m:r>
                        <a:rPr kumimoji="1" lang="en-US" altLang="ko-Kore-KR" sz="1400" b="1" i="1" smtClean="0">
                          <a:solidFill>
                            <a:srgbClr val="0432FF"/>
                          </a:solidFill>
                          <a:latin typeface="Cambria Math" panose="02040503050406030204" pitchFamily="18" charset="0"/>
                        </a:rPr>
                        <m:t>−</m:t>
                      </m:r>
                      <m:r>
                        <a:rPr kumimoji="1" lang="en-US" altLang="ko-Kore-KR" sz="1400" b="1" i="1">
                          <a:solidFill>
                            <a:srgbClr val="0432FF"/>
                          </a:solidFill>
                          <a:latin typeface="Cambria Math" panose="02040503050406030204" pitchFamily="18" charset="0"/>
                        </a:rPr>
                        <m:t>𝟎</m:t>
                      </m:r>
                      <m:r>
                        <a:rPr kumimoji="1" lang="en-US" altLang="ko-Kore-KR" sz="1400" b="1" i="1">
                          <a:solidFill>
                            <a:srgbClr val="0432FF"/>
                          </a:solidFill>
                          <a:latin typeface="Cambria Math" panose="02040503050406030204" pitchFamily="18" charset="0"/>
                        </a:rPr>
                        <m:t>.</m:t>
                      </m:r>
                      <m:r>
                        <a:rPr kumimoji="1" lang="en-US" altLang="ko-Kore-KR" sz="1400" b="1" i="1" smtClean="0">
                          <a:solidFill>
                            <a:srgbClr val="0432FF"/>
                          </a:solidFill>
                          <a:latin typeface="Cambria Math" panose="02040503050406030204" pitchFamily="18" charset="0"/>
                        </a:rPr>
                        <m:t>𝟐𝟗</m:t>
                      </m:r>
                      <m:r>
                        <a:rPr kumimoji="1" lang="en-US" altLang="ko-Kore-KR" sz="1400" b="1" i="1">
                          <a:solidFill>
                            <a:srgbClr val="0432FF"/>
                          </a:solidFill>
                          <a:latin typeface="Cambria Math" panose="02040503050406030204" pitchFamily="18" charset="0"/>
                          <a:ea typeface="Cambria Math" panose="02040503050406030204" pitchFamily="18" charset="0"/>
                        </a:rPr>
                        <m:t>℃ </m:t>
                      </m:r>
                      <m:r>
                        <a:rPr kumimoji="1" lang="en-US" altLang="ko-Kore-KR" sz="1400" b="1" i="1">
                          <a:solidFill>
                            <a:srgbClr val="0432FF"/>
                          </a:solidFill>
                          <a:latin typeface="Cambria Math" panose="02040503050406030204" pitchFamily="18" charset="0"/>
                          <a:ea typeface="Cambria Math" panose="02040503050406030204" pitchFamily="18" charset="0"/>
                        </a:rPr>
                        <m:t>𝒅𝒆</m:t>
                      </m:r>
                      <m:sSup>
                        <m:sSupPr>
                          <m:ctrlPr>
                            <a:rPr kumimoji="1" lang="en-US" altLang="ko-Kore-KR" sz="1400" b="1" i="1">
                              <a:solidFill>
                                <a:srgbClr val="0432FF"/>
                              </a:solidFill>
                              <a:latin typeface="Cambria Math" panose="02040503050406030204" pitchFamily="18" charset="0"/>
                              <a:ea typeface="Cambria Math" panose="02040503050406030204" pitchFamily="18" charset="0"/>
                            </a:rPr>
                          </m:ctrlPr>
                        </m:sSupPr>
                        <m:e>
                          <m:r>
                            <a:rPr kumimoji="1" lang="en-US" altLang="ko-Kore-KR" sz="1400" b="1" i="1">
                              <a:solidFill>
                                <a:srgbClr val="0432FF"/>
                              </a:solidFill>
                              <a:latin typeface="Cambria Math" panose="02040503050406030204" pitchFamily="18" charset="0"/>
                              <a:ea typeface="Cambria Math" panose="02040503050406030204" pitchFamily="18" charset="0"/>
                            </a:rPr>
                            <m:t>𝒄</m:t>
                          </m:r>
                        </m:e>
                        <m:sup>
                          <m:r>
                            <a:rPr kumimoji="1" lang="en-US" altLang="ko-Kore-KR" sz="1400" b="1" i="1">
                              <a:solidFill>
                                <a:srgbClr val="0432FF"/>
                              </a:solidFill>
                              <a:latin typeface="Cambria Math" panose="02040503050406030204" pitchFamily="18" charset="0"/>
                              <a:ea typeface="Cambria Math" panose="02040503050406030204" pitchFamily="18" charset="0"/>
                            </a:rPr>
                            <m:t>−</m:t>
                          </m:r>
                          <m:r>
                            <a:rPr kumimoji="1" lang="en-US" altLang="ko-Kore-KR" sz="1400" b="1" i="1">
                              <a:solidFill>
                                <a:srgbClr val="0432FF"/>
                              </a:solidFill>
                              <a:latin typeface="Cambria Math" panose="02040503050406030204" pitchFamily="18" charset="0"/>
                              <a:ea typeface="Cambria Math" panose="02040503050406030204" pitchFamily="18" charset="0"/>
                            </a:rPr>
                            <m:t>𝟏</m:t>
                          </m:r>
                        </m:sup>
                      </m:sSup>
                    </m:oMath>
                  </m:oMathPara>
                </a14:m>
                <a:endParaRPr kumimoji="1" lang="ko-Kore-KR" altLang="en-US" sz="1400" dirty="0">
                  <a:solidFill>
                    <a:srgbClr val="0432FF"/>
                  </a:solidFill>
                </a:endParaRPr>
              </a:p>
            </p:txBody>
          </p:sp>
        </mc:Choice>
        <mc:Fallback xmlns="">
          <p:sp>
            <p:nvSpPr>
              <p:cNvPr id="49" name="TextBox 48">
                <a:extLst>
                  <a:ext uri="{FF2B5EF4-FFF2-40B4-BE49-F238E27FC236}">
                    <a16:creationId xmlns:a16="http://schemas.microsoft.com/office/drawing/2014/main" id="{66FDC396-45B5-5345-674F-706F4005CD56}"/>
                  </a:ext>
                </a:extLst>
              </p:cNvPr>
              <p:cNvSpPr txBox="1">
                <a:spLocks noRot="1" noChangeAspect="1" noMove="1" noResize="1" noEditPoints="1" noAdjustHandles="1" noChangeArrowheads="1" noChangeShapeType="1" noTextEdit="1"/>
              </p:cNvSpPr>
              <p:nvPr/>
            </p:nvSpPr>
            <p:spPr>
              <a:xfrm>
                <a:off x="7029009" y="1395349"/>
                <a:ext cx="1869743" cy="312586"/>
              </a:xfrm>
              <a:prstGeom prst="rect">
                <a:avLst/>
              </a:prstGeom>
              <a:blipFill>
                <a:blip r:embed="rId6"/>
                <a:stretch>
                  <a:fillRect b="-1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B790A5E-6846-494F-7403-E60D96225489}"/>
                  </a:ext>
                </a:extLst>
              </p:cNvPr>
              <p:cNvSpPr txBox="1"/>
              <p:nvPr/>
            </p:nvSpPr>
            <p:spPr>
              <a:xfrm>
                <a:off x="8852489" y="744848"/>
                <a:ext cx="1735090" cy="312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400" b="1" i="1" smtClean="0">
                              <a:solidFill>
                                <a:srgbClr val="8A0000"/>
                              </a:solidFill>
                              <a:latin typeface="Cambria Math" panose="02040503050406030204" pitchFamily="18" charset="0"/>
                            </a:rPr>
                          </m:ctrlPr>
                        </m:sSubPr>
                        <m:e>
                          <m:r>
                            <a:rPr kumimoji="1" lang="en-US" altLang="ko-Kore-KR" sz="1400" b="1" i="1">
                              <a:solidFill>
                                <a:srgbClr val="8A0000"/>
                              </a:solidFill>
                              <a:latin typeface="Cambria Math" panose="02040503050406030204" pitchFamily="18" charset="0"/>
                            </a:rPr>
                            <m:t>𝒂</m:t>
                          </m:r>
                        </m:e>
                        <m:sub>
                          <m:r>
                            <a:rPr kumimoji="1" lang="en-US" altLang="ko-Kore-KR" sz="1400" b="1" i="1" smtClean="0">
                              <a:solidFill>
                                <a:srgbClr val="8A0000"/>
                              </a:solidFill>
                              <a:latin typeface="Cambria Math" panose="02040503050406030204" pitchFamily="18" charset="0"/>
                            </a:rPr>
                            <m:t>𝟑</m:t>
                          </m:r>
                        </m:sub>
                      </m:sSub>
                      <m:r>
                        <a:rPr kumimoji="1" lang="en-US" altLang="ko-Kore-KR" sz="1400" b="1" i="1">
                          <a:solidFill>
                            <a:srgbClr val="8A0000"/>
                          </a:solidFill>
                          <a:latin typeface="Cambria Math" panose="02040503050406030204" pitchFamily="18" charset="0"/>
                        </a:rPr>
                        <m:t>=</m:t>
                      </m:r>
                      <m:r>
                        <a:rPr kumimoji="1" lang="en-US" altLang="ko-Kore-KR" sz="1400" b="1" i="1">
                          <a:solidFill>
                            <a:srgbClr val="8A0000"/>
                          </a:solidFill>
                          <a:latin typeface="Cambria Math" panose="02040503050406030204" pitchFamily="18" charset="0"/>
                        </a:rPr>
                        <m:t>𝟎</m:t>
                      </m:r>
                      <m:r>
                        <a:rPr kumimoji="1" lang="en-US" altLang="ko-Kore-KR" sz="1400" b="1" i="1">
                          <a:solidFill>
                            <a:srgbClr val="8A0000"/>
                          </a:solidFill>
                          <a:latin typeface="Cambria Math" panose="02040503050406030204" pitchFamily="18" charset="0"/>
                        </a:rPr>
                        <m:t>.</m:t>
                      </m:r>
                      <m:r>
                        <a:rPr kumimoji="1" lang="en-US" altLang="ko-Kore-KR" sz="1400" b="1" i="1" smtClean="0">
                          <a:solidFill>
                            <a:srgbClr val="8A0000"/>
                          </a:solidFill>
                          <a:latin typeface="Cambria Math" panose="02040503050406030204" pitchFamily="18" charset="0"/>
                        </a:rPr>
                        <m:t>𝟖𝟑</m:t>
                      </m:r>
                      <m:r>
                        <a:rPr kumimoji="1" lang="en-US" altLang="ko-Kore-KR" sz="1400" b="1" i="1">
                          <a:solidFill>
                            <a:srgbClr val="8A0000"/>
                          </a:solidFill>
                          <a:latin typeface="Cambria Math" panose="02040503050406030204" pitchFamily="18" charset="0"/>
                          <a:ea typeface="Cambria Math" panose="02040503050406030204" pitchFamily="18" charset="0"/>
                        </a:rPr>
                        <m:t>℃ </m:t>
                      </m:r>
                      <m:r>
                        <a:rPr kumimoji="1" lang="en-US" altLang="ko-Kore-KR" sz="1400" b="1" i="1">
                          <a:solidFill>
                            <a:srgbClr val="8A0000"/>
                          </a:solidFill>
                          <a:latin typeface="Cambria Math" panose="02040503050406030204" pitchFamily="18" charset="0"/>
                          <a:ea typeface="Cambria Math" panose="02040503050406030204" pitchFamily="18" charset="0"/>
                        </a:rPr>
                        <m:t>𝒅𝒆</m:t>
                      </m:r>
                      <m:sSup>
                        <m:sSupPr>
                          <m:ctrlPr>
                            <a:rPr kumimoji="1" lang="en-US" altLang="ko-Kore-KR" sz="1400" b="1" i="1">
                              <a:solidFill>
                                <a:srgbClr val="8A0000"/>
                              </a:solidFill>
                              <a:latin typeface="Cambria Math" panose="02040503050406030204" pitchFamily="18" charset="0"/>
                              <a:ea typeface="Cambria Math" panose="02040503050406030204" pitchFamily="18" charset="0"/>
                            </a:rPr>
                          </m:ctrlPr>
                        </m:sSupPr>
                        <m:e>
                          <m:r>
                            <a:rPr kumimoji="1" lang="en-US" altLang="ko-Kore-KR" sz="1400" b="1" i="1">
                              <a:solidFill>
                                <a:srgbClr val="8A0000"/>
                              </a:solidFill>
                              <a:latin typeface="Cambria Math" panose="02040503050406030204" pitchFamily="18" charset="0"/>
                              <a:ea typeface="Cambria Math" panose="02040503050406030204" pitchFamily="18" charset="0"/>
                            </a:rPr>
                            <m:t>𝒄</m:t>
                          </m:r>
                        </m:e>
                        <m:sup>
                          <m:r>
                            <a:rPr kumimoji="1" lang="en-US" altLang="ko-Kore-KR" sz="1400" b="1" i="1">
                              <a:solidFill>
                                <a:srgbClr val="8A0000"/>
                              </a:solidFill>
                              <a:latin typeface="Cambria Math" panose="02040503050406030204" pitchFamily="18" charset="0"/>
                              <a:ea typeface="Cambria Math" panose="02040503050406030204" pitchFamily="18" charset="0"/>
                            </a:rPr>
                            <m:t>−</m:t>
                          </m:r>
                          <m:r>
                            <a:rPr kumimoji="1" lang="en-US" altLang="ko-Kore-KR" sz="1400" b="1" i="1">
                              <a:solidFill>
                                <a:srgbClr val="8A0000"/>
                              </a:solidFill>
                              <a:latin typeface="Cambria Math" panose="02040503050406030204" pitchFamily="18" charset="0"/>
                              <a:ea typeface="Cambria Math" panose="02040503050406030204" pitchFamily="18" charset="0"/>
                            </a:rPr>
                            <m:t>𝟏</m:t>
                          </m:r>
                        </m:sup>
                      </m:sSup>
                    </m:oMath>
                  </m:oMathPara>
                </a14:m>
                <a:endParaRPr kumimoji="1" lang="ko-Kore-KR" altLang="en-US" sz="1400" dirty="0">
                  <a:solidFill>
                    <a:srgbClr val="8A0000"/>
                  </a:solidFill>
                </a:endParaRPr>
              </a:p>
            </p:txBody>
          </p:sp>
        </mc:Choice>
        <mc:Fallback xmlns="">
          <p:sp>
            <p:nvSpPr>
              <p:cNvPr id="50" name="TextBox 49">
                <a:extLst>
                  <a:ext uri="{FF2B5EF4-FFF2-40B4-BE49-F238E27FC236}">
                    <a16:creationId xmlns:a16="http://schemas.microsoft.com/office/drawing/2014/main" id="{9B790A5E-6846-494F-7403-E60D96225489}"/>
                  </a:ext>
                </a:extLst>
              </p:cNvPr>
              <p:cNvSpPr txBox="1">
                <a:spLocks noRot="1" noChangeAspect="1" noMove="1" noResize="1" noEditPoints="1" noAdjustHandles="1" noChangeArrowheads="1" noChangeShapeType="1" noTextEdit="1"/>
              </p:cNvSpPr>
              <p:nvPr/>
            </p:nvSpPr>
            <p:spPr>
              <a:xfrm>
                <a:off x="8852489" y="744848"/>
                <a:ext cx="1735090" cy="312586"/>
              </a:xfrm>
              <a:prstGeom prst="rect">
                <a:avLst/>
              </a:prstGeom>
              <a:blipFill>
                <a:blip r:embed="rId7"/>
                <a:stretch>
                  <a:fillRect b="-11538"/>
                </a:stretch>
              </a:blipFill>
            </p:spPr>
            <p:txBody>
              <a:bodyPr/>
              <a:lstStyle/>
              <a:p>
                <a:r>
                  <a:rPr lang="ko-KR" altLang="en-US">
                    <a:noFill/>
                  </a:rPr>
                  <a:t> </a:t>
                </a:r>
              </a:p>
            </p:txBody>
          </p:sp>
        </mc:Fallback>
      </mc:AlternateContent>
      <p:cxnSp>
        <p:nvCxnSpPr>
          <p:cNvPr id="51" name="직선 연결선[R] 50">
            <a:extLst>
              <a:ext uri="{FF2B5EF4-FFF2-40B4-BE49-F238E27FC236}">
                <a16:creationId xmlns:a16="http://schemas.microsoft.com/office/drawing/2014/main" id="{30C39009-D908-4E69-EED8-0ADDE637EA5A}"/>
              </a:ext>
            </a:extLst>
          </p:cNvPr>
          <p:cNvCxnSpPr>
            <a:cxnSpLocks/>
          </p:cNvCxnSpPr>
          <p:nvPr/>
        </p:nvCxnSpPr>
        <p:spPr>
          <a:xfrm>
            <a:off x="8423296" y="3289883"/>
            <a:ext cx="54905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981AADF-7A7B-20D4-0046-4ADBF34B2FEA}"/>
              </a:ext>
            </a:extLst>
          </p:cNvPr>
          <p:cNvSpPr txBox="1"/>
          <p:nvPr/>
        </p:nvSpPr>
        <p:spPr>
          <a:xfrm>
            <a:off x="9035668" y="3128416"/>
            <a:ext cx="1773434" cy="307777"/>
          </a:xfrm>
          <a:prstGeom prst="rect">
            <a:avLst/>
          </a:prstGeom>
          <a:noFill/>
          <a:ln>
            <a:noFill/>
          </a:ln>
        </p:spPr>
        <p:txBody>
          <a:bodyPr wrap="none" rtlCol="0">
            <a:spAutoFit/>
          </a:bodyPr>
          <a:lstStyle/>
          <a:p>
            <a:r>
              <a:rPr kumimoji="1" lang="en-US" altLang="ko-KR" sz="1400" dirty="0">
                <a:solidFill>
                  <a:schemeClr val="bg1">
                    <a:lumMod val="65000"/>
                  </a:schemeClr>
                </a:solidFill>
              </a:rPr>
              <a:t>Interannual (2-6 year)</a:t>
            </a:r>
            <a:endParaRPr kumimoji="1" lang="ko-Kore-KR" altLang="en-US" sz="1400" dirty="0">
              <a:solidFill>
                <a:schemeClr val="bg1">
                  <a:lumMod val="65000"/>
                </a:schemeClr>
              </a:solidFill>
            </a:endParaRPr>
          </a:p>
        </p:txBody>
      </p:sp>
      <p:cxnSp>
        <p:nvCxnSpPr>
          <p:cNvPr id="53" name="직선 연결선[R] 52">
            <a:extLst>
              <a:ext uri="{FF2B5EF4-FFF2-40B4-BE49-F238E27FC236}">
                <a16:creationId xmlns:a16="http://schemas.microsoft.com/office/drawing/2014/main" id="{4F16A657-B4A6-CCB4-6299-3130B653AC36}"/>
              </a:ext>
            </a:extLst>
          </p:cNvPr>
          <p:cNvCxnSpPr>
            <a:cxnSpLocks/>
          </p:cNvCxnSpPr>
          <p:nvPr/>
        </p:nvCxnSpPr>
        <p:spPr>
          <a:xfrm>
            <a:off x="8423296" y="3017169"/>
            <a:ext cx="549052" cy="0"/>
          </a:xfrm>
          <a:prstGeom prst="line">
            <a:avLst/>
          </a:prstGeom>
          <a:ln w="38100">
            <a:solidFill>
              <a:srgbClr val="F8A202"/>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8561A6C-F521-B65C-7EAD-06B95EB35377}"/>
              </a:ext>
            </a:extLst>
          </p:cNvPr>
          <p:cNvSpPr txBox="1"/>
          <p:nvPr/>
        </p:nvSpPr>
        <p:spPr>
          <a:xfrm>
            <a:off x="9035668" y="2862024"/>
            <a:ext cx="1537152" cy="307777"/>
          </a:xfrm>
          <a:prstGeom prst="rect">
            <a:avLst/>
          </a:prstGeom>
          <a:noFill/>
        </p:spPr>
        <p:txBody>
          <a:bodyPr wrap="none" rtlCol="0">
            <a:spAutoFit/>
          </a:bodyPr>
          <a:lstStyle/>
          <a:p>
            <a:r>
              <a:rPr kumimoji="1" lang="en-US" altLang="ko-Kore-KR" sz="1400" dirty="0">
                <a:solidFill>
                  <a:srgbClr val="F8A202"/>
                </a:solidFill>
              </a:rPr>
              <a:t>Decadal ( &gt; 6 year)</a:t>
            </a:r>
            <a:endParaRPr kumimoji="1" lang="ko-Kore-KR" altLang="en-US" sz="1400" dirty="0">
              <a:solidFill>
                <a:srgbClr val="F8A202"/>
              </a:solidFill>
            </a:endParaRPr>
          </a:p>
        </p:txBody>
      </p:sp>
      <p:sp>
        <p:nvSpPr>
          <p:cNvPr id="55" name="TextBox 54">
            <a:extLst>
              <a:ext uri="{FF2B5EF4-FFF2-40B4-BE49-F238E27FC236}">
                <a16:creationId xmlns:a16="http://schemas.microsoft.com/office/drawing/2014/main" id="{F9E378A1-6D57-5EB4-3744-15387BEC2675}"/>
              </a:ext>
            </a:extLst>
          </p:cNvPr>
          <p:cNvSpPr txBox="1"/>
          <p:nvPr/>
        </p:nvSpPr>
        <p:spPr>
          <a:xfrm>
            <a:off x="9035668" y="2595630"/>
            <a:ext cx="1103572" cy="307777"/>
          </a:xfrm>
          <a:prstGeom prst="rect">
            <a:avLst/>
          </a:prstGeom>
          <a:noFill/>
        </p:spPr>
        <p:txBody>
          <a:bodyPr wrap="none" rtlCol="0">
            <a:spAutoFit/>
          </a:bodyPr>
          <a:lstStyle/>
          <a:p>
            <a:r>
              <a:rPr kumimoji="1" lang="en-US" altLang="ko-Kore-KR" sz="1400" dirty="0"/>
              <a:t>SST anomaly</a:t>
            </a:r>
            <a:endParaRPr kumimoji="1" lang="ko-Kore-KR" altLang="en-US" sz="1400" dirty="0"/>
          </a:p>
        </p:txBody>
      </p:sp>
      <p:cxnSp>
        <p:nvCxnSpPr>
          <p:cNvPr id="56" name="직선 연결선[R] 55">
            <a:extLst>
              <a:ext uri="{FF2B5EF4-FFF2-40B4-BE49-F238E27FC236}">
                <a16:creationId xmlns:a16="http://schemas.microsoft.com/office/drawing/2014/main" id="{5ACB4B46-4EAC-E291-E637-D835D9B9470E}"/>
              </a:ext>
            </a:extLst>
          </p:cNvPr>
          <p:cNvCxnSpPr>
            <a:cxnSpLocks/>
          </p:cNvCxnSpPr>
          <p:nvPr/>
        </p:nvCxnSpPr>
        <p:spPr>
          <a:xfrm>
            <a:off x="8423296" y="2744455"/>
            <a:ext cx="549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그룹 7">
            <a:extLst>
              <a:ext uri="{FF2B5EF4-FFF2-40B4-BE49-F238E27FC236}">
                <a16:creationId xmlns:a16="http://schemas.microsoft.com/office/drawing/2014/main" id="{D0E2F045-A647-29C3-6258-5FD7D22D1C5A}"/>
              </a:ext>
            </a:extLst>
          </p:cNvPr>
          <p:cNvGrpSpPr/>
          <p:nvPr/>
        </p:nvGrpSpPr>
        <p:grpSpPr>
          <a:xfrm>
            <a:off x="55317" y="536626"/>
            <a:ext cx="2737997" cy="2287326"/>
            <a:chOff x="6520381" y="1839301"/>
            <a:chExt cx="2737997" cy="2287326"/>
          </a:xfrm>
        </p:grpSpPr>
        <p:pic>
          <p:nvPicPr>
            <p:cNvPr id="3" name="그림 2">
              <a:extLst>
                <a:ext uri="{FF2B5EF4-FFF2-40B4-BE49-F238E27FC236}">
                  <a16:creationId xmlns:a16="http://schemas.microsoft.com/office/drawing/2014/main" id="{38CF3CA0-21C6-6B40-32D9-86A27F2A1453}"/>
                </a:ext>
              </a:extLst>
            </p:cNvPr>
            <p:cNvPicPr>
              <a:picLocks noChangeAspect="1"/>
            </p:cNvPicPr>
            <p:nvPr/>
          </p:nvPicPr>
          <p:blipFill>
            <a:blip r:embed="rId8"/>
            <a:srcRect r="51423" b="51373"/>
            <a:stretch>
              <a:fillRect/>
            </a:stretch>
          </p:blipFill>
          <p:spPr>
            <a:xfrm>
              <a:off x="6520381" y="1839301"/>
              <a:ext cx="2394116" cy="2097008"/>
            </a:xfrm>
            <a:prstGeom prst="rect">
              <a:avLst/>
            </a:prstGeom>
          </p:spPr>
        </p:pic>
        <p:pic>
          <p:nvPicPr>
            <p:cNvPr id="5" name="그림 4">
              <a:extLst>
                <a:ext uri="{FF2B5EF4-FFF2-40B4-BE49-F238E27FC236}">
                  <a16:creationId xmlns:a16="http://schemas.microsoft.com/office/drawing/2014/main" id="{ABF8440B-C875-B624-59D7-209816DCAF01}"/>
                </a:ext>
              </a:extLst>
            </p:cNvPr>
            <p:cNvPicPr>
              <a:picLocks noChangeAspect="1"/>
            </p:cNvPicPr>
            <p:nvPr/>
          </p:nvPicPr>
          <p:blipFill>
            <a:blip r:embed="rId8"/>
            <a:srcRect l="7416" t="93474" r="51920"/>
            <a:stretch>
              <a:fillRect/>
            </a:stretch>
          </p:blipFill>
          <p:spPr>
            <a:xfrm>
              <a:off x="6886083" y="3845203"/>
              <a:ext cx="2004147" cy="281424"/>
            </a:xfrm>
            <a:prstGeom prst="rect">
              <a:avLst/>
            </a:prstGeom>
          </p:spPr>
        </p:pic>
        <p:pic>
          <p:nvPicPr>
            <p:cNvPr id="6" name="그림 5">
              <a:extLst>
                <a:ext uri="{FF2B5EF4-FFF2-40B4-BE49-F238E27FC236}">
                  <a16:creationId xmlns:a16="http://schemas.microsoft.com/office/drawing/2014/main" id="{B0B99C94-1A1E-A182-FF47-BD60EAD99B94}"/>
                </a:ext>
              </a:extLst>
            </p:cNvPr>
            <p:cNvPicPr>
              <a:picLocks noChangeAspect="1"/>
            </p:cNvPicPr>
            <p:nvPr/>
          </p:nvPicPr>
          <p:blipFill>
            <a:blip r:embed="rId8"/>
            <a:srcRect l="89732" b="4620"/>
            <a:stretch>
              <a:fillRect/>
            </a:stretch>
          </p:blipFill>
          <p:spPr>
            <a:xfrm>
              <a:off x="8877801" y="2037318"/>
              <a:ext cx="223489" cy="181643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CB7EAB8-9005-CB1A-7CD6-13FBFF4069C2}"/>
                    </a:ext>
                  </a:extLst>
                </p:cNvPr>
                <p:cNvSpPr txBox="1"/>
                <p:nvPr/>
              </p:nvSpPr>
              <p:spPr>
                <a:xfrm>
                  <a:off x="8659459" y="1927556"/>
                  <a:ext cx="598919" cy="202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ore-KR" sz="700" b="1" i="1" smtClean="0">
                            <a:solidFill>
                              <a:schemeClr val="tx1"/>
                            </a:solidFill>
                            <a:latin typeface="Cambria Math" panose="02040503050406030204" pitchFamily="18" charset="0"/>
                            <a:ea typeface="Cambria Math" panose="02040503050406030204" pitchFamily="18" charset="0"/>
                          </a:rPr>
                          <m:t>[</m:t>
                        </m:r>
                        <m:r>
                          <a:rPr kumimoji="1" lang="en-US" altLang="ko-Kore-KR" sz="700" b="0" i="1" smtClean="0">
                            <a:solidFill>
                              <a:schemeClr val="tx1"/>
                            </a:solidFill>
                            <a:latin typeface="Cambria Math" panose="02040503050406030204" pitchFamily="18" charset="0"/>
                            <a:ea typeface="Cambria Math" panose="02040503050406030204" pitchFamily="18" charset="0"/>
                          </a:rPr>
                          <m:t>℃</m:t>
                        </m:r>
                        <m:r>
                          <a:rPr kumimoji="1" lang="en-US" altLang="ko-Kore-KR" sz="700" b="0" i="1" smtClean="0">
                            <a:solidFill>
                              <a:schemeClr val="tx1"/>
                            </a:solidFill>
                            <a:latin typeface="Cambria Math" panose="02040503050406030204" pitchFamily="18" charset="0"/>
                          </a:rPr>
                          <m:t> </m:t>
                        </m:r>
                        <m:sSup>
                          <m:sSupPr>
                            <m:ctrlPr>
                              <a:rPr kumimoji="1" lang="en-US" altLang="ko-Kore-KR" sz="700" b="1" i="1" smtClean="0">
                                <a:solidFill>
                                  <a:schemeClr val="tx1"/>
                                </a:solidFill>
                                <a:latin typeface="Cambria Math" panose="02040503050406030204" pitchFamily="18" charset="0"/>
                              </a:rPr>
                            </m:ctrlPr>
                          </m:sSupPr>
                          <m:e>
                            <m:r>
                              <a:rPr kumimoji="1" lang="en-US" altLang="ko-Kore-KR" sz="700" b="1" i="1">
                                <a:solidFill>
                                  <a:schemeClr val="tx1"/>
                                </a:solidFill>
                                <a:latin typeface="Cambria Math" panose="02040503050406030204" pitchFamily="18" charset="0"/>
                              </a:rPr>
                              <m:t>𝒅𝒆𝒄</m:t>
                            </m:r>
                          </m:e>
                          <m:sup>
                            <m:r>
                              <a:rPr kumimoji="1" lang="en-US" altLang="ko-Kore-KR" sz="700" b="1" i="1" smtClean="0">
                                <a:solidFill>
                                  <a:schemeClr val="tx1"/>
                                </a:solidFill>
                                <a:latin typeface="Cambria Math" panose="02040503050406030204" pitchFamily="18" charset="0"/>
                              </a:rPr>
                              <m:t>−</m:t>
                            </m:r>
                            <m:r>
                              <a:rPr kumimoji="1" lang="en-US" altLang="ko-Kore-KR" sz="700" b="1" i="1" smtClean="0">
                                <a:solidFill>
                                  <a:schemeClr val="tx1"/>
                                </a:solidFill>
                                <a:latin typeface="Cambria Math" panose="02040503050406030204" pitchFamily="18" charset="0"/>
                              </a:rPr>
                              <m:t>𝟏</m:t>
                            </m:r>
                          </m:sup>
                        </m:sSup>
                        <m:r>
                          <a:rPr kumimoji="1" lang="en-US" altLang="ko-Kore-KR" sz="700" b="1" i="1" smtClean="0">
                            <a:solidFill>
                              <a:schemeClr val="tx1"/>
                            </a:solidFill>
                            <a:latin typeface="Cambria Math" panose="02040503050406030204" pitchFamily="18" charset="0"/>
                          </a:rPr>
                          <m:t>]</m:t>
                        </m:r>
                      </m:oMath>
                    </m:oMathPara>
                  </a14:m>
                  <a:endParaRPr kumimoji="1" lang="ko-Kore-KR" altLang="en-US" sz="700" dirty="0">
                    <a:solidFill>
                      <a:schemeClr val="tx1"/>
                    </a:solidFill>
                  </a:endParaRPr>
                </a:p>
              </p:txBody>
            </p:sp>
          </mc:Choice>
          <mc:Fallback xmlns="">
            <p:sp>
              <p:nvSpPr>
                <p:cNvPr id="4" name="TextBox 3">
                  <a:extLst>
                    <a:ext uri="{FF2B5EF4-FFF2-40B4-BE49-F238E27FC236}">
                      <a16:creationId xmlns:a16="http://schemas.microsoft.com/office/drawing/2014/main" id="{5CB7EAB8-9005-CB1A-7CD6-13FBFF4069C2}"/>
                    </a:ext>
                  </a:extLst>
                </p:cNvPr>
                <p:cNvSpPr txBox="1">
                  <a:spLocks noRot="1" noChangeAspect="1" noMove="1" noResize="1" noEditPoints="1" noAdjustHandles="1" noChangeArrowheads="1" noChangeShapeType="1" noTextEdit="1"/>
                </p:cNvSpPr>
                <p:nvPr/>
              </p:nvSpPr>
              <p:spPr>
                <a:xfrm>
                  <a:off x="8659459" y="1927556"/>
                  <a:ext cx="598919" cy="202620"/>
                </a:xfrm>
                <a:prstGeom prst="rect">
                  <a:avLst/>
                </a:prstGeom>
                <a:blipFill>
                  <a:blip r:embed="rId9"/>
                  <a:stretch>
                    <a:fillRect/>
                  </a:stretch>
                </a:blipFill>
              </p:spPr>
              <p:txBody>
                <a:bodyPr/>
                <a:lstStyle/>
                <a:p>
                  <a:r>
                    <a:rPr lang="ko-KR" altLang="en-US">
                      <a:noFill/>
                    </a:rPr>
                    <a:t> </a:t>
                  </a:r>
                </a:p>
              </p:txBody>
            </p:sp>
          </mc:Fallback>
        </mc:AlternateContent>
      </p:grpSp>
      <p:sp>
        <p:nvSpPr>
          <p:cNvPr id="2" name="Slide Number Placeholder 4">
            <a:extLst>
              <a:ext uri="{FF2B5EF4-FFF2-40B4-BE49-F238E27FC236}">
                <a16:creationId xmlns:a16="http://schemas.microsoft.com/office/drawing/2014/main" id="{CE9A7F50-024E-E403-F425-20340384FA25}"/>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22</a:t>
            </a:r>
          </a:p>
        </p:txBody>
      </p:sp>
    </p:spTree>
    <p:extLst>
      <p:ext uri="{BB962C8B-B14F-4D97-AF65-F5344CB8AC3E}">
        <p14:creationId xmlns:p14="http://schemas.microsoft.com/office/powerpoint/2010/main" val="1419078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0787D0-C39E-849A-D269-C8FFE64321D2}"/>
                  </a:ext>
                </a:extLst>
              </p:cNvPr>
              <p:cNvSpPr txBox="1"/>
              <p:nvPr/>
            </p:nvSpPr>
            <p:spPr>
              <a:xfrm>
                <a:off x="856772" y="865240"/>
                <a:ext cx="9714198" cy="6538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ko-Kore-KR" i="1" smtClean="0">
                              <a:latin typeface="Cambria Math" panose="02040503050406030204" pitchFamily="18" charset="0"/>
                            </a:rPr>
                          </m:ctrlPr>
                        </m:fPr>
                        <m:num>
                          <m:r>
                            <a:rPr kumimoji="1" lang="en-US" altLang="ko-Kore-KR"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num>
                        <m:den>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den>
                      </m:f>
                      <m:r>
                        <a:rPr kumimoji="1" lang="en-US" altLang="ko-Kore-KR" b="0" i="1" smtClean="0">
                          <a:latin typeface="Cambria Math" panose="02040503050406030204" pitchFamily="18" charset="0"/>
                        </a:rPr>
                        <m:t>=</m:t>
                      </m:r>
                      <m:f>
                        <m:fPr>
                          <m:ctrlPr>
                            <a:rPr kumimoji="1" lang="en-US" altLang="ko-Kore-KR" i="1">
                              <a:latin typeface="Cambria Math" panose="02040503050406030204" pitchFamily="18" charset="0"/>
                              <a:ea typeface="Cambria Math" panose="02040503050406030204" pitchFamily="18" charset="0"/>
                            </a:rPr>
                          </m:ctrlPr>
                        </m:fPr>
                        <m:num>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𝑄</m:t>
                              </m:r>
                            </m:e>
                            <m:sub>
                              <m:r>
                                <a:rPr kumimoji="1" lang="en-US" altLang="ko-Kore-KR" i="1">
                                  <a:latin typeface="Cambria Math" panose="02040503050406030204" pitchFamily="18" charset="0"/>
                                  <a:ea typeface="Cambria Math" panose="02040503050406030204" pitchFamily="18" charset="0"/>
                                </a:rPr>
                                <m:t>𝑛𝑒𝑡</m:t>
                              </m:r>
                            </m:sub>
                          </m:sSub>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𝑞</m:t>
                          </m:r>
                          <m:d>
                            <m:dPr>
                              <m:ctrlPr>
                                <a:rPr kumimoji="1" lang="en-US" altLang="ko-Kore-KR" i="1">
                                  <a:latin typeface="Cambria Math" panose="02040503050406030204" pitchFamily="18" charset="0"/>
                                  <a:ea typeface="Cambria Math" panose="02040503050406030204" pitchFamily="18" charset="0"/>
                                </a:rPr>
                              </m:ctrlPr>
                            </m:dPr>
                            <m:e>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h</m:t>
                                  </m:r>
                                </m:e>
                                <m:sub>
                                  <m:r>
                                    <a:rPr kumimoji="1" lang="en-US" altLang="ko-Kore-KR" i="1">
                                      <a:latin typeface="Cambria Math" panose="02040503050406030204" pitchFamily="18" charset="0"/>
                                      <a:ea typeface="Cambria Math" panose="02040503050406030204" pitchFamily="18" charset="0"/>
                                    </a:rPr>
                                    <m:t>𝑚</m:t>
                                  </m:r>
                                </m:sub>
                              </m:sSub>
                            </m:e>
                          </m:d>
                        </m:num>
                        <m:den>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𝜌</m:t>
                              </m:r>
                            </m:e>
                            <m:sub>
                              <m:r>
                                <a:rPr kumimoji="1" lang="en-US" altLang="ko-Kore-KR" b="0" i="1" smtClean="0">
                                  <a:latin typeface="Cambria Math" panose="02040503050406030204" pitchFamily="18" charset="0"/>
                                  <a:ea typeface="Cambria Math" panose="02040503050406030204" pitchFamily="18" charset="0"/>
                                </a:rPr>
                                <m:t>0</m:t>
                              </m:r>
                            </m:sub>
                          </m:sSub>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𝐶</m:t>
                              </m:r>
                            </m:e>
                            <m:sub>
                              <m:r>
                                <a:rPr kumimoji="1" lang="en-US" altLang="ko-Kore-KR" i="1">
                                  <a:latin typeface="Cambria Math" panose="02040503050406030204" pitchFamily="18" charset="0"/>
                                  <a:ea typeface="Cambria Math" panose="02040503050406030204" pitchFamily="18" charset="0"/>
                                </a:rPr>
                                <m:t>0</m:t>
                              </m:r>
                            </m:sub>
                          </m:sSub>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h</m:t>
                              </m:r>
                            </m:e>
                            <m:sub>
                              <m:r>
                                <a:rPr kumimoji="1" lang="en-US" altLang="ko-Kore-KR" i="1">
                                  <a:latin typeface="Cambria Math" panose="02040503050406030204" pitchFamily="18" charset="0"/>
                                  <a:ea typeface="Cambria Math" panose="02040503050406030204" pitchFamily="18" charset="0"/>
                                </a:rPr>
                                <m:t>𝑚</m:t>
                              </m:r>
                            </m:sub>
                          </m:sSub>
                        </m:den>
                      </m:f>
                      <m:r>
                        <a:rPr kumimoji="1" lang="en-US" altLang="ko-Kore-KR" b="0" i="1" smtClean="0">
                          <a:latin typeface="Cambria Math" panose="02040503050406030204" pitchFamily="18" charset="0"/>
                        </a:rPr>
                        <m:t>−</m:t>
                      </m:r>
                      <m:sSub>
                        <m:sSubPr>
                          <m:ctrlPr>
                            <a:rPr kumimoji="1" lang="en-US" altLang="ko-Kore-KR" b="1" i="1" smtClean="0">
                              <a:latin typeface="Cambria Math" panose="02040503050406030204" pitchFamily="18" charset="0"/>
                            </a:rPr>
                          </m:ctrlPr>
                        </m:sSubPr>
                        <m:e>
                          <m:r>
                            <a:rPr kumimoji="1" lang="en-US" altLang="ko-Kore-KR" b="1" i="1" smtClean="0">
                              <a:latin typeface="Cambria Math" panose="02040503050406030204" pitchFamily="18" charset="0"/>
                            </a:rPr>
                            <m:t>𝑽</m:t>
                          </m:r>
                        </m:e>
                        <m:sub>
                          <m:r>
                            <a:rPr kumimoji="1" lang="en-US" altLang="ko-Kore-KR" b="0" i="1" smtClean="0">
                              <a:latin typeface="Cambria Math" panose="02040503050406030204" pitchFamily="18" charset="0"/>
                            </a:rPr>
                            <m:t>𝑚</m:t>
                          </m:r>
                        </m:sub>
                      </m:sSub>
                      <m:r>
                        <a:rPr kumimoji="1" lang="en-US" altLang="ko-Kore-KR" i="1" smtClean="0">
                          <a:latin typeface="Cambria Math" panose="02040503050406030204" pitchFamily="18" charset="0"/>
                          <a:ea typeface="Cambria Math" panose="02040503050406030204" pitchFamily="18" charset="0"/>
                        </a:rPr>
                        <m:t>∙</m:t>
                      </m:r>
                      <m:r>
                        <a:rPr kumimoji="1" lang="en-US" altLang="ko-Kore-KR" b="1"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b="0" i="1">
                              <a:latin typeface="Cambria Math" panose="02040503050406030204" pitchFamily="18" charset="0"/>
                              <a:ea typeface="Cambria Math" panose="02040503050406030204" pitchFamily="18" charset="0"/>
                            </a:rPr>
                            <m:t>𝑤</m:t>
                          </m:r>
                        </m:e>
                        <m:sub>
                          <m:r>
                            <a:rPr kumimoji="1" lang="en-US" altLang="ko-Kore-KR" b="0" i="1">
                              <a:latin typeface="Cambria Math" panose="02040503050406030204" pitchFamily="18" charset="0"/>
                              <a:ea typeface="Cambria Math" panose="02040503050406030204" pitchFamily="18" charset="0"/>
                            </a:rPr>
                            <m:t>𝑒</m:t>
                          </m:r>
                        </m:sub>
                      </m:sSub>
                      <m:f>
                        <m:fPr>
                          <m:ctrlPr>
                            <a:rPr kumimoji="1" lang="en-US" altLang="ko-Kore-KR" i="1" smtClean="0">
                              <a:latin typeface="Cambria Math" panose="02040503050406030204" pitchFamily="18" charset="0"/>
                              <a:ea typeface="Cambria Math" panose="02040503050406030204" pitchFamily="18" charset="0"/>
                            </a:rPr>
                          </m:ctrlPr>
                        </m:fPr>
                        <m:num>
                          <m:sSub>
                            <m:sSubPr>
                              <m:ctrlPr>
                                <a:rPr kumimoji="1" lang="en-US" altLang="ko-Kore-KR"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sub>
                          </m:sSub>
                        </m:num>
                        <m:den>
                          <m:sSub>
                            <m:sSubPr>
                              <m:ctrlPr>
                                <a:rPr kumimoji="1" lang="en-US" altLang="ko-Kore-KR"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den>
                      </m:f>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𝐴</m:t>
                          </m:r>
                        </m:e>
                        <m:sub>
                          <m:r>
                            <a:rPr kumimoji="1" lang="en-US" altLang="ko-Kore-KR" b="0" i="1" smtClean="0">
                              <a:latin typeface="Cambria Math" panose="02040503050406030204" pitchFamily="18" charset="0"/>
                              <a:ea typeface="Cambria Math" panose="02040503050406030204" pitchFamily="18" charset="0"/>
                            </a:rPr>
                            <m:t>h</m:t>
                          </m:r>
                        </m:sub>
                      </m:sSub>
                      <m:d>
                        <m:dPr>
                          <m:begChr m:val="["/>
                          <m:endChr m:val="]"/>
                          <m:ctrlPr>
                            <a:rPr kumimoji="1" lang="en-US" altLang="ko-Kore-KR" b="0" i="1" smtClean="0">
                              <a:latin typeface="Cambria Math" panose="02040503050406030204" pitchFamily="18" charset="0"/>
                              <a:ea typeface="Cambria Math" panose="02040503050406030204" pitchFamily="18" charset="0"/>
                            </a:rPr>
                          </m:ctrlPr>
                        </m:dPr>
                        <m:e>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1" i="1" smtClean="0">
                                  <a:latin typeface="Cambria Math" panose="02040503050406030204" pitchFamily="18" charset="0"/>
                                  <a:ea typeface="Cambria Math" panose="02040503050406030204" pitchFamily="18" charset="0"/>
                                </a:rPr>
                                <m:t>𝜵</m:t>
                              </m:r>
                            </m:e>
                            <m:sup>
                              <m:r>
                                <a:rPr kumimoji="1" lang="en-US" altLang="ko-Kore-KR" b="0" i="1" smtClean="0">
                                  <a:latin typeface="Cambria Math" panose="02040503050406030204" pitchFamily="18" charset="0"/>
                                  <a:ea typeface="Cambria Math" panose="02040503050406030204" pitchFamily="18" charset="0"/>
                                </a:rPr>
                                <m:t>2</m:t>
                              </m:r>
                            </m:sup>
                          </m:sSup>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m:t>
                          </m:r>
                          <m:f>
                            <m:fPr>
                              <m:ctrlPr>
                                <a:rPr kumimoji="1" lang="en-US" altLang="ko-Kore-KR" b="0" i="1" smtClean="0">
                                  <a:latin typeface="Cambria Math" panose="02040503050406030204" pitchFamily="18" charset="0"/>
                                  <a:ea typeface="Cambria Math" panose="02040503050406030204" pitchFamily="18" charset="0"/>
                                </a:rPr>
                              </m:ctrlPr>
                            </m:fPr>
                            <m:num>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sub>
                              </m:sSub>
                            </m:num>
                            <m:den>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den>
                          </m:f>
                          <m:sSup>
                            <m:sSupPr>
                              <m:ctrlPr>
                                <a:rPr kumimoji="1" lang="en-US" altLang="ko-Kore-KR" i="1">
                                  <a:latin typeface="Cambria Math" panose="02040503050406030204" pitchFamily="18" charset="0"/>
                                  <a:ea typeface="Cambria Math" panose="02040503050406030204" pitchFamily="18" charset="0"/>
                                </a:rPr>
                              </m:ctrlPr>
                            </m:sSupPr>
                            <m:e>
                              <m:r>
                                <a:rPr kumimoji="1" lang="en-US" altLang="ko-Kore-KR" b="1" i="1">
                                  <a:latin typeface="Cambria Math" panose="02040503050406030204" pitchFamily="18" charset="0"/>
                                  <a:ea typeface="Cambria Math" panose="02040503050406030204" pitchFamily="18" charset="0"/>
                                </a:rPr>
                                <m:t>𝜵</m:t>
                              </m:r>
                            </m:e>
                            <m:sup>
                              <m:r>
                                <a:rPr kumimoji="1" lang="en-US" altLang="ko-Kore-KR" i="1">
                                  <a:latin typeface="Cambria Math" panose="02040503050406030204" pitchFamily="18" charset="0"/>
                                  <a:ea typeface="Cambria Math" panose="02040503050406030204" pitchFamily="18" charset="0"/>
                                </a:rPr>
                                <m:t>2</m:t>
                              </m:r>
                            </m:sup>
                          </m:sSup>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e>
                      </m:d>
                      <m:r>
                        <a:rPr kumimoji="1" lang="en-US" altLang="ko-Kore-KR" b="0" i="1" smtClean="0">
                          <a:latin typeface="Cambria Math" panose="02040503050406030204" pitchFamily="18" charset="0"/>
                          <a:ea typeface="Cambria Math" panose="02040503050406030204" pitchFamily="18" charset="0"/>
                        </a:rPr>
                        <m:t>−</m:t>
                      </m:r>
                      <m:f>
                        <m:fPr>
                          <m:ctrlPr>
                            <a:rPr kumimoji="1" lang="en-US" altLang="ko-Kore-KR" b="0" i="1" smtClean="0">
                              <a:latin typeface="Cambria Math" panose="02040503050406030204" pitchFamily="18" charset="0"/>
                              <a:ea typeface="Cambria Math" panose="02040503050406030204" pitchFamily="18" charset="0"/>
                            </a:rPr>
                          </m:ctrlPr>
                        </m:fPr>
                        <m:num>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𝐾</m:t>
                              </m:r>
                            </m:e>
                            <m:sub>
                              <m:r>
                                <a:rPr kumimoji="1" lang="en-US" altLang="ko-Kore-KR" b="0" i="1" smtClean="0">
                                  <a:latin typeface="Cambria Math" panose="02040503050406030204" pitchFamily="18" charset="0"/>
                                  <a:ea typeface="Cambria Math" panose="02040503050406030204" pitchFamily="18" charset="0"/>
                                </a:rPr>
                                <m:t>𝑣</m:t>
                              </m:r>
                            </m:sub>
                          </m:sSub>
                        </m:num>
                        <m:den>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den>
                      </m:f>
                      <m:sSub>
                        <m:sSubPr>
                          <m:ctrlPr>
                            <a:rPr kumimoji="1" lang="en-US" altLang="ko-KR" b="0" i="1" smtClean="0">
                              <a:latin typeface="Cambria Math" panose="02040503050406030204" pitchFamily="18" charset="0"/>
                              <a:ea typeface="Cambria Math" panose="02040503050406030204" pitchFamily="18" charset="0"/>
                            </a:rPr>
                          </m:ctrlPr>
                        </m:sSubPr>
                        <m:e>
                          <m:d>
                            <m:dPr>
                              <m:begChr m:val=""/>
                              <m:endChr m:val="|"/>
                              <m:ctrlPr>
                                <a:rPr kumimoji="1" lang="en-US" altLang="ko-Kore-KR" b="0" i="1" smtClean="0">
                                  <a:latin typeface="Cambria Math" panose="02040503050406030204" pitchFamily="18" charset="0"/>
                                  <a:ea typeface="Cambria Math" panose="02040503050406030204" pitchFamily="18" charset="0"/>
                                </a:rPr>
                              </m:ctrlPr>
                            </m:dPr>
                            <m:e>
                              <m:f>
                                <m:fPr>
                                  <m:ctrlPr>
                                    <a:rPr kumimoji="1" lang="en-US" altLang="ko-Kore-KR" i="1">
                                      <a:latin typeface="Cambria Math" panose="02040503050406030204" pitchFamily="18" charset="0"/>
                                      <a:ea typeface="Cambria Math" panose="02040503050406030204" pitchFamily="18" charset="0"/>
                                    </a:rPr>
                                  </m:ctrlPr>
                                </m:fPr>
                                <m:num>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𝑇</m:t>
                                  </m:r>
                                </m:num>
                                <m:den>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𝑧</m:t>
                                  </m:r>
                                </m:den>
                              </m:f>
                            </m:e>
                          </m:d>
                        </m:e>
                        <m:sub>
                          <m:r>
                            <a:rPr kumimoji="1" lang="en-US" altLang="ko-Kore-KR" b="0" i="1" smtClean="0">
                              <a:latin typeface="Cambria Math" panose="02040503050406030204" pitchFamily="18" charset="0"/>
                              <a:ea typeface="Cambria Math" panose="02040503050406030204" pitchFamily="18" charset="0"/>
                            </a:rPr>
                            <m:t>𝑧</m:t>
                          </m:r>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h</m:t>
                          </m:r>
                        </m:sub>
                      </m:sSub>
                    </m:oMath>
                  </m:oMathPara>
                </a14:m>
                <a:endParaRPr kumimoji="1" lang="ko-Kore-KR" altLang="en-US" i="1" strike="sngStrike" dirty="0"/>
              </a:p>
            </p:txBody>
          </p:sp>
        </mc:Choice>
        <mc:Fallback xmlns="">
          <p:sp>
            <p:nvSpPr>
              <p:cNvPr id="6" name="TextBox 5">
                <a:extLst>
                  <a:ext uri="{FF2B5EF4-FFF2-40B4-BE49-F238E27FC236}">
                    <a16:creationId xmlns:a16="http://schemas.microsoft.com/office/drawing/2014/main" id="{4F0787D0-C39E-849A-D269-C8FFE64321D2}"/>
                  </a:ext>
                </a:extLst>
              </p:cNvPr>
              <p:cNvSpPr txBox="1">
                <a:spLocks noRot="1" noChangeAspect="1" noMove="1" noResize="1" noEditPoints="1" noAdjustHandles="1" noChangeArrowheads="1" noChangeShapeType="1" noTextEdit="1"/>
              </p:cNvSpPr>
              <p:nvPr/>
            </p:nvSpPr>
            <p:spPr>
              <a:xfrm>
                <a:off x="856772" y="865240"/>
                <a:ext cx="9714198" cy="653833"/>
              </a:xfrm>
              <a:prstGeom prst="rect">
                <a:avLst/>
              </a:prstGeom>
              <a:blipFill>
                <a:blip r:embed="rId2"/>
                <a:stretch>
                  <a:fillRect l="-131" t="-213462" r="-5614" b="-296154"/>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EA40CE5-C1BC-7DAD-C32B-B611B4C9682D}"/>
                  </a:ext>
                </a:extLst>
              </p:cNvPr>
              <p:cNvSpPr txBox="1"/>
              <p:nvPr/>
            </p:nvSpPr>
            <p:spPr>
              <a:xfrm>
                <a:off x="660344" y="1708731"/>
                <a:ext cx="2656048" cy="7491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ea typeface="Cambria Math" panose="02040503050406030204" pitchFamily="18" charset="0"/>
                        </a:rPr>
                        <m:t>𝑣𝑎</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𝑟</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m:t>
                      </m:r>
                      <m:f>
                        <m:fPr>
                          <m:ctrlPr>
                            <a:rPr kumimoji="1" lang="en-US" altLang="ko-Kore-KR" b="0" i="1" smtClean="0">
                              <a:latin typeface="Cambria Math" panose="02040503050406030204" pitchFamily="18" charset="0"/>
                              <a:ea typeface="Cambria Math" panose="02040503050406030204" pitchFamily="18" charset="0"/>
                            </a:rPr>
                          </m:ctrlPr>
                        </m:fPr>
                        <m:num>
                          <m:r>
                            <a:rPr kumimoji="1" lang="en-US" altLang="ko-Kore-KR" b="0" i="1" smtClean="0">
                              <a:latin typeface="Cambria Math" panose="02040503050406030204" pitchFamily="18" charset="0"/>
                              <a:ea typeface="Cambria Math" panose="02040503050406030204" pitchFamily="18" charset="0"/>
                            </a:rPr>
                            <m:t>1</m:t>
                          </m:r>
                        </m:num>
                        <m:den>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den>
                      </m:f>
                      <m:nary>
                        <m:naryPr>
                          <m:ctrlPr>
                            <a:rPr kumimoji="1" lang="en-US" altLang="ko-Kore-KR" b="0" i="1" smtClean="0">
                              <a:latin typeface="Cambria Math" panose="02040503050406030204" pitchFamily="18" charset="0"/>
                              <a:ea typeface="Cambria Math" panose="02040503050406030204" pitchFamily="18" charset="0"/>
                            </a:rPr>
                          </m:ctrlPr>
                        </m:naryPr>
                        <m:sub>
                          <m:r>
                            <m:rPr>
                              <m:brk m:alnAt="23"/>
                            </m:rP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m:rPr>
                                  <m:brk m:alnAt="23"/>
                                </m:rP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sub>
                        <m:sup>
                          <m:r>
                            <a:rPr kumimoji="1" lang="en-US" altLang="ko-Kore-KR" b="0" i="1" smtClean="0">
                              <a:latin typeface="Cambria Math" panose="02040503050406030204" pitchFamily="18" charset="0"/>
                              <a:ea typeface="Cambria Math" panose="02040503050406030204" pitchFamily="18" charset="0"/>
                            </a:rPr>
                            <m:t>0</m:t>
                          </m:r>
                        </m:sup>
                        <m:e>
                          <m:d>
                            <m:dPr>
                              <m:ctrlPr>
                                <a:rPr kumimoji="1" lang="en-US" altLang="ko-Kore-KR" b="0" i="1" smtClean="0">
                                  <a:latin typeface="Cambria Math" panose="02040503050406030204" pitchFamily="18" charset="0"/>
                                  <a:ea typeface="Cambria Math" panose="02040503050406030204" pitchFamily="18" charset="0"/>
                                </a:rPr>
                              </m:ctrlPr>
                            </m:dPr>
                            <m:e>
                              <m:r>
                                <a:rPr kumimoji="1" lang="en-US" altLang="ko-Kore-KR" b="0" i="1" smtClean="0">
                                  <a:latin typeface="Cambria Math" panose="02040503050406030204" pitchFamily="18" charset="0"/>
                                  <a:ea typeface="Cambria Math" panose="02040503050406030204" pitchFamily="18" charset="0"/>
                                </a:rPr>
                                <m:t>𝑣𝑎𝑟</m:t>
                              </m:r>
                            </m:e>
                          </m:d>
                          <m:r>
                            <a:rPr kumimoji="1" lang="en-US" altLang="ko-Kore-KR" b="0" i="1" smtClean="0">
                              <a:latin typeface="Cambria Math" panose="02040503050406030204" pitchFamily="18" charset="0"/>
                              <a:ea typeface="Cambria Math" panose="02040503050406030204" pitchFamily="18" charset="0"/>
                            </a:rPr>
                            <m:t>𝑑𝑧</m:t>
                          </m:r>
                        </m:e>
                      </m:nary>
                    </m:oMath>
                  </m:oMathPara>
                </a14:m>
                <a:endParaRPr kumimoji="1" lang="en-US" altLang="ko-Kore-KR" b="0" dirty="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5EA40CE5-C1BC-7DAD-C32B-B611B4C9682D}"/>
                  </a:ext>
                </a:extLst>
              </p:cNvPr>
              <p:cNvSpPr txBox="1">
                <a:spLocks noRot="1" noChangeAspect="1" noMove="1" noResize="1" noEditPoints="1" noAdjustHandles="1" noChangeArrowheads="1" noChangeShapeType="1" noTextEdit="1"/>
              </p:cNvSpPr>
              <p:nvPr/>
            </p:nvSpPr>
            <p:spPr>
              <a:xfrm>
                <a:off x="660344" y="1708731"/>
                <a:ext cx="2656048" cy="749116"/>
              </a:xfrm>
              <a:prstGeom prst="rect">
                <a:avLst/>
              </a:prstGeom>
              <a:blipFill>
                <a:blip r:embed="rId3"/>
                <a:stretch>
                  <a:fillRect t="-143333" b="-213333"/>
                </a:stretch>
              </a:blipFill>
            </p:spPr>
            <p:txBody>
              <a:bodyPr/>
              <a:lstStyle/>
              <a:p>
                <a:r>
                  <a:rPr lang="ko-Kore-KR" altLang="en-US">
                    <a:noFill/>
                  </a:rPr>
                  <a:t> </a:t>
                </a:r>
              </a:p>
            </p:txBody>
          </p:sp>
        </mc:Fallback>
      </mc:AlternateContent>
      <p:sp>
        <p:nvSpPr>
          <p:cNvPr id="39" name="TextBox 38">
            <a:extLst>
              <a:ext uri="{FF2B5EF4-FFF2-40B4-BE49-F238E27FC236}">
                <a16:creationId xmlns:a16="http://schemas.microsoft.com/office/drawing/2014/main" id="{64406398-DD33-67E7-F61A-3CEBE256DD83}"/>
              </a:ext>
            </a:extLst>
          </p:cNvPr>
          <p:cNvSpPr txBox="1"/>
          <p:nvPr/>
        </p:nvSpPr>
        <p:spPr>
          <a:xfrm>
            <a:off x="691763" y="571825"/>
            <a:ext cx="748923" cy="261610"/>
          </a:xfrm>
          <a:prstGeom prst="rect">
            <a:avLst/>
          </a:prstGeom>
          <a:noFill/>
        </p:spPr>
        <p:txBody>
          <a:bodyPr wrap="none" rtlCol="0">
            <a:spAutoFit/>
          </a:bodyPr>
          <a:lstStyle/>
          <a:p>
            <a:r>
              <a:rPr kumimoji="1" lang="en-US" altLang="ko-Kore-KR" sz="1100" b="1" dirty="0"/>
              <a:t>Tendency</a:t>
            </a:r>
            <a:endParaRPr kumimoji="1" lang="ko-Kore-KR" altLang="en-US" sz="1100" b="1" dirty="0"/>
          </a:p>
        </p:txBody>
      </p:sp>
      <p:sp>
        <p:nvSpPr>
          <p:cNvPr id="40" name="TextBox 39">
            <a:extLst>
              <a:ext uri="{FF2B5EF4-FFF2-40B4-BE49-F238E27FC236}">
                <a16:creationId xmlns:a16="http://schemas.microsoft.com/office/drawing/2014/main" id="{DDFD038E-5587-52CE-8F30-A5D777B0D76B}"/>
              </a:ext>
            </a:extLst>
          </p:cNvPr>
          <p:cNvSpPr txBox="1"/>
          <p:nvPr/>
        </p:nvSpPr>
        <p:spPr>
          <a:xfrm>
            <a:off x="1966902" y="571825"/>
            <a:ext cx="665567" cy="261610"/>
          </a:xfrm>
          <a:prstGeom prst="rect">
            <a:avLst/>
          </a:prstGeom>
          <a:noFill/>
        </p:spPr>
        <p:txBody>
          <a:bodyPr wrap="none" rtlCol="0">
            <a:spAutoFit/>
          </a:bodyPr>
          <a:lstStyle/>
          <a:p>
            <a:r>
              <a:rPr kumimoji="1" lang="en-US" altLang="ko-Kore-KR" sz="1100" b="1" dirty="0"/>
              <a:t>Diabatic</a:t>
            </a:r>
            <a:endParaRPr kumimoji="1" lang="ko-Kore-KR" altLang="en-US" sz="1100" b="1" dirty="0"/>
          </a:p>
        </p:txBody>
      </p:sp>
      <p:sp>
        <p:nvSpPr>
          <p:cNvPr id="41" name="TextBox 40">
            <a:extLst>
              <a:ext uri="{FF2B5EF4-FFF2-40B4-BE49-F238E27FC236}">
                <a16:creationId xmlns:a16="http://schemas.microsoft.com/office/drawing/2014/main" id="{42BBD672-9B31-CCBD-D2F0-CB052D590B60}"/>
              </a:ext>
            </a:extLst>
          </p:cNvPr>
          <p:cNvSpPr txBox="1"/>
          <p:nvPr/>
        </p:nvSpPr>
        <p:spPr>
          <a:xfrm>
            <a:off x="3431267" y="571825"/>
            <a:ext cx="777777" cy="261610"/>
          </a:xfrm>
          <a:prstGeom prst="rect">
            <a:avLst/>
          </a:prstGeom>
          <a:noFill/>
        </p:spPr>
        <p:txBody>
          <a:bodyPr wrap="none" rtlCol="0">
            <a:spAutoFit/>
          </a:bodyPr>
          <a:lstStyle/>
          <a:p>
            <a:r>
              <a:rPr kumimoji="1" lang="en-US" altLang="ko-Kore-KR" sz="1100" b="1" dirty="0"/>
              <a:t>Advection</a:t>
            </a:r>
            <a:endParaRPr kumimoji="1" lang="ko-Kore-KR" altLang="en-US" sz="1100" b="1" dirty="0"/>
          </a:p>
        </p:txBody>
      </p:sp>
      <p:sp>
        <p:nvSpPr>
          <p:cNvPr id="42" name="TextBox 41">
            <a:extLst>
              <a:ext uri="{FF2B5EF4-FFF2-40B4-BE49-F238E27FC236}">
                <a16:creationId xmlns:a16="http://schemas.microsoft.com/office/drawing/2014/main" id="{D0484883-623E-853F-9F8D-E424705C91B3}"/>
              </a:ext>
            </a:extLst>
          </p:cNvPr>
          <p:cNvSpPr txBox="1"/>
          <p:nvPr/>
        </p:nvSpPr>
        <p:spPr>
          <a:xfrm>
            <a:off x="4953727" y="571825"/>
            <a:ext cx="918841" cy="261610"/>
          </a:xfrm>
          <a:prstGeom prst="rect">
            <a:avLst/>
          </a:prstGeom>
          <a:noFill/>
        </p:spPr>
        <p:txBody>
          <a:bodyPr wrap="none" rtlCol="0">
            <a:spAutoFit/>
          </a:bodyPr>
          <a:lstStyle/>
          <a:p>
            <a:r>
              <a:rPr kumimoji="1" lang="en-US" altLang="ko-Kore-KR" sz="1100" b="1" dirty="0"/>
              <a:t>Entrainment</a:t>
            </a:r>
            <a:endParaRPr kumimoji="1" lang="ko-Kore-KR" altLang="en-US" sz="1100" b="1" dirty="0"/>
          </a:p>
        </p:txBody>
      </p:sp>
      <p:sp>
        <p:nvSpPr>
          <p:cNvPr id="43" name="TextBox 42">
            <a:extLst>
              <a:ext uri="{FF2B5EF4-FFF2-40B4-BE49-F238E27FC236}">
                <a16:creationId xmlns:a16="http://schemas.microsoft.com/office/drawing/2014/main" id="{E062D815-D02D-28F5-4AE5-30D9D9CE0F47}"/>
              </a:ext>
            </a:extLst>
          </p:cNvPr>
          <p:cNvSpPr txBox="1"/>
          <p:nvPr/>
        </p:nvSpPr>
        <p:spPr>
          <a:xfrm>
            <a:off x="7086002" y="571825"/>
            <a:ext cx="1345240" cy="261610"/>
          </a:xfrm>
          <a:prstGeom prst="rect">
            <a:avLst/>
          </a:prstGeom>
          <a:noFill/>
        </p:spPr>
        <p:txBody>
          <a:bodyPr wrap="none" rtlCol="0">
            <a:spAutoFit/>
          </a:bodyPr>
          <a:lstStyle/>
          <a:p>
            <a:r>
              <a:rPr kumimoji="1" lang="en-US" altLang="ko-Kore-KR" sz="1100" b="1" dirty="0"/>
              <a:t>Horizontal diffusion</a:t>
            </a:r>
            <a:endParaRPr kumimoji="1" lang="ko-Kore-KR" altLang="en-US" sz="1100" b="1" dirty="0"/>
          </a:p>
        </p:txBody>
      </p:sp>
      <p:sp>
        <p:nvSpPr>
          <p:cNvPr id="44" name="TextBox 43">
            <a:extLst>
              <a:ext uri="{FF2B5EF4-FFF2-40B4-BE49-F238E27FC236}">
                <a16:creationId xmlns:a16="http://schemas.microsoft.com/office/drawing/2014/main" id="{15637032-DF61-0D8C-A00C-2D3D5DA48122}"/>
              </a:ext>
            </a:extLst>
          </p:cNvPr>
          <p:cNvSpPr txBox="1"/>
          <p:nvPr/>
        </p:nvSpPr>
        <p:spPr>
          <a:xfrm>
            <a:off x="9057925" y="571825"/>
            <a:ext cx="1199367" cy="261610"/>
          </a:xfrm>
          <a:prstGeom prst="rect">
            <a:avLst/>
          </a:prstGeom>
          <a:noFill/>
        </p:spPr>
        <p:txBody>
          <a:bodyPr wrap="none" rtlCol="0">
            <a:spAutoFit/>
          </a:bodyPr>
          <a:lstStyle/>
          <a:p>
            <a:r>
              <a:rPr kumimoji="1" lang="en-US" altLang="ko-Kore-KR" sz="1100" b="1" dirty="0"/>
              <a:t>Vertical Diffusion</a:t>
            </a:r>
            <a:endParaRPr kumimoji="1" lang="ko-Kore-KR" altLang="en-US" sz="1100" b="1" dirty="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D5EF668-28AB-D364-F996-7E4B97F0B7B7}"/>
                  </a:ext>
                </a:extLst>
              </p:cNvPr>
              <p:cNvSpPr txBox="1"/>
              <p:nvPr/>
            </p:nvSpPr>
            <p:spPr>
              <a:xfrm>
                <a:off x="868109" y="3065738"/>
                <a:ext cx="4573560" cy="6231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rPr>
                        <m:t>𝑞</m:t>
                      </m:r>
                      <m:d>
                        <m:dPr>
                          <m:ctrlPr>
                            <a:rPr kumimoji="1" lang="en-US" altLang="ko-Kore-KR" b="0" i="1" smtClean="0">
                              <a:latin typeface="Cambria Math" panose="02040503050406030204" pitchFamily="18" charset="0"/>
                            </a:rPr>
                          </m:ctrlPr>
                        </m:dPr>
                        <m:e>
                          <m:r>
                            <a:rPr kumimoji="1" lang="en-US" altLang="ko-Kore-KR" b="0" i="1" smtClean="0">
                              <a:latin typeface="Cambria Math" panose="02040503050406030204" pitchFamily="18" charset="0"/>
                            </a:rPr>
                            <m:t>𝑧</m:t>
                          </m:r>
                        </m:e>
                      </m:d>
                      <m:r>
                        <a:rPr kumimoji="1" lang="en-US" altLang="ko-Kore-KR" b="0" i="1" smtClean="0">
                          <a:latin typeface="Cambria Math" panose="02040503050406030204" pitchFamily="18" charset="0"/>
                        </a:rPr>
                        <m:t>=</m:t>
                      </m:r>
                      <m:r>
                        <a:rPr kumimoji="1" lang="en-US" altLang="ko-Kore-KR" b="0" i="1" smtClean="0">
                          <a:latin typeface="Cambria Math" panose="02040503050406030204" pitchFamily="18" charset="0"/>
                        </a:rPr>
                        <m:t>𝑞</m:t>
                      </m:r>
                      <m:d>
                        <m:dPr>
                          <m:ctrlPr>
                            <a:rPr kumimoji="1" lang="en-US" altLang="ko-Kore-KR" b="0" i="1" smtClean="0">
                              <a:latin typeface="Cambria Math" panose="02040503050406030204" pitchFamily="18" charset="0"/>
                            </a:rPr>
                          </m:ctrlPr>
                        </m:dPr>
                        <m:e>
                          <m:r>
                            <a:rPr kumimoji="1" lang="en-US" altLang="ko-Kore-KR" b="0" i="1" smtClean="0">
                              <a:latin typeface="Cambria Math" panose="02040503050406030204" pitchFamily="18" charset="0"/>
                            </a:rPr>
                            <m:t>0</m:t>
                          </m:r>
                        </m:e>
                      </m:d>
                      <m:d>
                        <m:dPr>
                          <m:begChr m:val="["/>
                          <m:endChr m:val="]"/>
                          <m:ctrlPr>
                            <a:rPr kumimoji="1" lang="en-US" altLang="ko-Kore-KR" b="0" i="1" smtClean="0">
                              <a:latin typeface="Cambria Math" panose="02040503050406030204" pitchFamily="18" charset="0"/>
                            </a:rPr>
                          </m:ctrlPr>
                        </m:dPr>
                        <m:e>
                          <m:r>
                            <a:rPr kumimoji="1" lang="en-US" altLang="ko-Kore-KR" b="0" i="1" smtClean="0">
                              <a:latin typeface="Cambria Math" panose="02040503050406030204" pitchFamily="18" charset="0"/>
                            </a:rPr>
                            <m:t>𝑅</m:t>
                          </m:r>
                          <m:func>
                            <m:funcPr>
                              <m:ctrlPr>
                                <a:rPr kumimoji="1" lang="en-US" altLang="ko-Kore-KR" b="0" i="1" smtClean="0">
                                  <a:latin typeface="Cambria Math" panose="02040503050406030204" pitchFamily="18" charset="0"/>
                                </a:rPr>
                              </m:ctrlPr>
                            </m:funcPr>
                            <m:fName>
                              <m:r>
                                <m:rPr>
                                  <m:sty m:val="p"/>
                                </m:rPr>
                                <a:rPr kumimoji="1" lang="en-US" altLang="ko-Kore-KR" b="0" i="0" smtClean="0">
                                  <a:latin typeface="Cambria Math" panose="02040503050406030204" pitchFamily="18" charset="0"/>
                                </a:rPr>
                                <m:t>exp</m:t>
                              </m:r>
                            </m:fName>
                            <m:e>
                              <m:d>
                                <m:dPr>
                                  <m:ctrlPr>
                                    <a:rPr kumimoji="1" lang="en-US" altLang="ko-Kore-KR" b="0" i="1" smtClean="0">
                                      <a:latin typeface="Cambria Math" panose="02040503050406030204" pitchFamily="18" charset="0"/>
                                    </a:rPr>
                                  </m:ctrlPr>
                                </m:dPr>
                                <m:e>
                                  <m:f>
                                    <m:fPr>
                                      <m:ctrlPr>
                                        <a:rPr kumimoji="1" lang="en-US" altLang="ko-Kore-KR" b="0" i="1" smtClean="0">
                                          <a:latin typeface="Cambria Math" panose="02040503050406030204" pitchFamily="18" charset="0"/>
                                        </a:rPr>
                                      </m:ctrlPr>
                                    </m:fPr>
                                    <m:num>
                                      <m:r>
                                        <a:rPr kumimoji="1" lang="en-US" altLang="ko-Kore-KR" b="0" i="1" smtClean="0">
                                          <a:latin typeface="Cambria Math" panose="02040503050406030204" pitchFamily="18" charset="0"/>
                                        </a:rPr>
                                        <m:t>𝑧</m:t>
                                      </m:r>
                                    </m:num>
                                    <m:den>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𝛾</m:t>
                                          </m:r>
                                        </m:e>
                                        <m:sub>
                                          <m:r>
                                            <a:rPr kumimoji="1" lang="en-US" altLang="ko-Kore-KR" b="0" i="1" smtClean="0">
                                              <a:latin typeface="Cambria Math" panose="02040503050406030204" pitchFamily="18" charset="0"/>
                                              <a:ea typeface="Cambria Math" panose="02040503050406030204" pitchFamily="18" charset="0"/>
                                            </a:rPr>
                                            <m:t>1</m:t>
                                          </m:r>
                                        </m:sub>
                                      </m:sSub>
                                    </m:den>
                                  </m:f>
                                </m:e>
                              </m:d>
                              <m:r>
                                <a:rPr kumimoji="1" lang="en-US" altLang="ko-Kore-KR" b="0" i="1" smtClean="0">
                                  <a:latin typeface="Cambria Math" panose="02040503050406030204" pitchFamily="18" charset="0"/>
                                </a:rPr>
                                <m:t>+</m:t>
                              </m:r>
                              <m:d>
                                <m:dPr>
                                  <m:ctrlPr>
                                    <a:rPr kumimoji="1" lang="en-US" altLang="ko-Kore-KR" b="0" i="1" smtClean="0">
                                      <a:latin typeface="Cambria Math" panose="02040503050406030204" pitchFamily="18" charset="0"/>
                                    </a:rPr>
                                  </m:ctrlPr>
                                </m:dPr>
                                <m:e>
                                  <m:r>
                                    <a:rPr kumimoji="1" lang="en-US" altLang="ko-Kore-KR" b="0" i="1" smtClean="0">
                                      <a:latin typeface="Cambria Math" panose="02040503050406030204" pitchFamily="18" charset="0"/>
                                    </a:rPr>
                                    <m:t>1−</m:t>
                                  </m:r>
                                  <m:r>
                                    <a:rPr kumimoji="1" lang="en-US" altLang="ko-Kore-KR" b="0" i="1" smtClean="0">
                                      <a:latin typeface="Cambria Math" panose="02040503050406030204" pitchFamily="18" charset="0"/>
                                    </a:rPr>
                                    <m:t>𝑅</m:t>
                                  </m:r>
                                </m:e>
                              </m:d>
                              <m:func>
                                <m:funcPr>
                                  <m:ctrlPr>
                                    <a:rPr kumimoji="1" lang="en-US" altLang="ko-Kore-KR" b="0" i="1" smtClean="0">
                                      <a:latin typeface="Cambria Math" panose="02040503050406030204" pitchFamily="18" charset="0"/>
                                    </a:rPr>
                                  </m:ctrlPr>
                                </m:funcPr>
                                <m:fName>
                                  <m:r>
                                    <m:rPr>
                                      <m:sty m:val="p"/>
                                    </m:rPr>
                                    <a:rPr kumimoji="1" lang="en-US" altLang="ko-Kore-KR" b="0" i="0" smtClean="0">
                                      <a:latin typeface="Cambria Math" panose="02040503050406030204" pitchFamily="18" charset="0"/>
                                    </a:rPr>
                                    <m:t>exp</m:t>
                                  </m:r>
                                </m:fName>
                                <m:e>
                                  <m:d>
                                    <m:dPr>
                                      <m:ctrlPr>
                                        <a:rPr kumimoji="1" lang="en-US" altLang="ko-Kore-KR" b="0" i="1" smtClean="0">
                                          <a:latin typeface="Cambria Math" panose="02040503050406030204" pitchFamily="18" charset="0"/>
                                        </a:rPr>
                                      </m:ctrlPr>
                                    </m:dPr>
                                    <m:e>
                                      <m:f>
                                        <m:fPr>
                                          <m:ctrlPr>
                                            <a:rPr kumimoji="1" lang="en-US" altLang="ko-Kore-KR" b="0" i="1" smtClean="0">
                                              <a:latin typeface="Cambria Math" panose="02040503050406030204" pitchFamily="18" charset="0"/>
                                            </a:rPr>
                                          </m:ctrlPr>
                                        </m:fPr>
                                        <m:num>
                                          <m:r>
                                            <a:rPr kumimoji="1" lang="en-US" altLang="ko-Kore-KR" b="0" i="1" smtClean="0">
                                              <a:latin typeface="Cambria Math" panose="02040503050406030204" pitchFamily="18" charset="0"/>
                                            </a:rPr>
                                            <m:t>𝑧</m:t>
                                          </m:r>
                                        </m:num>
                                        <m:den>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𝛾</m:t>
                                              </m:r>
                                            </m:e>
                                            <m:sub>
                                              <m:r>
                                                <a:rPr kumimoji="1" lang="en-US" altLang="ko-Kore-KR" b="0" i="1" smtClean="0">
                                                  <a:latin typeface="Cambria Math" panose="02040503050406030204" pitchFamily="18" charset="0"/>
                                                  <a:ea typeface="Cambria Math" panose="02040503050406030204" pitchFamily="18" charset="0"/>
                                                </a:rPr>
                                                <m:t>2</m:t>
                                              </m:r>
                                            </m:sub>
                                          </m:sSub>
                                        </m:den>
                                      </m:f>
                                    </m:e>
                                  </m:d>
                                </m:e>
                              </m:func>
                            </m:e>
                          </m:func>
                        </m:e>
                      </m:d>
                    </m:oMath>
                  </m:oMathPara>
                </a14:m>
                <a:endParaRPr kumimoji="1" lang="en-US" altLang="ko-Kore-KR" b="0" dirty="0"/>
              </a:p>
            </p:txBody>
          </p:sp>
        </mc:Choice>
        <mc:Fallback xmlns="">
          <p:sp>
            <p:nvSpPr>
              <p:cNvPr id="45" name="TextBox 44">
                <a:extLst>
                  <a:ext uri="{FF2B5EF4-FFF2-40B4-BE49-F238E27FC236}">
                    <a16:creationId xmlns:a16="http://schemas.microsoft.com/office/drawing/2014/main" id="{9D5EF668-28AB-D364-F996-7E4B97F0B7B7}"/>
                  </a:ext>
                </a:extLst>
              </p:cNvPr>
              <p:cNvSpPr txBox="1">
                <a:spLocks noRot="1" noChangeAspect="1" noMove="1" noResize="1" noEditPoints="1" noAdjustHandles="1" noChangeArrowheads="1" noChangeShapeType="1" noTextEdit="1"/>
              </p:cNvSpPr>
              <p:nvPr/>
            </p:nvSpPr>
            <p:spPr>
              <a:xfrm>
                <a:off x="868109" y="3065738"/>
                <a:ext cx="4573560" cy="623119"/>
              </a:xfrm>
              <a:prstGeom prst="rect">
                <a:avLst/>
              </a:prstGeom>
              <a:blipFill>
                <a:blip r:embed="rId4"/>
                <a:stretch>
                  <a:fillRect b="-4000"/>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42AFBEB-67A4-7545-63C1-AFDB40769C73}"/>
                  </a:ext>
                </a:extLst>
              </p:cNvPr>
              <p:cNvSpPr txBox="1"/>
              <p:nvPr/>
            </p:nvSpPr>
            <p:spPr>
              <a:xfrm>
                <a:off x="854868" y="3635180"/>
                <a:ext cx="13412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rPr>
                        <m:t>𝑞</m:t>
                      </m:r>
                      <m:d>
                        <m:dPr>
                          <m:ctrlPr>
                            <a:rPr kumimoji="1" lang="en-US" altLang="ko-Kore-KR" b="0" i="1" smtClean="0">
                              <a:latin typeface="Cambria Math" panose="02040503050406030204" pitchFamily="18" charset="0"/>
                            </a:rPr>
                          </m:ctrlPr>
                        </m:dPr>
                        <m:e>
                          <m:r>
                            <a:rPr kumimoji="1" lang="en-US" altLang="ko-Kore-KR" b="0" i="1" smtClean="0">
                              <a:latin typeface="Cambria Math" panose="02040503050406030204" pitchFamily="18" charset="0"/>
                            </a:rPr>
                            <m:t>0</m:t>
                          </m:r>
                        </m:e>
                      </m:d>
                      <m:r>
                        <a:rPr kumimoji="1" lang="en-US" altLang="ko-Kore-KR" b="0" i="1" smtClean="0">
                          <a:latin typeface="Cambria Math" panose="02040503050406030204" pitchFamily="18" charset="0"/>
                        </a:rPr>
                        <m:t>=</m:t>
                      </m:r>
                      <m:r>
                        <a:rPr kumimoji="1" lang="en-US" altLang="ko-Kore-KR" b="0" i="1" smtClean="0">
                          <a:latin typeface="Cambria Math" panose="02040503050406030204" pitchFamily="18" charset="0"/>
                        </a:rPr>
                        <m:t>𝑆𝑊</m:t>
                      </m:r>
                    </m:oMath>
                  </m:oMathPara>
                </a14:m>
                <a:endParaRPr kumimoji="1" lang="ko-Kore-KR" altLang="en-US" dirty="0"/>
              </a:p>
            </p:txBody>
          </p:sp>
        </mc:Choice>
        <mc:Fallback xmlns="">
          <p:sp>
            <p:nvSpPr>
              <p:cNvPr id="47" name="TextBox 46">
                <a:extLst>
                  <a:ext uri="{FF2B5EF4-FFF2-40B4-BE49-F238E27FC236}">
                    <a16:creationId xmlns:a16="http://schemas.microsoft.com/office/drawing/2014/main" id="{642AFBEB-67A4-7545-63C1-AFDB40769C73}"/>
                  </a:ext>
                </a:extLst>
              </p:cNvPr>
              <p:cNvSpPr txBox="1">
                <a:spLocks noRot="1" noChangeAspect="1" noMove="1" noResize="1" noEditPoints="1" noAdjustHandles="1" noChangeArrowheads="1" noChangeShapeType="1" noTextEdit="1"/>
              </p:cNvSpPr>
              <p:nvPr/>
            </p:nvSpPr>
            <p:spPr>
              <a:xfrm>
                <a:off x="854868" y="3635180"/>
                <a:ext cx="1341265" cy="369332"/>
              </a:xfrm>
              <a:prstGeom prst="rect">
                <a:avLst/>
              </a:prstGeom>
              <a:blipFill>
                <a:blip r:embed="rId5"/>
                <a:stretch>
                  <a:fillRect b="-6667"/>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79149C7-EF6E-7D12-8B0F-6976BDD7050E}"/>
                  </a:ext>
                </a:extLst>
              </p:cNvPr>
              <p:cNvSpPr txBox="1"/>
              <p:nvPr/>
            </p:nvSpPr>
            <p:spPr>
              <a:xfrm>
                <a:off x="5762259" y="2980971"/>
                <a:ext cx="33989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rPr>
                        <m:t>𝑅</m:t>
                      </m:r>
                      <m:r>
                        <a:rPr kumimoji="1" lang="en-US" altLang="ko-Kore-KR" b="0" i="1" smtClean="0">
                          <a:latin typeface="Cambria Math" panose="02040503050406030204" pitchFamily="18" charset="0"/>
                        </a:rPr>
                        <m:t>=0.77, </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𝛾</m:t>
                          </m:r>
                        </m:e>
                        <m:sub>
                          <m:r>
                            <a:rPr kumimoji="1" lang="en-US" altLang="ko-Kore-KR" b="0" i="1" smtClean="0">
                              <a:latin typeface="Cambria Math" panose="02040503050406030204" pitchFamily="18" charset="0"/>
                              <a:ea typeface="Cambria Math" panose="02040503050406030204" pitchFamily="18" charset="0"/>
                            </a:rPr>
                            <m:t>1</m:t>
                          </m:r>
                        </m:sub>
                      </m:sSub>
                      <m:r>
                        <a:rPr kumimoji="1" lang="en-US" altLang="ko-Kore-KR" b="0" i="1" smtClean="0">
                          <a:latin typeface="Cambria Math" panose="02040503050406030204" pitchFamily="18" charset="0"/>
                          <a:ea typeface="Cambria Math" panose="02040503050406030204" pitchFamily="18" charset="0"/>
                        </a:rPr>
                        <m:t>=1.5 </m:t>
                      </m:r>
                      <m:r>
                        <a:rPr kumimoji="1" lang="en-US" altLang="ko-Kore-KR" b="0" i="1" smtClean="0">
                          <a:latin typeface="Cambria Math" panose="02040503050406030204" pitchFamily="18" charset="0"/>
                          <a:ea typeface="Cambria Math" panose="02040503050406030204" pitchFamily="18" charset="0"/>
                        </a:rPr>
                        <m:t>𝑚</m:t>
                      </m:r>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𝛾</m:t>
                          </m:r>
                        </m:e>
                        <m:sub>
                          <m:r>
                            <a:rPr kumimoji="1" lang="en-US" altLang="ko-Kore-KR" b="0" i="1" smtClean="0">
                              <a:latin typeface="Cambria Math" panose="02040503050406030204" pitchFamily="18" charset="0"/>
                              <a:ea typeface="Cambria Math" panose="02040503050406030204" pitchFamily="18" charset="0"/>
                            </a:rPr>
                            <m:t>2</m:t>
                          </m:r>
                        </m:sub>
                      </m:sSub>
                      <m:r>
                        <a:rPr kumimoji="1" lang="en-US" altLang="ko-Kore-KR" b="0" i="1" smtClean="0">
                          <a:latin typeface="Cambria Math" panose="02040503050406030204" pitchFamily="18" charset="0"/>
                          <a:ea typeface="Cambria Math" panose="02040503050406030204" pitchFamily="18" charset="0"/>
                        </a:rPr>
                        <m:t>=14 </m:t>
                      </m:r>
                      <m:r>
                        <a:rPr kumimoji="1" lang="en-US" altLang="ko-Kore-KR" b="0" i="1" smtClean="0">
                          <a:latin typeface="Cambria Math" panose="02040503050406030204" pitchFamily="18" charset="0"/>
                          <a:ea typeface="Cambria Math" panose="02040503050406030204" pitchFamily="18" charset="0"/>
                        </a:rPr>
                        <m:t>𝑚</m:t>
                      </m:r>
                    </m:oMath>
                  </m:oMathPara>
                </a14:m>
                <a:endParaRPr kumimoji="1" lang="ko-Kore-KR" altLang="en-US" dirty="0"/>
              </a:p>
            </p:txBody>
          </p:sp>
        </mc:Choice>
        <mc:Fallback xmlns="">
          <p:sp>
            <p:nvSpPr>
              <p:cNvPr id="49" name="TextBox 48">
                <a:extLst>
                  <a:ext uri="{FF2B5EF4-FFF2-40B4-BE49-F238E27FC236}">
                    <a16:creationId xmlns:a16="http://schemas.microsoft.com/office/drawing/2014/main" id="{A79149C7-EF6E-7D12-8B0F-6976BDD7050E}"/>
                  </a:ext>
                </a:extLst>
              </p:cNvPr>
              <p:cNvSpPr txBox="1">
                <a:spLocks noRot="1" noChangeAspect="1" noMove="1" noResize="1" noEditPoints="1" noAdjustHandles="1" noChangeArrowheads="1" noChangeShapeType="1" noTextEdit="1"/>
              </p:cNvSpPr>
              <p:nvPr/>
            </p:nvSpPr>
            <p:spPr>
              <a:xfrm>
                <a:off x="5762259" y="2980971"/>
                <a:ext cx="3398944" cy="369332"/>
              </a:xfrm>
              <a:prstGeom prst="rect">
                <a:avLst/>
              </a:prstGeom>
              <a:blipFill>
                <a:blip r:embed="rId6"/>
                <a:stretch>
                  <a:fillRect b="-16667"/>
                </a:stretch>
              </a:blipFill>
            </p:spPr>
            <p:txBody>
              <a:bodyPr/>
              <a:lstStyle/>
              <a:p>
                <a:r>
                  <a:rPr lang="ko-Kore-KR" altLang="en-US">
                    <a:noFill/>
                  </a:rPr>
                  <a:t> </a:t>
                </a:r>
              </a:p>
            </p:txBody>
          </p:sp>
        </mc:Fallback>
      </mc:AlternateContent>
      <p:sp>
        <p:nvSpPr>
          <p:cNvPr id="50" name="TextBox 49">
            <a:extLst>
              <a:ext uri="{FF2B5EF4-FFF2-40B4-BE49-F238E27FC236}">
                <a16:creationId xmlns:a16="http://schemas.microsoft.com/office/drawing/2014/main" id="{60D16004-2BEA-CC33-19C7-AF6693CD9C8E}"/>
              </a:ext>
            </a:extLst>
          </p:cNvPr>
          <p:cNvSpPr txBox="1"/>
          <p:nvPr/>
        </p:nvSpPr>
        <p:spPr>
          <a:xfrm>
            <a:off x="5762259" y="3350303"/>
            <a:ext cx="3784626" cy="338554"/>
          </a:xfrm>
          <a:prstGeom prst="rect">
            <a:avLst/>
          </a:prstGeom>
          <a:noFill/>
        </p:spPr>
        <p:txBody>
          <a:bodyPr wrap="none" rtlCol="0">
            <a:spAutoFit/>
          </a:bodyPr>
          <a:lstStyle/>
          <a:p>
            <a:r>
              <a:rPr kumimoji="1" lang="en-US" altLang="ko-Kore-KR" sz="1600" dirty="0"/>
              <a:t>Water type </a:t>
            </a:r>
            <a:r>
              <a:rPr lang="en-US" altLang="ko-Kore-KR" sz="1600" dirty="0">
                <a:effectLst/>
                <a:latin typeface="AdvPSTIM10"/>
              </a:rPr>
              <a:t>II (western Pacific; </a:t>
            </a:r>
            <a:r>
              <a:rPr lang="en-US" altLang="ko-Kore-KR" sz="1600" dirty="0" err="1">
                <a:effectLst/>
                <a:latin typeface="AdvPSTIM10"/>
              </a:rPr>
              <a:t>Jerlov</a:t>
            </a:r>
            <a:r>
              <a:rPr lang="en-US" altLang="ko-Kore-KR" sz="1600" dirty="0">
                <a:effectLst/>
                <a:latin typeface="AdvPSTIM10"/>
              </a:rPr>
              <a:t> 1968)</a:t>
            </a:r>
            <a:r>
              <a:rPr kumimoji="1" lang="en-US" altLang="ko-Kore-KR" sz="1600" dirty="0"/>
              <a:t> </a:t>
            </a:r>
            <a:endParaRPr kumimoji="1" lang="ko-Kore-KR" altLang="en-US" sz="1600"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3D0E179-62B7-6A09-ECE2-DBFED9B1732F}"/>
                  </a:ext>
                </a:extLst>
              </p:cNvPr>
              <p:cNvSpPr txBox="1"/>
              <p:nvPr/>
            </p:nvSpPr>
            <p:spPr>
              <a:xfrm>
                <a:off x="851255" y="4801143"/>
                <a:ext cx="7360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i="1" smtClean="0">
                              <a:latin typeface="Cambria Math" panose="02040503050406030204" pitchFamily="18" charset="0"/>
                              <a:ea typeface="Cambria Math" panose="02040503050406030204" pitchFamily="18" charset="0"/>
                            </a:rPr>
                          </m:ctrlPr>
                        </m:sSubPr>
                        <m:e>
                          <m:r>
                            <a:rPr kumimoji="1" lang="en-US" altLang="ko-Kore-KR" b="0" i="1">
                              <a:latin typeface="Cambria Math" panose="02040503050406030204" pitchFamily="18" charset="0"/>
                              <a:ea typeface="Cambria Math" panose="02040503050406030204" pitchFamily="18" charset="0"/>
                            </a:rPr>
                            <m:t>𝑤</m:t>
                          </m:r>
                        </m:e>
                        <m:sub>
                          <m:r>
                            <a:rPr kumimoji="1" lang="en-US" altLang="ko-Kore-KR" b="0" i="1">
                              <a:latin typeface="Cambria Math" panose="02040503050406030204" pitchFamily="18" charset="0"/>
                              <a:ea typeface="Cambria Math" panose="02040503050406030204" pitchFamily="18" charset="0"/>
                            </a:rPr>
                            <m:t>𝑒</m:t>
                          </m:r>
                        </m:sub>
                      </m:sSub>
                      <m:r>
                        <a:rPr kumimoji="1" lang="en-US" altLang="ko-Kore-KR" i="1" smtClean="0">
                          <a:latin typeface="Cambria Math" panose="02040503050406030204" pitchFamily="18" charset="0"/>
                          <a:ea typeface="Cambria Math" panose="02040503050406030204" pitchFamily="18" charset="0"/>
                        </a:rPr>
                        <m:t>=</m:t>
                      </m:r>
                    </m:oMath>
                  </m:oMathPara>
                </a14:m>
                <a:endParaRPr kumimoji="1" lang="ko-Kore-KR" altLang="en-US" dirty="0"/>
              </a:p>
            </p:txBody>
          </p:sp>
        </mc:Choice>
        <mc:Fallback xmlns="">
          <p:sp>
            <p:nvSpPr>
              <p:cNvPr id="52" name="TextBox 51">
                <a:extLst>
                  <a:ext uri="{FF2B5EF4-FFF2-40B4-BE49-F238E27FC236}">
                    <a16:creationId xmlns:a16="http://schemas.microsoft.com/office/drawing/2014/main" id="{D3D0E179-62B7-6A09-ECE2-DBFED9B1732F}"/>
                  </a:ext>
                </a:extLst>
              </p:cNvPr>
              <p:cNvSpPr txBox="1">
                <a:spLocks noRot="1" noChangeAspect="1" noMove="1" noResize="1" noEditPoints="1" noAdjustHandles="1" noChangeArrowheads="1" noChangeShapeType="1" noTextEdit="1"/>
              </p:cNvSpPr>
              <p:nvPr/>
            </p:nvSpPr>
            <p:spPr>
              <a:xfrm>
                <a:off x="851255" y="4801143"/>
                <a:ext cx="736035" cy="369332"/>
              </a:xfrm>
              <a:prstGeom prst="rect">
                <a:avLst/>
              </a:prstGeom>
              <a:blipFill>
                <a:blip r:embed="rId7"/>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CE52E26-0014-40C9-1434-E5E830BCD4DB}"/>
                  </a:ext>
                </a:extLst>
              </p:cNvPr>
              <p:cNvSpPr txBox="1"/>
              <p:nvPr/>
            </p:nvSpPr>
            <p:spPr>
              <a:xfrm>
                <a:off x="1587290" y="4493238"/>
                <a:ext cx="2189607" cy="492571"/>
              </a:xfrm>
              <a:prstGeom prst="rect">
                <a:avLst/>
              </a:prstGeom>
              <a:noFill/>
            </p:spPr>
            <p:txBody>
              <a:bodyPr wrap="square">
                <a:spAutoFit/>
              </a:bodyPr>
              <a:lstStyle/>
              <a:p>
                <a14:m>
                  <m:oMath xmlns:m="http://schemas.openxmlformats.org/officeDocument/2006/math">
                    <m:f>
                      <m:fPr>
                        <m:ctrlPr>
                          <a:rPr kumimoji="1" lang="en-US" altLang="ko-Kore-KR" b="0" i="1" smtClean="0">
                            <a:latin typeface="Cambria Math" panose="02040503050406030204" pitchFamily="18" charset="0"/>
                            <a:ea typeface="Cambria Math" panose="02040503050406030204" pitchFamily="18" charset="0"/>
                          </a:rPr>
                        </m:ctrlPr>
                      </m:fPr>
                      <m:num>
                        <m:r>
                          <a:rPr kumimoji="1" lang="en-US" altLang="ko-Kore-KR"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num>
                      <m:den>
                        <m:r>
                          <a:rPr kumimoji="1" lang="en-US" altLang="ko-Kore-KR" i="1">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den>
                    </m:f>
                  </m:oMath>
                </a14:m>
                <a:r>
                  <a:rPr lang="en-US" altLang="ko-Kore-KR" dirty="0"/>
                  <a:t>,  if </a:t>
                </a:r>
                <a14:m>
                  <m:oMath xmlns:m="http://schemas.openxmlformats.org/officeDocument/2006/math">
                    <m:r>
                      <a:rPr kumimoji="1" lang="en-US" altLang="ko-Kore-KR" i="1" smtClean="0">
                        <a:latin typeface="Cambria Math" panose="02040503050406030204" pitchFamily="18" charset="0"/>
                        <a:ea typeface="Cambria Math" panose="02040503050406030204" pitchFamily="18" charset="0"/>
                      </a:rPr>
                      <m:t>∆</m:t>
                    </m:r>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h</m:t>
                        </m:r>
                      </m:e>
                      <m:sub>
                        <m:r>
                          <a:rPr kumimoji="1" lang="en-US" altLang="ko-Kore-KR" i="1">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&gt;0</m:t>
                    </m:r>
                  </m:oMath>
                </a14:m>
                <a:endParaRPr lang="ko-Kore-KR" altLang="en-US" dirty="0"/>
              </a:p>
            </p:txBody>
          </p:sp>
        </mc:Choice>
        <mc:Fallback xmlns="">
          <p:sp>
            <p:nvSpPr>
              <p:cNvPr id="55" name="TextBox 54">
                <a:extLst>
                  <a:ext uri="{FF2B5EF4-FFF2-40B4-BE49-F238E27FC236}">
                    <a16:creationId xmlns:a16="http://schemas.microsoft.com/office/drawing/2014/main" id="{7CE52E26-0014-40C9-1434-E5E830BCD4DB}"/>
                  </a:ext>
                </a:extLst>
              </p:cNvPr>
              <p:cNvSpPr txBox="1">
                <a:spLocks noRot="1" noChangeAspect="1" noMove="1" noResize="1" noEditPoints="1" noAdjustHandles="1" noChangeArrowheads="1" noChangeShapeType="1" noTextEdit="1"/>
              </p:cNvSpPr>
              <p:nvPr/>
            </p:nvSpPr>
            <p:spPr>
              <a:xfrm>
                <a:off x="1587290" y="4493238"/>
                <a:ext cx="2189607" cy="492571"/>
              </a:xfrm>
              <a:prstGeom prst="rect">
                <a:avLst/>
              </a:prstGeom>
              <a:blipFill>
                <a:blip r:embed="rId8"/>
                <a:stretch>
                  <a:fillRect b="-7500"/>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CD0F9CF-DB2E-0A9F-A19A-280F60865F70}"/>
                  </a:ext>
                </a:extLst>
              </p:cNvPr>
              <p:cNvSpPr txBox="1"/>
              <p:nvPr/>
            </p:nvSpPr>
            <p:spPr>
              <a:xfrm>
                <a:off x="1769733" y="5050211"/>
                <a:ext cx="2189607" cy="369332"/>
              </a:xfrm>
              <a:prstGeom prst="rect">
                <a:avLst/>
              </a:prstGeom>
              <a:noFill/>
            </p:spPr>
            <p:txBody>
              <a:bodyPr wrap="square">
                <a:spAutoFit/>
              </a:bodyPr>
              <a:lstStyle/>
              <a:p>
                <a14:m>
                  <m:oMath xmlns:m="http://schemas.openxmlformats.org/officeDocument/2006/math">
                    <m:r>
                      <a:rPr kumimoji="1" lang="en-US" altLang="ko-Kore-KR" b="0" i="1" smtClean="0">
                        <a:latin typeface="Cambria Math" panose="02040503050406030204" pitchFamily="18" charset="0"/>
                        <a:ea typeface="Cambria Math" panose="02040503050406030204" pitchFamily="18" charset="0"/>
                      </a:rPr>
                      <m:t>0</m:t>
                    </m:r>
                  </m:oMath>
                </a14:m>
                <a:r>
                  <a:rPr lang="en-US" altLang="ko-Kore-KR" dirty="0"/>
                  <a:t>,  if </a:t>
                </a:r>
                <a14:m>
                  <m:oMath xmlns:m="http://schemas.openxmlformats.org/officeDocument/2006/math">
                    <m:r>
                      <a:rPr kumimoji="1" lang="en-US" altLang="ko-Kore-KR" i="1" smtClean="0">
                        <a:latin typeface="Cambria Math" panose="02040503050406030204" pitchFamily="18" charset="0"/>
                        <a:ea typeface="Cambria Math" panose="02040503050406030204" pitchFamily="18" charset="0"/>
                      </a:rPr>
                      <m:t>∆</m:t>
                    </m:r>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h</m:t>
                        </m:r>
                      </m:e>
                      <m:sub>
                        <m:r>
                          <a:rPr kumimoji="1" lang="en-US" altLang="ko-Kore-KR" i="1">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≤0</m:t>
                    </m:r>
                  </m:oMath>
                </a14:m>
                <a:endParaRPr lang="ko-Kore-KR" altLang="en-US" dirty="0"/>
              </a:p>
            </p:txBody>
          </p:sp>
        </mc:Choice>
        <mc:Fallback xmlns="">
          <p:sp>
            <p:nvSpPr>
              <p:cNvPr id="56" name="TextBox 55">
                <a:extLst>
                  <a:ext uri="{FF2B5EF4-FFF2-40B4-BE49-F238E27FC236}">
                    <a16:creationId xmlns:a16="http://schemas.microsoft.com/office/drawing/2014/main" id="{4CD0F9CF-DB2E-0A9F-A19A-280F60865F70}"/>
                  </a:ext>
                </a:extLst>
              </p:cNvPr>
              <p:cNvSpPr txBox="1">
                <a:spLocks noRot="1" noChangeAspect="1" noMove="1" noResize="1" noEditPoints="1" noAdjustHandles="1" noChangeArrowheads="1" noChangeShapeType="1" noTextEdit="1"/>
              </p:cNvSpPr>
              <p:nvPr/>
            </p:nvSpPr>
            <p:spPr>
              <a:xfrm>
                <a:off x="1769733" y="5050211"/>
                <a:ext cx="2189607" cy="369332"/>
              </a:xfrm>
              <a:prstGeom prst="rect">
                <a:avLst/>
              </a:prstGeom>
              <a:blipFill>
                <a:blip r:embed="rId9"/>
                <a:stretch>
                  <a:fillRect t="-6667" b="-26667"/>
                </a:stretch>
              </a:blipFill>
            </p:spPr>
            <p:txBody>
              <a:bodyPr/>
              <a:lstStyle/>
              <a:p>
                <a:r>
                  <a:rPr lang="ko-Kore-KR" altLang="en-US">
                    <a:noFill/>
                  </a:rPr>
                  <a:t> </a:t>
                </a:r>
              </a:p>
            </p:txBody>
          </p:sp>
        </mc:Fallback>
      </mc:AlternateContent>
      <p:sp>
        <p:nvSpPr>
          <p:cNvPr id="57" name="TextBox 56">
            <a:extLst>
              <a:ext uri="{FF2B5EF4-FFF2-40B4-BE49-F238E27FC236}">
                <a16:creationId xmlns:a16="http://schemas.microsoft.com/office/drawing/2014/main" id="{332EADC5-DF50-C9A2-D64F-CB7225873BB7}"/>
              </a:ext>
            </a:extLst>
          </p:cNvPr>
          <p:cNvSpPr txBox="1"/>
          <p:nvPr/>
        </p:nvSpPr>
        <p:spPr>
          <a:xfrm>
            <a:off x="660344" y="2646133"/>
            <a:ext cx="1830822" cy="369332"/>
          </a:xfrm>
          <a:prstGeom prst="rect">
            <a:avLst/>
          </a:prstGeom>
          <a:noFill/>
        </p:spPr>
        <p:txBody>
          <a:bodyPr wrap="none" rtlCol="0">
            <a:spAutoFit/>
          </a:bodyPr>
          <a:lstStyle/>
          <a:p>
            <a:r>
              <a:rPr kumimoji="1" lang="en-US" altLang="ko-Kore-KR" b="1" dirty="0"/>
              <a:t>In Diabatic term, </a:t>
            </a:r>
            <a:endParaRPr kumimoji="1" lang="ko-Kore-KR" altLang="en-US" b="1" dirty="0"/>
          </a:p>
        </p:txBody>
      </p:sp>
      <p:sp>
        <p:nvSpPr>
          <p:cNvPr id="58" name="TextBox 57">
            <a:extLst>
              <a:ext uri="{FF2B5EF4-FFF2-40B4-BE49-F238E27FC236}">
                <a16:creationId xmlns:a16="http://schemas.microsoft.com/office/drawing/2014/main" id="{F65811F4-7932-D229-E3C3-0AD23D695E7F}"/>
              </a:ext>
            </a:extLst>
          </p:cNvPr>
          <p:cNvSpPr txBox="1"/>
          <p:nvPr/>
        </p:nvSpPr>
        <p:spPr>
          <a:xfrm>
            <a:off x="660344" y="4123906"/>
            <a:ext cx="2240422" cy="369332"/>
          </a:xfrm>
          <a:prstGeom prst="rect">
            <a:avLst/>
          </a:prstGeom>
          <a:noFill/>
        </p:spPr>
        <p:txBody>
          <a:bodyPr wrap="none" rtlCol="0">
            <a:spAutoFit/>
          </a:bodyPr>
          <a:lstStyle/>
          <a:p>
            <a:r>
              <a:rPr kumimoji="1" lang="en-US" altLang="ko-Kore-KR" b="1" dirty="0"/>
              <a:t>In entrainment term, </a:t>
            </a:r>
            <a:endParaRPr kumimoji="1" lang="ko-Kore-KR" alt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45E1A72-5D3B-B95E-8CAD-4D8E9021B759}"/>
                  </a:ext>
                </a:extLst>
              </p:cNvPr>
              <p:cNvSpPr txBox="1"/>
              <p:nvPr/>
            </p:nvSpPr>
            <p:spPr>
              <a:xfrm>
                <a:off x="953311" y="5875506"/>
                <a:ext cx="19220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𝐴</m:t>
                          </m:r>
                        </m:e>
                        <m:sub>
                          <m:r>
                            <a:rPr kumimoji="1" lang="en-US" altLang="ko-Kore-KR" b="0" i="1" smtClean="0">
                              <a:latin typeface="Cambria Math" panose="02040503050406030204" pitchFamily="18" charset="0"/>
                              <a:ea typeface="Cambria Math" panose="02040503050406030204" pitchFamily="18" charset="0"/>
                            </a:rPr>
                            <m:t>h</m:t>
                          </m:r>
                        </m:sub>
                      </m:sSub>
                      <m:r>
                        <a:rPr kumimoji="1" lang="en-US" altLang="ko-Kore-KR" b="0" i="1" smtClean="0">
                          <a:latin typeface="Cambria Math" panose="02040503050406030204" pitchFamily="18" charset="0"/>
                          <a:ea typeface="Cambria Math" panose="02040503050406030204" pitchFamily="18" charset="0"/>
                        </a:rPr>
                        <m:t>=</m:t>
                      </m:r>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0" i="1" smtClean="0">
                              <a:latin typeface="Cambria Math" panose="02040503050406030204" pitchFamily="18" charset="0"/>
                              <a:ea typeface="Cambria Math" panose="02040503050406030204" pitchFamily="18" charset="0"/>
                            </a:rPr>
                            <m:t>10</m:t>
                          </m:r>
                        </m:e>
                        <m:sup>
                          <m:r>
                            <a:rPr kumimoji="1" lang="en-US" altLang="ko-Kore-KR" b="0" i="1" smtClean="0">
                              <a:latin typeface="Cambria Math" panose="02040503050406030204" pitchFamily="18" charset="0"/>
                              <a:ea typeface="Cambria Math" panose="02040503050406030204" pitchFamily="18" charset="0"/>
                            </a:rPr>
                            <m:t>2</m:t>
                          </m:r>
                        </m:sup>
                      </m:sSup>
                      <m:r>
                        <a:rPr kumimoji="1" lang="en-US" altLang="ko-Kore-KR" b="0" i="1" smtClean="0">
                          <a:latin typeface="Cambria Math" panose="02040503050406030204" pitchFamily="18" charset="0"/>
                          <a:ea typeface="Cambria Math" panose="02040503050406030204" pitchFamily="18" charset="0"/>
                        </a:rPr>
                        <m:t> </m:t>
                      </m:r>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0" i="1" smtClean="0">
                              <a:latin typeface="Cambria Math" panose="02040503050406030204" pitchFamily="18" charset="0"/>
                              <a:ea typeface="Cambria Math" panose="02040503050406030204" pitchFamily="18" charset="0"/>
                            </a:rPr>
                            <m:t>𝑚</m:t>
                          </m:r>
                        </m:e>
                        <m:sup>
                          <m:r>
                            <a:rPr kumimoji="1" lang="en-US" altLang="ko-Kore-KR" b="0" i="1" smtClean="0">
                              <a:latin typeface="Cambria Math" panose="02040503050406030204" pitchFamily="18" charset="0"/>
                              <a:ea typeface="Cambria Math" panose="02040503050406030204" pitchFamily="18" charset="0"/>
                            </a:rPr>
                            <m:t>2</m:t>
                          </m:r>
                        </m:sup>
                      </m:sSup>
                      <m:r>
                        <a:rPr kumimoji="1" lang="en-US" altLang="ko-Kore-KR" b="0" i="1" smtClean="0">
                          <a:latin typeface="Cambria Math" panose="02040503050406030204" pitchFamily="18" charset="0"/>
                          <a:ea typeface="Cambria Math" panose="02040503050406030204" pitchFamily="18" charset="0"/>
                        </a:rPr>
                        <m:t> </m:t>
                      </m:r>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0" i="1" smtClean="0">
                              <a:latin typeface="Cambria Math" panose="02040503050406030204" pitchFamily="18" charset="0"/>
                              <a:ea typeface="Cambria Math" panose="02040503050406030204" pitchFamily="18" charset="0"/>
                            </a:rPr>
                            <m:t>𝑠</m:t>
                          </m:r>
                        </m:e>
                        <m:sup>
                          <m:r>
                            <a:rPr kumimoji="1" lang="en-US" altLang="ko-Kore-KR" b="0" i="1" smtClean="0">
                              <a:latin typeface="Cambria Math" panose="02040503050406030204" pitchFamily="18" charset="0"/>
                              <a:ea typeface="Cambria Math" panose="02040503050406030204" pitchFamily="18" charset="0"/>
                            </a:rPr>
                            <m:t>−1</m:t>
                          </m:r>
                        </m:sup>
                      </m:sSup>
                    </m:oMath>
                  </m:oMathPara>
                </a14:m>
                <a:endParaRPr kumimoji="1" lang="ko-Kore-KR" altLang="en-US" dirty="0"/>
              </a:p>
            </p:txBody>
          </p:sp>
        </mc:Choice>
        <mc:Fallback xmlns="">
          <p:sp>
            <p:nvSpPr>
              <p:cNvPr id="60" name="TextBox 59">
                <a:extLst>
                  <a:ext uri="{FF2B5EF4-FFF2-40B4-BE49-F238E27FC236}">
                    <a16:creationId xmlns:a16="http://schemas.microsoft.com/office/drawing/2014/main" id="{A45E1A72-5D3B-B95E-8CAD-4D8E9021B759}"/>
                  </a:ext>
                </a:extLst>
              </p:cNvPr>
              <p:cNvSpPr txBox="1">
                <a:spLocks noRot="1" noChangeAspect="1" noMove="1" noResize="1" noEditPoints="1" noAdjustHandles="1" noChangeArrowheads="1" noChangeShapeType="1" noTextEdit="1"/>
              </p:cNvSpPr>
              <p:nvPr/>
            </p:nvSpPr>
            <p:spPr>
              <a:xfrm>
                <a:off x="953311" y="5875506"/>
                <a:ext cx="1922065" cy="369332"/>
              </a:xfrm>
              <a:prstGeom prst="rect">
                <a:avLst/>
              </a:prstGeom>
              <a:blipFill>
                <a:blip r:embed="rId10"/>
                <a:stretch>
                  <a:fillRect b="-16667"/>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45F8020-B809-04AD-5FD7-2C11BB6DE594}"/>
                  </a:ext>
                </a:extLst>
              </p:cNvPr>
              <p:cNvSpPr txBox="1"/>
              <p:nvPr/>
            </p:nvSpPr>
            <p:spPr>
              <a:xfrm>
                <a:off x="953311" y="6309240"/>
                <a:ext cx="20318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𝐾</m:t>
                          </m:r>
                        </m:e>
                        <m:sub>
                          <m:r>
                            <a:rPr kumimoji="1" lang="en-US" altLang="ko-Kore-KR" b="0" i="1" smtClean="0">
                              <a:latin typeface="Cambria Math" panose="02040503050406030204" pitchFamily="18" charset="0"/>
                              <a:ea typeface="Cambria Math" panose="02040503050406030204" pitchFamily="18" charset="0"/>
                            </a:rPr>
                            <m:t>𝑣</m:t>
                          </m:r>
                        </m:sub>
                      </m:sSub>
                      <m:r>
                        <a:rPr kumimoji="1" lang="en-US" altLang="ko-Kore-KR" b="0" i="1" smtClean="0">
                          <a:latin typeface="Cambria Math" panose="02040503050406030204" pitchFamily="18" charset="0"/>
                          <a:ea typeface="Cambria Math" panose="02040503050406030204" pitchFamily="18" charset="0"/>
                        </a:rPr>
                        <m:t>=</m:t>
                      </m:r>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0" i="1" smtClean="0">
                              <a:latin typeface="Cambria Math" panose="02040503050406030204" pitchFamily="18" charset="0"/>
                              <a:ea typeface="Cambria Math" panose="02040503050406030204" pitchFamily="18" charset="0"/>
                            </a:rPr>
                            <m:t>10</m:t>
                          </m:r>
                        </m:e>
                        <m:sup>
                          <m:r>
                            <a:rPr kumimoji="1" lang="en-US" altLang="ko-Kore-KR" b="0" i="1" smtClean="0">
                              <a:latin typeface="Cambria Math" panose="02040503050406030204" pitchFamily="18" charset="0"/>
                              <a:ea typeface="Cambria Math" panose="02040503050406030204" pitchFamily="18" charset="0"/>
                            </a:rPr>
                            <m:t>−4</m:t>
                          </m:r>
                        </m:sup>
                      </m:sSup>
                      <m:r>
                        <a:rPr kumimoji="1" lang="en-US" altLang="ko-Kore-KR" b="0" i="1" smtClean="0">
                          <a:latin typeface="Cambria Math" panose="02040503050406030204" pitchFamily="18" charset="0"/>
                          <a:ea typeface="Cambria Math" panose="02040503050406030204" pitchFamily="18" charset="0"/>
                        </a:rPr>
                        <m:t> </m:t>
                      </m:r>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0" i="1" smtClean="0">
                              <a:latin typeface="Cambria Math" panose="02040503050406030204" pitchFamily="18" charset="0"/>
                              <a:ea typeface="Cambria Math" panose="02040503050406030204" pitchFamily="18" charset="0"/>
                            </a:rPr>
                            <m:t>𝑚</m:t>
                          </m:r>
                        </m:e>
                        <m:sup>
                          <m:r>
                            <a:rPr kumimoji="1" lang="en-US" altLang="ko-Kore-KR" b="0" i="1" smtClean="0">
                              <a:latin typeface="Cambria Math" panose="02040503050406030204" pitchFamily="18" charset="0"/>
                              <a:ea typeface="Cambria Math" panose="02040503050406030204" pitchFamily="18" charset="0"/>
                            </a:rPr>
                            <m:t>2</m:t>
                          </m:r>
                        </m:sup>
                      </m:sSup>
                      <m:r>
                        <a:rPr kumimoji="1" lang="en-US" altLang="ko-Kore-KR" b="0" i="1" smtClean="0">
                          <a:latin typeface="Cambria Math" panose="02040503050406030204" pitchFamily="18" charset="0"/>
                          <a:ea typeface="Cambria Math" panose="02040503050406030204" pitchFamily="18" charset="0"/>
                        </a:rPr>
                        <m:t> </m:t>
                      </m:r>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0" i="1" smtClean="0">
                              <a:latin typeface="Cambria Math" panose="02040503050406030204" pitchFamily="18" charset="0"/>
                              <a:ea typeface="Cambria Math" panose="02040503050406030204" pitchFamily="18" charset="0"/>
                            </a:rPr>
                            <m:t>𝑠</m:t>
                          </m:r>
                        </m:e>
                        <m:sup>
                          <m:r>
                            <a:rPr kumimoji="1" lang="en-US" altLang="ko-Kore-KR" b="0" i="1" smtClean="0">
                              <a:latin typeface="Cambria Math" panose="02040503050406030204" pitchFamily="18" charset="0"/>
                              <a:ea typeface="Cambria Math" panose="02040503050406030204" pitchFamily="18" charset="0"/>
                            </a:rPr>
                            <m:t>−1</m:t>
                          </m:r>
                        </m:sup>
                      </m:sSup>
                    </m:oMath>
                  </m:oMathPara>
                </a14:m>
                <a:endParaRPr kumimoji="1" lang="ko-Kore-KR" altLang="en-US" dirty="0"/>
              </a:p>
            </p:txBody>
          </p:sp>
        </mc:Choice>
        <mc:Fallback xmlns="">
          <p:sp>
            <p:nvSpPr>
              <p:cNvPr id="61" name="TextBox 60">
                <a:extLst>
                  <a:ext uri="{FF2B5EF4-FFF2-40B4-BE49-F238E27FC236}">
                    <a16:creationId xmlns:a16="http://schemas.microsoft.com/office/drawing/2014/main" id="{745F8020-B809-04AD-5FD7-2C11BB6DE594}"/>
                  </a:ext>
                </a:extLst>
              </p:cNvPr>
              <p:cNvSpPr txBox="1">
                <a:spLocks noRot="1" noChangeAspect="1" noMove="1" noResize="1" noEditPoints="1" noAdjustHandles="1" noChangeArrowheads="1" noChangeShapeType="1" noTextEdit="1"/>
              </p:cNvSpPr>
              <p:nvPr/>
            </p:nvSpPr>
            <p:spPr>
              <a:xfrm>
                <a:off x="953311" y="6309240"/>
                <a:ext cx="2031838" cy="369332"/>
              </a:xfrm>
              <a:prstGeom prst="rect">
                <a:avLst/>
              </a:prstGeom>
              <a:blipFill>
                <a:blip r:embed="rId11"/>
                <a:stretch>
                  <a:fillRect b="-12903"/>
                </a:stretch>
              </a:blipFill>
            </p:spPr>
            <p:txBody>
              <a:bodyPr/>
              <a:lstStyle/>
              <a:p>
                <a:r>
                  <a:rPr lang="ko-Kore-KR" altLang="en-US">
                    <a:noFill/>
                  </a:rPr>
                  <a:t> </a:t>
                </a:r>
              </a:p>
            </p:txBody>
          </p:sp>
        </mc:Fallback>
      </mc:AlternateContent>
      <p:sp>
        <p:nvSpPr>
          <p:cNvPr id="62" name="TextBox 61">
            <a:extLst>
              <a:ext uri="{FF2B5EF4-FFF2-40B4-BE49-F238E27FC236}">
                <a16:creationId xmlns:a16="http://schemas.microsoft.com/office/drawing/2014/main" id="{259C3A5F-C2E0-DE1B-6ABD-B69462658036}"/>
              </a:ext>
            </a:extLst>
          </p:cNvPr>
          <p:cNvSpPr txBox="1"/>
          <p:nvPr/>
        </p:nvSpPr>
        <p:spPr>
          <a:xfrm>
            <a:off x="691763" y="5430338"/>
            <a:ext cx="1654427" cy="369332"/>
          </a:xfrm>
          <a:prstGeom prst="rect">
            <a:avLst/>
          </a:prstGeom>
          <a:noFill/>
        </p:spPr>
        <p:txBody>
          <a:bodyPr wrap="none" rtlCol="0">
            <a:spAutoFit/>
          </a:bodyPr>
          <a:lstStyle/>
          <a:p>
            <a:r>
              <a:rPr kumimoji="1" lang="en-US" altLang="ko-Kore-KR" b="1" dirty="0"/>
              <a:t>Eddy diffusivity</a:t>
            </a:r>
            <a:endParaRPr kumimoji="1" lang="ko-Kore-KR" altLang="en-US" b="1" dirty="0"/>
          </a:p>
        </p:txBody>
      </p:sp>
      <p:sp>
        <p:nvSpPr>
          <p:cNvPr id="63" name="TextBox 62">
            <a:extLst>
              <a:ext uri="{FF2B5EF4-FFF2-40B4-BE49-F238E27FC236}">
                <a16:creationId xmlns:a16="http://schemas.microsoft.com/office/drawing/2014/main" id="{8A652EA6-30C6-6996-1870-AE20F5AE4A17}"/>
              </a:ext>
            </a:extLst>
          </p:cNvPr>
          <p:cNvSpPr txBox="1"/>
          <p:nvPr/>
        </p:nvSpPr>
        <p:spPr>
          <a:xfrm>
            <a:off x="69694" y="-50489"/>
            <a:ext cx="4595745" cy="461665"/>
          </a:xfrm>
          <a:prstGeom prst="rect">
            <a:avLst/>
          </a:prstGeom>
          <a:noFill/>
        </p:spPr>
        <p:txBody>
          <a:bodyPr wrap="none" rtlCol="0">
            <a:spAutoFit/>
          </a:bodyPr>
          <a:lstStyle/>
          <a:p>
            <a:r>
              <a:rPr kumimoji="1" lang="en-US" altLang="ko-Kore-KR" sz="2400" b="1" dirty="0"/>
              <a:t>Mixed Layer Heat budget equation</a:t>
            </a:r>
            <a:endParaRPr kumimoji="1" lang="ko-Kore-KR" altLang="en-US" sz="2400" b="1" dirty="0"/>
          </a:p>
        </p:txBody>
      </p:sp>
      <p:sp>
        <p:nvSpPr>
          <p:cNvPr id="64" name="TextBox 63">
            <a:extLst>
              <a:ext uri="{FF2B5EF4-FFF2-40B4-BE49-F238E27FC236}">
                <a16:creationId xmlns:a16="http://schemas.microsoft.com/office/drawing/2014/main" id="{8DCD3052-1B2C-F0CF-87C3-A2C3404E0D89}"/>
              </a:ext>
            </a:extLst>
          </p:cNvPr>
          <p:cNvSpPr txBox="1"/>
          <p:nvPr/>
        </p:nvSpPr>
        <p:spPr>
          <a:xfrm>
            <a:off x="9183075" y="1869022"/>
            <a:ext cx="2113720" cy="369332"/>
          </a:xfrm>
          <a:prstGeom prst="rect">
            <a:avLst/>
          </a:prstGeom>
          <a:noFill/>
        </p:spPr>
        <p:txBody>
          <a:bodyPr wrap="none" rtlCol="0">
            <a:spAutoFit/>
          </a:bodyPr>
          <a:lstStyle/>
          <a:p>
            <a:r>
              <a:rPr kumimoji="1" lang="en-US" altLang="ko-Kore-KR" b="1" dirty="0" err="1"/>
              <a:t>Qiu</a:t>
            </a:r>
            <a:r>
              <a:rPr kumimoji="1" lang="ko-KR" altLang="en-US" b="1" dirty="0"/>
              <a:t> </a:t>
            </a:r>
            <a:r>
              <a:rPr kumimoji="1" lang="en-US" altLang="ko-Kore-KR" b="1" dirty="0"/>
              <a:t>and</a:t>
            </a:r>
            <a:r>
              <a:rPr kumimoji="1" lang="ko-KR" altLang="en-US" b="1" dirty="0"/>
              <a:t> </a:t>
            </a:r>
            <a:r>
              <a:rPr kumimoji="1" lang="en-US" altLang="ko-Kore-KR" b="1" dirty="0"/>
              <a:t>Kelly</a:t>
            </a:r>
            <a:r>
              <a:rPr kumimoji="1" lang="ko-KR" altLang="en-US" b="1" dirty="0"/>
              <a:t> </a:t>
            </a:r>
            <a:r>
              <a:rPr kumimoji="1" lang="en-US" altLang="ko-Kore-KR" b="1" dirty="0"/>
              <a:t>(1993)</a:t>
            </a:r>
            <a:endParaRPr kumimoji="1" lang="ko-Kore-KR" altLang="en-US" b="1"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808DC4D-D0E2-A161-7C1C-7348FFB9072D}"/>
                  </a:ext>
                </a:extLst>
              </p:cNvPr>
              <p:cNvSpPr txBox="1"/>
              <p:nvPr/>
            </p:nvSpPr>
            <p:spPr>
              <a:xfrm>
                <a:off x="4292600" y="1778000"/>
                <a:ext cx="2390206" cy="369332"/>
              </a:xfrm>
              <a:prstGeom prst="rect">
                <a:avLst/>
              </a:prstGeom>
              <a:noFill/>
            </p:spPr>
            <p:txBody>
              <a:bodyPr wrap="none" rtlCol="0">
                <a:spAutoFit/>
              </a:bodyPr>
              <a:lstStyle/>
              <a:p>
                <a14:m>
                  <m:oMath xmlns:m="http://schemas.openxmlformats.org/officeDocument/2006/math">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oMath>
                </a14:m>
                <a:r>
                  <a:rPr kumimoji="1" lang="ko-KR" altLang="en-US" dirty="0"/>
                  <a:t> </a:t>
                </a:r>
                <a:r>
                  <a:rPr kumimoji="1" lang="en-US" altLang="ko-KR" dirty="0"/>
                  <a:t>=</a:t>
                </a:r>
                <a:r>
                  <a:rPr kumimoji="1" lang="ko-KR" altLang="en-US" dirty="0"/>
                  <a:t> </a:t>
                </a:r>
                <a:r>
                  <a:rPr kumimoji="1" lang="en-US" altLang="ko-KR" dirty="0"/>
                  <a:t>mixed</a:t>
                </a:r>
                <a:r>
                  <a:rPr kumimoji="1" lang="ko-KR" altLang="en-US" dirty="0"/>
                  <a:t> </a:t>
                </a:r>
                <a:r>
                  <a:rPr kumimoji="1" lang="en-US" altLang="ko-KR" dirty="0"/>
                  <a:t>layer</a:t>
                </a:r>
                <a:r>
                  <a:rPr kumimoji="1" lang="ko-KR" altLang="en-US" dirty="0"/>
                  <a:t> </a:t>
                </a:r>
                <a:r>
                  <a:rPr kumimoji="1" lang="en-US" altLang="ko-KR" dirty="0"/>
                  <a:t>depth</a:t>
                </a:r>
                <a:endParaRPr kumimoji="1" lang="ko-Kore-KR" altLang="en-US" dirty="0"/>
              </a:p>
            </p:txBody>
          </p:sp>
        </mc:Choice>
        <mc:Fallback xmlns="">
          <p:sp>
            <p:nvSpPr>
              <p:cNvPr id="66" name="TextBox 65">
                <a:extLst>
                  <a:ext uri="{FF2B5EF4-FFF2-40B4-BE49-F238E27FC236}">
                    <a16:creationId xmlns:a16="http://schemas.microsoft.com/office/drawing/2014/main" id="{B808DC4D-D0E2-A161-7C1C-7348FFB9072D}"/>
                  </a:ext>
                </a:extLst>
              </p:cNvPr>
              <p:cNvSpPr txBox="1">
                <a:spLocks noRot="1" noChangeAspect="1" noMove="1" noResize="1" noEditPoints="1" noAdjustHandles="1" noChangeArrowheads="1" noChangeShapeType="1" noTextEdit="1"/>
              </p:cNvSpPr>
              <p:nvPr/>
            </p:nvSpPr>
            <p:spPr>
              <a:xfrm>
                <a:off x="4292600" y="1778000"/>
                <a:ext cx="2390206" cy="369332"/>
              </a:xfrm>
              <a:prstGeom prst="rect">
                <a:avLst/>
              </a:prstGeom>
              <a:blipFill>
                <a:blip r:embed="rId12"/>
                <a:stretch>
                  <a:fillRect t="-10345" r="-1053" b="-27586"/>
                </a:stretch>
              </a:blipFill>
            </p:spPr>
            <p:txBody>
              <a:bodyPr/>
              <a:lstStyle/>
              <a:p>
                <a:r>
                  <a:rPr lang="ko-Kore-KR" altLang="en-US">
                    <a:noFill/>
                  </a:rPr>
                  <a:t> </a:t>
                </a:r>
              </a:p>
            </p:txBody>
          </p:sp>
        </mc:Fallback>
      </mc:AlternateContent>
      <p:sp>
        <p:nvSpPr>
          <p:cNvPr id="2" name="Slide Number Placeholder 4">
            <a:extLst>
              <a:ext uri="{FF2B5EF4-FFF2-40B4-BE49-F238E27FC236}">
                <a16:creationId xmlns:a16="http://schemas.microsoft.com/office/drawing/2014/main" id="{6A16ED47-3DC0-EEC9-1106-B5722ED2ABC5}"/>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25</a:t>
            </a:r>
          </a:p>
        </p:txBody>
      </p:sp>
    </p:spTree>
    <p:extLst>
      <p:ext uri="{BB962C8B-B14F-4D97-AF65-F5344CB8AC3E}">
        <p14:creationId xmlns:p14="http://schemas.microsoft.com/office/powerpoint/2010/main" val="207239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3734D8-6174-8752-3F96-A1D90C06B624}"/>
              </a:ext>
            </a:extLst>
          </p:cNvPr>
          <p:cNvSpPr txBox="1"/>
          <p:nvPr/>
        </p:nvSpPr>
        <p:spPr>
          <a:xfrm>
            <a:off x="5507137" y="4182747"/>
            <a:ext cx="6017801" cy="646331"/>
          </a:xfrm>
          <a:prstGeom prst="rect">
            <a:avLst/>
          </a:prstGeom>
          <a:noFill/>
        </p:spPr>
        <p:txBody>
          <a:bodyPr wrap="none" rtlCol="0">
            <a:spAutoFit/>
          </a:bodyPr>
          <a:lstStyle/>
          <a:p>
            <a:r>
              <a:rPr kumimoji="1" lang="en-US" altLang="ko-Kore-KR" dirty="0"/>
              <a:t>As the integration period becomes longer, </a:t>
            </a:r>
          </a:p>
          <a:p>
            <a:r>
              <a:rPr kumimoji="1" lang="en-US" altLang="ko-Kore-KR" dirty="0"/>
              <a:t>The terms in RHS balanced each other, </a:t>
            </a:r>
            <a:r>
              <a:rPr kumimoji="1" lang="en-US" altLang="ko-Kore-KR" i="1" dirty="0"/>
              <a:t>a</a:t>
            </a:r>
            <a:r>
              <a:rPr kumimoji="1" lang="en-US" altLang="ko-Kore-KR" i="1" baseline="-25000" dirty="0"/>
              <a:t>3</a:t>
            </a:r>
            <a:r>
              <a:rPr kumimoji="1" lang="en-US" altLang="ko-Kore-KR" i="1" dirty="0"/>
              <a:t>-a</a:t>
            </a:r>
            <a:r>
              <a:rPr kumimoji="1" lang="en-US" altLang="ko-Kore-KR" dirty="0"/>
              <a:t> becomes smaller </a:t>
            </a:r>
            <a:endParaRPr kumimoji="1" lang="ko-Kore-KR"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0787D0-C39E-849A-D269-C8FFE64321D2}"/>
                  </a:ext>
                </a:extLst>
              </p:cNvPr>
              <p:cNvSpPr txBox="1"/>
              <p:nvPr/>
            </p:nvSpPr>
            <p:spPr>
              <a:xfrm>
                <a:off x="650038" y="316600"/>
                <a:ext cx="9714198" cy="6538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ko-Kore-KR" i="1" smtClean="0">
                              <a:latin typeface="Cambria Math" panose="02040503050406030204" pitchFamily="18" charset="0"/>
                            </a:rPr>
                          </m:ctrlPr>
                        </m:fPr>
                        <m:num>
                          <m:r>
                            <a:rPr kumimoji="1" lang="en-US" altLang="ko-Kore-KR"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num>
                        <m:den>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den>
                      </m:f>
                      <m:r>
                        <a:rPr kumimoji="1" lang="en-US" altLang="ko-Kore-KR" b="0" i="1" smtClean="0">
                          <a:latin typeface="Cambria Math" panose="02040503050406030204" pitchFamily="18" charset="0"/>
                        </a:rPr>
                        <m:t>=</m:t>
                      </m:r>
                      <m:f>
                        <m:fPr>
                          <m:ctrlPr>
                            <a:rPr kumimoji="1" lang="en-US" altLang="ko-Kore-KR" i="1">
                              <a:latin typeface="Cambria Math" panose="02040503050406030204" pitchFamily="18" charset="0"/>
                              <a:ea typeface="Cambria Math" panose="02040503050406030204" pitchFamily="18" charset="0"/>
                            </a:rPr>
                          </m:ctrlPr>
                        </m:fPr>
                        <m:num>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𝑄</m:t>
                              </m:r>
                            </m:e>
                            <m:sub>
                              <m:r>
                                <a:rPr kumimoji="1" lang="en-US" altLang="ko-Kore-KR" i="1">
                                  <a:latin typeface="Cambria Math" panose="02040503050406030204" pitchFamily="18" charset="0"/>
                                  <a:ea typeface="Cambria Math" panose="02040503050406030204" pitchFamily="18" charset="0"/>
                                </a:rPr>
                                <m:t>𝑛𝑒𝑡</m:t>
                              </m:r>
                            </m:sub>
                          </m:sSub>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𝑞</m:t>
                          </m:r>
                          <m:d>
                            <m:dPr>
                              <m:ctrlPr>
                                <a:rPr kumimoji="1" lang="en-US" altLang="ko-Kore-KR" i="1">
                                  <a:latin typeface="Cambria Math" panose="02040503050406030204" pitchFamily="18" charset="0"/>
                                  <a:ea typeface="Cambria Math" panose="02040503050406030204" pitchFamily="18" charset="0"/>
                                </a:rPr>
                              </m:ctrlPr>
                            </m:dPr>
                            <m:e>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h</m:t>
                                  </m:r>
                                </m:e>
                                <m:sub>
                                  <m:r>
                                    <a:rPr kumimoji="1" lang="en-US" altLang="ko-Kore-KR" i="1">
                                      <a:latin typeface="Cambria Math" panose="02040503050406030204" pitchFamily="18" charset="0"/>
                                      <a:ea typeface="Cambria Math" panose="02040503050406030204" pitchFamily="18" charset="0"/>
                                    </a:rPr>
                                    <m:t>𝑚</m:t>
                                  </m:r>
                                </m:sub>
                              </m:sSub>
                            </m:e>
                          </m:d>
                        </m:num>
                        <m:den>
                          <m:r>
                            <a:rPr kumimoji="1" lang="en-US" altLang="ko-Kore-KR" i="1">
                              <a:latin typeface="Cambria Math" panose="02040503050406030204" pitchFamily="18" charset="0"/>
                              <a:ea typeface="Cambria Math" panose="02040503050406030204" pitchFamily="18" charset="0"/>
                            </a:rPr>
                            <m:t>𝜌</m:t>
                          </m:r>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𝐶</m:t>
                              </m:r>
                            </m:e>
                            <m:sub>
                              <m:r>
                                <a:rPr kumimoji="1" lang="en-US" altLang="ko-Kore-KR" i="1">
                                  <a:latin typeface="Cambria Math" panose="02040503050406030204" pitchFamily="18" charset="0"/>
                                  <a:ea typeface="Cambria Math" panose="02040503050406030204" pitchFamily="18" charset="0"/>
                                </a:rPr>
                                <m:t>0</m:t>
                              </m:r>
                            </m:sub>
                          </m:sSub>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h</m:t>
                              </m:r>
                            </m:e>
                            <m:sub>
                              <m:r>
                                <a:rPr kumimoji="1" lang="en-US" altLang="ko-Kore-KR" i="1">
                                  <a:latin typeface="Cambria Math" panose="02040503050406030204" pitchFamily="18" charset="0"/>
                                  <a:ea typeface="Cambria Math" panose="02040503050406030204" pitchFamily="18" charset="0"/>
                                </a:rPr>
                                <m:t>𝑚</m:t>
                              </m:r>
                            </m:sub>
                          </m:sSub>
                        </m:den>
                      </m:f>
                      <m:r>
                        <a:rPr kumimoji="1" lang="en-US" altLang="ko-Kore-KR" b="0" i="1" smtClean="0">
                          <a:latin typeface="Cambria Math" panose="02040503050406030204" pitchFamily="18" charset="0"/>
                        </a:rPr>
                        <m:t>−</m:t>
                      </m:r>
                      <m:sSub>
                        <m:sSubPr>
                          <m:ctrlPr>
                            <a:rPr kumimoji="1" lang="en-US" altLang="ko-Kore-KR" b="1" i="1" smtClean="0">
                              <a:latin typeface="Cambria Math" panose="02040503050406030204" pitchFamily="18" charset="0"/>
                            </a:rPr>
                          </m:ctrlPr>
                        </m:sSubPr>
                        <m:e>
                          <m:r>
                            <a:rPr kumimoji="1" lang="en-US" altLang="ko-Kore-KR" b="1" i="1" smtClean="0">
                              <a:latin typeface="Cambria Math" panose="02040503050406030204" pitchFamily="18" charset="0"/>
                            </a:rPr>
                            <m:t>𝑽</m:t>
                          </m:r>
                        </m:e>
                        <m:sub>
                          <m:r>
                            <a:rPr kumimoji="1" lang="en-US" altLang="ko-Kore-KR" b="0" i="1" smtClean="0">
                              <a:latin typeface="Cambria Math" panose="02040503050406030204" pitchFamily="18" charset="0"/>
                            </a:rPr>
                            <m:t>𝑚</m:t>
                          </m:r>
                        </m:sub>
                      </m:sSub>
                      <m:r>
                        <a:rPr kumimoji="1" lang="en-US" altLang="ko-Kore-KR" i="1" smtClean="0">
                          <a:latin typeface="Cambria Math" panose="02040503050406030204" pitchFamily="18" charset="0"/>
                          <a:ea typeface="Cambria Math" panose="02040503050406030204" pitchFamily="18" charset="0"/>
                        </a:rPr>
                        <m:t>∙</m:t>
                      </m:r>
                      <m:r>
                        <a:rPr kumimoji="1" lang="en-US" altLang="ko-Kore-KR" b="1"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b="0" i="1">
                              <a:latin typeface="Cambria Math" panose="02040503050406030204" pitchFamily="18" charset="0"/>
                              <a:ea typeface="Cambria Math" panose="02040503050406030204" pitchFamily="18" charset="0"/>
                            </a:rPr>
                            <m:t>𝑤</m:t>
                          </m:r>
                        </m:e>
                        <m:sub>
                          <m:r>
                            <a:rPr kumimoji="1" lang="en-US" altLang="ko-Kore-KR" b="0" i="1">
                              <a:latin typeface="Cambria Math" panose="02040503050406030204" pitchFamily="18" charset="0"/>
                              <a:ea typeface="Cambria Math" panose="02040503050406030204" pitchFamily="18" charset="0"/>
                            </a:rPr>
                            <m:t>𝑒</m:t>
                          </m:r>
                        </m:sub>
                      </m:sSub>
                      <m:f>
                        <m:fPr>
                          <m:ctrlPr>
                            <a:rPr kumimoji="1" lang="en-US" altLang="ko-Kore-KR" i="1" smtClean="0">
                              <a:latin typeface="Cambria Math" panose="02040503050406030204" pitchFamily="18" charset="0"/>
                              <a:ea typeface="Cambria Math" panose="02040503050406030204" pitchFamily="18" charset="0"/>
                            </a:rPr>
                          </m:ctrlPr>
                        </m:fPr>
                        <m:num>
                          <m:sSub>
                            <m:sSubPr>
                              <m:ctrlPr>
                                <a:rPr kumimoji="1" lang="en-US" altLang="ko-Kore-KR"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sub>
                          </m:sSub>
                        </m:num>
                        <m:den>
                          <m:sSub>
                            <m:sSubPr>
                              <m:ctrlPr>
                                <a:rPr kumimoji="1" lang="en-US" altLang="ko-Kore-KR"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den>
                      </m:f>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𝐴</m:t>
                          </m:r>
                        </m:e>
                        <m:sub>
                          <m:r>
                            <a:rPr kumimoji="1" lang="en-US" altLang="ko-Kore-KR" b="0" i="1" smtClean="0">
                              <a:latin typeface="Cambria Math" panose="02040503050406030204" pitchFamily="18" charset="0"/>
                              <a:ea typeface="Cambria Math" panose="02040503050406030204" pitchFamily="18" charset="0"/>
                            </a:rPr>
                            <m:t>h</m:t>
                          </m:r>
                        </m:sub>
                      </m:sSub>
                      <m:d>
                        <m:dPr>
                          <m:begChr m:val="["/>
                          <m:endChr m:val="]"/>
                          <m:ctrlPr>
                            <a:rPr kumimoji="1" lang="en-US" altLang="ko-Kore-KR" b="0" i="1" smtClean="0">
                              <a:latin typeface="Cambria Math" panose="02040503050406030204" pitchFamily="18" charset="0"/>
                              <a:ea typeface="Cambria Math" panose="02040503050406030204" pitchFamily="18" charset="0"/>
                            </a:rPr>
                          </m:ctrlPr>
                        </m:dPr>
                        <m:e>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1" i="1" smtClean="0">
                                  <a:latin typeface="Cambria Math" panose="02040503050406030204" pitchFamily="18" charset="0"/>
                                  <a:ea typeface="Cambria Math" panose="02040503050406030204" pitchFamily="18" charset="0"/>
                                </a:rPr>
                                <m:t>𝜵</m:t>
                              </m:r>
                            </m:e>
                            <m:sup>
                              <m:r>
                                <a:rPr kumimoji="1" lang="en-US" altLang="ko-Kore-KR" b="0" i="1" smtClean="0">
                                  <a:latin typeface="Cambria Math" panose="02040503050406030204" pitchFamily="18" charset="0"/>
                                  <a:ea typeface="Cambria Math" panose="02040503050406030204" pitchFamily="18" charset="0"/>
                                </a:rPr>
                                <m:t>2</m:t>
                              </m:r>
                            </m:sup>
                          </m:sSup>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m:t>
                          </m:r>
                          <m:f>
                            <m:fPr>
                              <m:ctrlPr>
                                <a:rPr kumimoji="1" lang="en-US" altLang="ko-Kore-KR" b="0" i="1" smtClean="0">
                                  <a:latin typeface="Cambria Math" panose="02040503050406030204" pitchFamily="18" charset="0"/>
                                  <a:ea typeface="Cambria Math" panose="02040503050406030204" pitchFamily="18" charset="0"/>
                                </a:rPr>
                              </m:ctrlPr>
                            </m:fPr>
                            <m:num>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sub>
                              </m:sSub>
                            </m:num>
                            <m:den>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den>
                          </m:f>
                          <m:sSup>
                            <m:sSupPr>
                              <m:ctrlPr>
                                <a:rPr kumimoji="1" lang="en-US" altLang="ko-Kore-KR" i="1">
                                  <a:latin typeface="Cambria Math" panose="02040503050406030204" pitchFamily="18" charset="0"/>
                                  <a:ea typeface="Cambria Math" panose="02040503050406030204" pitchFamily="18" charset="0"/>
                                </a:rPr>
                              </m:ctrlPr>
                            </m:sSupPr>
                            <m:e>
                              <m:r>
                                <a:rPr kumimoji="1" lang="en-US" altLang="ko-Kore-KR" b="1" i="1">
                                  <a:latin typeface="Cambria Math" panose="02040503050406030204" pitchFamily="18" charset="0"/>
                                  <a:ea typeface="Cambria Math" panose="02040503050406030204" pitchFamily="18" charset="0"/>
                                </a:rPr>
                                <m:t>𝜵</m:t>
                              </m:r>
                            </m:e>
                            <m:sup>
                              <m:r>
                                <a:rPr kumimoji="1" lang="en-US" altLang="ko-Kore-KR" i="1">
                                  <a:latin typeface="Cambria Math" panose="02040503050406030204" pitchFamily="18" charset="0"/>
                                  <a:ea typeface="Cambria Math" panose="02040503050406030204" pitchFamily="18" charset="0"/>
                                </a:rPr>
                                <m:t>2</m:t>
                              </m:r>
                            </m:sup>
                          </m:sSup>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e>
                      </m:d>
                      <m:r>
                        <a:rPr kumimoji="1" lang="en-US" altLang="ko-Kore-KR" b="0" i="1" smtClean="0">
                          <a:latin typeface="Cambria Math" panose="02040503050406030204" pitchFamily="18" charset="0"/>
                          <a:ea typeface="Cambria Math" panose="02040503050406030204" pitchFamily="18" charset="0"/>
                        </a:rPr>
                        <m:t>−</m:t>
                      </m:r>
                      <m:f>
                        <m:fPr>
                          <m:ctrlPr>
                            <a:rPr kumimoji="1" lang="en-US" altLang="ko-Kore-KR" b="0" i="1" smtClean="0">
                              <a:latin typeface="Cambria Math" panose="02040503050406030204" pitchFamily="18" charset="0"/>
                              <a:ea typeface="Cambria Math" panose="02040503050406030204" pitchFamily="18" charset="0"/>
                            </a:rPr>
                          </m:ctrlPr>
                        </m:fPr>
                        <m:num>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𝐾</m:t>
                              </m:r>
                            </m:e>
                            <m:sub>
                              <m:r>
                                <a:rPr kumimoji="1" lang="en-US" altLang="ko-Kore-KR" b="0" i="1" smtClean="0">
                                  <a:latin typeface="Cambria Math" panose="02040503050406030204" pitchFamily="18" charset="0"/>
                                  <a:ea typeface="Cambria Math" panose="02040503050406030204" pitchFamily="18" charset="0"/>
                                </a:rPr>
                                <m:t>h</m:t>
                              </m:r>
                            </m:sub>
                          </m:sSub>
                        </m:num>
                        <m:den>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den>
                      </m:f>
                      <m:sSub>
                        <m:sSubPr>
                          <m:ctrlPr>
                            <a:rPr kumimoji="1" lang="en-US" altLang="ko-KR" b="0" i="1" smtClean="0">
                              <a:latin typeface="Cambria Math" panose="02040503050406030204" pitchFamily="18" charset="0"/>
                              <a:ea typeface="Cambria Math" panose="02040503050406030204" pitchFamily="18" charset="0"/>
                            </a:rPr>
                          </m:ctrlPr>
                        </m:sSubPr>
                        <m:e>
                          <m:d>
                            <m:dPr>
                              <m:begChr m:val=""/>
                              <m:endChr m:val="|"/>
                              <m:ctrlPr>
                                <a:rPr kumimoji="1" lang="en-US" altLang="ko-Kore-KR" b="0" i="1" smtClean="0">
                                  <a:latin typeface="Cambria Math" panose="02040503050406030204" pitchFamily="18" charset="0"/>
                                  <a:ea typeface="Cambria Math" panose="02040503050406030204" pitchFamily="18" charset="0"/>
                                </a:rPr>
                              </m:ctrlPr>
                            </m:dPr>
                            <m:e>
                              <m:f>
                                <m:fPr>
                                  <m:ctrlPr>
                                    <a:rPr kumimoji="1" lang="en-US" altLang="ko-Kore-KR" i="1">
                                      <a:latin typeface="Cambria Math" panose="02040503050406030204" pitchFamily="18" charset="0"/>
                                      <a:ea typeface="Cambria Math" panose="02040503050406030204" pitchFamily="18" charset="0"/>
                                    </a:rPr>
                                  </m:ctrlPr>
                                </m:fPr>
                                <m:num>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𝑇</m:t>
                                  </m:r>
                                </m:num>
                                <m:den>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𝑧</m:t>
                                  </m:r>
                                </m:den>
                              </m:f>
                            </m:e>
                          </m:d>
                        </m:e>
                        <m:sub>
                          <m:r>
                            <a:rPr kumimoji="1" lang="en-US" altLang="ko-Kore-KR" b="0" i="1" smtClean="0">
                              <a:latin typeface="Cambria Math" panose="02040503050406030204" pitchFamily="18" charset="0"/>
                              <a:ea typeface="Cambria Math" panose="02040503050406030204" pitchFamily="18" charset="0"/>
                            </a:rPr>
                            <m:t>𝑧</m:t>
                          </m:r>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h</m:t>
                          </m:r>
                        </m:sub>
                      </m:sSub>
                    </m:oMath>
                  </m:oMathPara>
                </a14:m>
                <a:endParaRPr kumimoji="1" lang="ko-Kore-KR" altLang="en-US" i="1" strike="sngStrike" dirty="0"/>
              </a:p>
            </p:txBody>
          </p:sp>
        </mc:Choice>
        <mc:Fallback xmlns="">
          <p:sp>
            <p:nvSpPr>
              <p:cNvPr id="6" name="TextBox 5">
                <a:extLst>
                  <a:ext uri="{FF2B5EF4-FFF2-40B4-BE49-F238E27FC236}">
                    <a16:creationId xmlns:a16="http://schemas.microsoft.com/office/drawing/2014/main" id="{4F0787D0-C39E-849A-D269-C8FFE64321D2}"/>
                  </a:ext>
                </a:extLst>
              </p:cNvPr>
              <p:cNvSpPr txBox="1">
                <a:spLocks noRot="1" noChangeAspect="1" noMove="1" noResize="1" noEditPoints="1" noAdjustHandles="1" noChangeArrowheads="1" noChangeShapeType="1" noTextEdit="1"/>
              </p:cNvSpPr>
              <p:nvPr/>
            </p:nvSpPr>
            <p:spPr>
              <a:xfrm>
                <a:off x="650038" y="316600"/>
                <a:ext cx="9714198" cy="653833"/>
              </a:xfrm>
              <a:prstGeom prst="rect">
                <a:avLst/>
              </a:prstGeom>
              <a:blipFill>
                <a:blip r:embed="rId2"/>
                <a:stretch>
                  <a:fillRect t="-207547" r="-4700" b="-290566"/>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B170589-027F-CFBE-7772-889F467A3772}"/>
                  </a:ext>
                </a:extLst>
              </p:cNvPr>
              <p:cNvSpPr txBox="1"/>
              <p:nvPr/>
            </p:nvSpPr>
            <p:spPr>
              <a:xfrm>
                <a:off x="683336" y="1310763"/>
                <a:ext cx="2746008" cy="7148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ko-Kore-KR" b="0" i="1" smtClean="0">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rPr>
                                <m:t>𝑣𝑎𝑟</m:t>
                              </m:r>
                            </m:e>
                          </m:d>
                        </m:e>
                      </m:acc>
                      <m:r>
                        <a:rPr kumimoji="1" lang="en-US" altLang="ko-Kore-KR" b="0" i="1" smtClean="0">
                          <a:latin typeface="Cambria Math" panose="02040503050406030204" pitchFamily="18" charset="0"/>
                        </a:rPr>
                        <m:t>=</m:t>
                      </m:r>
                      <m:f>
                        <m:fPr>
                          <m:ctrlPr>
                            <a:rPr kumimoji="1" lang="en-US" altLang="ko-Kore-KR" b="0" i="1" smtClean="0">
                              <a:latin typeface="Cambria Math" panose="02040503050406030204" pitchFamily="18" charset="0"/>
                            </a:rPr>
                          </m:ctrlPr>
                        </m:fPr>
                        <m:num>
                          <m:r>
                            <a:rPr kumimoji="1" lang="en-US" altLang="ko-Kore-KR" b="0" i="1" smtClean="0">
                              <a:latin typeface="Cambria Math" panose="02040503050406030204" pitchFamily="18" charset="0"/>
                            </a:rPr>
                            <m:t>1</m:t>
                          </m:r>
                        </m:num>
                        <m:den>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den>
                      </m:f>
                      <m:nary>
                        <m:naryPr>
                          <m:ctrlPr>
                            <a:rPr kumimoji="1" lang="en-US" altLang="ko-Kore-KR" b="0" i="1" smtClean="0">
                              <a:latin typeface="Cambria Math" panose="02040503050406030204" pitchFamily="18" charset="0"/>
                            </a:rPr>
                          </m:ctrlPr>
                        </m:naryPr>
                        <m:sub>
                          <m:r>
                            <m:rPr>
                              <m:brk m:alnAt="23"/>
                            </m:rPr>
                            <a:rPr kumimoji="1" lang="en-US" altLang="ko-Kore-KR" b="0" i="1" smtClean="0">
                              <a:latin typeface="Cambria Math" panose="02040503050406030204" pitchFamily="18" charset="0"/>
                            </a:rPr>
                            <m:t>1</m:t>
                          </m:r>
                          <m:r>
                            <a:rPr kumimoji="1" lang="en-US" altLang="ko-Kore-KR" b="0" i="1" smtClean="0">
                              <a:latin typeface="Cambria Math" panose="02040503050406030204" pitchFamily="18" charset="0"/>
                            </a:rPr>
                            <m:t>993</m:t>
                          </m:r>
                        </m:sub>
                        <m:sup>
                          <m:r>
                            <a:rPr kumimoji="1" lang="en-US" altLang="ko-Kore-KR" b="0" i="1" smtClean="0">
                              <a:latin typeface="Cambria Math" panose="02040503050406030204" pitchFamily="18" charset="0"/>
                            </a:rPr>
                            <m:t>2022</m:t>
                          </m:r>
                        </m:sup>
                        <m:e>
                          <m:d>
                            <m:dPr>
                              <m:ctrlPr>
                                <a:rPr kumimoji="1" lang="en-US" altLang="ko-Kore-KR" b="0" i="1" smtClean="0">
                                  <a:latin typeface="Cambria Math" panose="02040503050406030204" pitchFamily="18" charset="0"/>
                                </a:rPr>
                              </m:ctrlPr>
                            </m:dPr>
                            <m:e>
                              <m:r>
                                <a:rPr kumimoji="1" lang="en-US" altLang="ko-Kore-KR" b="0" i="1" smtClean="0">
                                  <a:latin typeface="Cambria Math" panose="02040503050406030204" pitchFamily="18" charset="0"/>
                                </a:rPr>
                                <m:t>𝑣𝑎𝑟</m:t>
                              </m:r>
                            </m:e>
                          </m:d>
                        </m:e>
                      </m:nary>
                      <m:r>
                        <a:rPr kumimoji="1" lang="en-US" altLang="ko-Kore-KR" b="0" i="1" smtClean="0">
                          <a:latin typeface="Cambria Math" panose="02040503050406030204" pitchFamily="18" charset="0"/>
                        </a:rPr>
                        <m:t>𝑑𝑡</m:t>
                      </m:r>
                    </m:oMath>
                  </m:oMathPara>
                </a14:m>
                <a:endParaRPr kumimoji="1" lang="ko-Kore-KR" altLang="en-US" dirty="0"/>
              </a:p>
            </p:txBody>
          </p:sp>
        </mc:Choice>
        <mc:Fallback xmlns="">
          <p:sp>
            <p:nvSpPr>
              <p:cNvPr id="7" name="TextBox 6">
                <a:extLst>
                  <a:ext uri="{FF2B5EF4-FFF2-40B4-BE49-F238E27FC236}">
                    <a16:creationId xmlns:a16="http://schemas.microsoft.com/office/drawing/2014/main" id="{FB170589-027F-CFBE-7772-889F467A3772}"/>
                  </a:ext>
                </a:extLst>
              </p:cNvPr>
              <p:cNvSpPr txBox="1">
                <a:spLocks noRot="1" noChangeAspect="1" noMove="1" noResize="1" noEditPoints="1" noAdjustHandles="1" noChangeArrowheads="1" noChangeShapeType="1" noTextEdit="1"/>
              </p:cNvSpPr>
              <p:nvPr/>
            </p:nvSpPr>
            <p:spPr>
              <a:xfrm>
                <a:off x="683336" y="1310763"/>
                <a:ext cx="2746008" cy="714876"/>
              </a:xfrm>
              <a:prstGeom prst="rect">
                <a:avLst/>
              </a:prstGeom>
              <a:blipFill>
                <a:blip r:embed="rId3"/>
                <a:stretch>
                  <a:fillRect t="-152632" b="-228070"/>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C92343-9C3E-C520-F18E-8FE9BF501E43}"/>
                  </a:ext>
                </a:extLst>
              </p:cNvPr>
              <p:cNvSpPr txBox="1"/>
              <p:nvPr/>
            </p:nvSpPr>
            <p:spPr>
              <a:xfrm>
                <a:off x="475329" y="2201108"/>
                <a:ext cx="1485920" cy="8960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ko-Kore-KR" i="1" smtClean="0">
                              <a:latin typeface="Cambria Math" panose="02040503050406030204" pitchFamily="18" charset="0"/>
                            </a:rPr>
                          </m:ctrlPr>
                        </m:fPr>
                        <m:num>
                          <m:r>
                            <a:rPr kumimoji="1" lang="en-US" altLang="ko-Kore-KR"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Sub>
                        </m:num>
                        <m:den>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den>
                      </m:f>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𝑅𝐻𝑆</m:t>
                      </m:r>
                    </m:oMath>
                  </m:oMathPara>
                </a14:m>
                <a:endParaRPr kumimoji="1" lang="en-US" altLang="ko-Kore-KR" b="0" dirty="0">
                  <a:ea typeface="Cambria Math" panose="02040503050406030204" pitchFamily="18" charset="0"/>
                </a:endParaRPr>
              </a:p>
              <a:p>
                <a:endParaRPr kumimoji="1" lang="en-US" altLang="ko-Kore-KR" b="0" dirty="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62C92343-9C3E-C520-F18E-8FE9BF501E43}"/>
                  </a:ext>
                </a:extLst>
              </p:cNvPr>
              <p:cNvSpPr txBox="1">
                <a:spLocks noRot="1" noChangeAspect="1" noMove="1" noResize="1" noEditPoints="1" noAdjustHandles="1" noChangeArrowheads="1" noChangeShapeType="1" noTextEdit="1"/>
              </p:cNvSpPr>
              <p:nvPr/>
            </p:nvSpPr>
            <p:spPr>
              <a:xfrm>
                <a:off x="475329" y="2201108"/>
                <a:ext cx="1485920" cy="896015"/>
              </a:xfrm>
              <a:prstGeom prst="rect">
                <a:avLst/>
              </a:prstGeom>
              <a:blipFill>
                <a:blip r:embed="rId4"/>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E2B489-9708-98B7-1063-BD7DA629001E}"/>
                  </a:ext>
                </a:extLst>
              </p:cNvPr>
              <p:cNvSpPr txBox="1"/>
              <p:nvPr/>
            </p:nvSpPr>
            <p:spPr>
              <a:xfrm>
                <a:off x="475329" y="2967328"/>
                <a:ext cx="1858650"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rPr>
                        <m:t>𝑎</m:t>
                      </m:r>
                      <m:r>
                        <a:rPr kumimoji="1" lang="en-US" altLang="ko-Kore-KR" b="0" i="1" smtClean="0">
                          <a:latin typeface="Cambria Math" panose="02040503050406030204" pitchFamily="18" charset="0"/>
                        </a:rPr>
                        <m:t>=</m:t>
                      </m:r>
                      <m:f>
                        <m:fPr>
                          <m:ctrlPr>
                            <a:rPr kumimoji="1" lang="en-US" altLang="ko-Kore-KR" b="0" i="1" smtClean="0">
                              <a:latin typeface="Cambria Math" panose="02040503050406030204" pitchFamily="18" charset="0"/>
                            </a:rPr>
                          </m:ctrlPr>
                        </m:fPr>
                        <m:num>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𝑇</m:t>
                          </m:r>
                        </m:num>
                        <m:den>
                          <m:r>
                            <a:rPr kumimoji="1" lang="en-US" altLang="ko-Kore-KR" i="1">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den>
                      </m:f>
                      <m:r>
                        <a:rPr kumimoji="1" lang="en-US" altLang="ko-Kore-KR" b="0" i="1" smtClean="0">
                          <a:latin typeface="Cambria Math" panose="02040503050406030204" pitchFamily="18" charset="0"/>
                        </a:rPr>
                        <m:t>=</m:t>
                      </m:r>
                      <m:acc>
                        <m:accPr>
                          <m:chr m:val="̅"/>
                          <m:ctrlPr>
                            <a:rPr kumimoji="1" lang="en-US" altLang="ko-Kore-KR" i="1">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rPr>
                                <m:t>𝑅𝐻𝑆</m:t>
                              </m:r>
                            </m:e>
                          </m:d>
                        </m:e>
                      </m:acc>
                    </m:oMath>
                  </m:oMathPara>
                </a14:m>
                <a:endParaRPr kumimoji="1" lang="en-US" altLang="ko-Kore-KR" dirty="0"/>
              </a:p>
            </p:txBody>
          </p:sp>
        </mc:Choice>
        <mc:Fallback xmlns="">
          <p:sp>
            <p:nvSpPr>
              <p:cNvPr id="17" name="TextBox 16">
                <a:extLst>
                  <a:ext uri="{FF2B5EF4-FFF2-40B4-BE49-F238E27FC236}">
                    <a16:creationId xmlns:a16="http://schemas.microsoft.com/office/drawing/2014/main" id="{02E2B489-9708-98B7-1063-BD7DA629001E}"/>
                  </a:ext>
                </a:extLst>
              </p:cNvPr>
              <p:cNvSpPr txBox="1">
                <a:spLocks noRot="1" noChangeAspect="1" noMove="1" noResize="1" noEditPoints="1" noAdjustHandles="1" noChangeArrowheads="1" noChangeShapeType="1" noTextEdit="1"/>
              </p:cNvSpPr>
              <p:nvPr/>
            </p:nvSpPr>
            <p:spPr>
              <a:xfrm>
                <a:off x="475329" y="2967328"/>
                <a:ext cx="1858650" cy="612732"/>
              </a:xfrm>
              <a:prstGeom prst="rect">
                <a:avLst/>
              </a:prstGeom>
              <a:blipFill>
                <a:blip r:embed="rId5"/>
                <a:stretch>
                  <a:fillRect b="-4082"/>
                </a:stretch>
              </a:blipFill>
            </p:spPr>
            <p:txBody>
              <a:bodyPr/>
              <a:lstStyle/>
              <a:p>
                <a:r>
                  <a:rPr lang="ko-Kore-KR" altLang="en-US">
                    <a:noFill/>
                  </a:rPr>
                  <a:t> </a:t>
                </a:r>
              </a:p>
            </p:txBody>
          </p:sp>
        </mc:Fallback>
      </mc:AlternateContent>
      <p:sp>
        <p:nvSpPr>
          <p:cNvPr id="18" name="TextBox 17">
            <a:extLst>
              <a:ext uri="{FF2B5EF4-FFF2-40B4-BE49-F238E27FC236}">
                <a16:creationId xmlns:a16="http://schemas.microsoft.com/office/drawing/2014/main" id="{B20BFEFE-FF2A-BD7C-F30F-6B19549657CB}"/>
              </a:ext>
            </a:extLst>
          </p:cNvPr>
          <p:cNvSpPr txBox="1"/>
          <p:nvPr/>
        </p:nvSpPr>
        <p:spPr>
          <a:xfrm>
            <a:off x="2662302" y="3210674"/>
            <a:ext cx="1955279" cy="276999"/>
          </a:xfrm>
          <a:prstGeom prst="rect">
            <a:avLst/>
          </a:prstGeom>
          <a:noFill/>
        </p:spPr>
        <p:txBody>
          <a:bodyPr wrap="none" rtlCol="0">
            <a:spAutoFit/>
          </a:bodyPr>
          <a:lstStyle/>
          <a:p>
            <a:r>
              <a:rPr kumimoji="1" lang="en-US" altLang="ko-Kore-KR" sz="1200" dirty="0"/>
              <a:t>“</a:t>
            </a:r>
            <a:r>
              <a:rPr kumimoji="1" lang="en-US" altLang="ko-Kore-KR" sz="1200" i="1" dirty="0"/>
              <a:t>a</a:t>
            </a:r>
            <a:r>
              <a:rPr kumimoji="1" lang="en-US" altLang="ko-Kore-KR" sz="1200" dirty="0"/>
              <a:t>” is trend for entire period</a:t>
            </a:r>
            <a:endParaRPr kumimoji="1" lang="ko-Kore-KR" altLang="en-US" sz="1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93E79D4-6DFF-03FC-3F43-209153561DB5}"/>
                  </a:ext>
                </a:extLst>
              </p:cNvPr>
              <p:cNvSpPr txBox="1"/>
              <p:nvPr/>
            </p:nvSpPr>
            <p:spPr>
              <a:xfrm>
                <a:off x="2541628" y="1851764"/>
                <a:ext cx="2075953"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sz="1100" b="0" i="1" smtClean="0">
                          <a:latin typeface="Cambria Math" panose="02040503050406030204" pitchFamily="18" charset="0"/>
                          <a:ea typeface="Cambria Math" panose="02040503050406030204" pitchFamily="18" charset="0"/>
                        </a:rPr>
                        <m:t>∆</m:t>
                      </m:r>
                      <m:r>
                        <a:rPr kumimoji="1" lang="en-US" altLang="ko-Kore-KR" sz="1100" b="0" i="1" smtClean="0">
                          <a:latin typeface="Cambria Math" panose="02040503050406030204" pitchFamily="18" charset="0"/>
                          <a:ea typeface="Cambria Math" panose="02040503050406030204" pitchFamily="18" charset="0"/>
                        </a:rPr>
                        <m:t>𝑡</m:t>
                      </m:r>
                      <m:r>
                        <a:rPr kumimoji="1" lang="en-US" altLang="ko-Kore-KR" sz="1100" b="0" i="1" smtClean="0">
                          <a:latin typeface="Cambria Math" panose="02040503050406030204" pitchFamily="18" charset="0"/>
                          <a:ea typeface="Cambria Math" panose="02040503050406030204" pitchFamily="18" charset="0"/>
                        </a:rPr>
                        <m:t>=2022−1993=30 </m:t>
                      </m:r>
                      <m:r>
                        <a:rPr kumimoji="1" lang="en-US" altLang="ko-Kore-KR" sz="1100" b="0" i="1" smtClean="0">
                          <a:latin typeface="Cambria Math" panose="02040503050406030204" pitchFamily="18" charset="0"/>
                          <a:ea typeface="Cambria Math" panose="02040503050406030204" pitchFamily="18" charset="0"/>
                        </a:rPr>
                        <m:t>𝑦𝑒𝑎𝑟𝑠</m:t>
                      </m:r>
                    </m:oMath>
                  </m:oMathPara>
                </a14:m>
                <a:endParaRPr kumimoji="1" lang="ko-Kore-KR" altLang="en-US" sz="1100" dirty="0"/>
              </a:p>
            </p:txBody>
          </p:sp>
        </mc:Choice>
        <mc:Fallback xmlns="">
          <p:sp>
            <p:nvSpPr>
              <p:cNvPr id="19" name="TextBox 18">
                <a:extLst>
                  <a:ext uri="{FF2B5EF4-FFF2-40B4-BE49-F238E27FC236}">
                    <a16:creationId xmlns:a16="http://schemas.microsoft.com/office/drawing/2014/main" id="{493E79D4-6DFF-03FC-3F43-209153561DB5}"/>
                  </a:ext>
                </a:extLst>
              </p:cNvPr>
              <p:cNvSpPr txBox="1">
                <a:spLocks noRot="1" noChangeAspect="1" noMove="1" noResize="1" noEditPoints="1" noAdjustHandles="1" noChangeArrowheads="1" noChangeShapeType="1" noTextEdit="1"/>
              </p:cNvSpPr>
              <p:nvPr/>
            </p:nvSpPr>
            <p:spPr>
              <a:xfrm>
                <a:off x="2541628" y="1851764"/>
                <a:ext cx="2075953" cy="261610"/>
              </a:xfrm>
              <a:prstGeom prst="rect">
                <a:avLst/>
              </a:prstGeom>
              <a:blipFill>
                <a:blip r:embed="rId6"/>
                <a:stretch>
                  <a:fillRect b="-4545"/>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BD37765-3817-8D07-DBAF-BADFAD08EF4A}"/>
                  </a:ext>
                </a:extLst>
              </p:cNvPr>
              <p:cNvSpPr txBox="1"/>
              <p:nvPr/>
            </p:nvSpPr>
            <p:spPr>
              <a:xfrm>
                <a:off x="281682" y="3826977"/>
                <a:ext cx="16421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b="0" i="1" smtClean="0">
                              <a:latin typeface="Cambria Math" panose="02040503050406030204" pitchFamily="18" charset="0"/>
                            </a:rPr>
                          </m:ctrlPr>
                        </m:sSubPr>
                        <m:e>
                          <m:r>
                            <a:rPr kumimoji="1" lang="en-US" altLang="ko-Kore-KR" b="0" i="1" smtClean="0">
                              <a:latin typeface="Cambria Math" panose="02040503050406030204" pitchFamily="18" charset="0"/>
                            </a:rPr>
                            <m:t>𝑇</m:t>
                          </m:r>
                        </m:e>
                        <m:sub>
                          <m:r>
                            <a:rPr kumimoji="1" lang="en-US" altLang="ko-Kore-KR" b="0" i="1" smtClean="0">
                              <a:latin typeface="Cambria Math" panose="02040503050406030204" pitchFamily="18" charset="0"/>
                            </a:rPr>
                            <m:t>𝑚</m:t>
                          </m:r>
                        </m:sub>
                      </m:sSub>
                      <m:r>
                        <a:rPr kumimoji="1" lang="en-US" altLang="ko-Kore-KR" b="0" i="1" smtClean="0">
                          <a:latin typeface="Cambria Math" panose="02040503050406030204" pitchFamily="18" charset="0"/>
                        </a:rPr>
                        <m:t>=</m:t>
                      </m:r>
                      <m:sSub>
                        <m:sSubPr>
                          <m:ctrlPr>
                            <a:rPr kumimoji="1" lang="en-US" altLang="ko-Kore-KR" b="0" i="1" smtClean="0">
                              <a:latin typeface="Cambria Math" panose="02040503050406030204" pitchFamily="18" charset="0"/>
                            </a:rPr>
                          </m:ctrlPr>
                        </m:sSubPr>
                        <m:e>
                          <m:acc>
                            <m:accPr>
                              <m:chr m:val="̅"/>
                              <m:ctrlPr>
                                <a:rPr kumimoji="1" lang="en-US" altLang="ko-Kore-KR" b="0" i="1" smtClean="0">
                                  <a:latin typeface="Cambria Math" panose="02040503050406030204" pitchFamily="18" charset="0"/>
                                </a:rPr>
                              </m:ctrlPr>
                            </m:accPr>
                            <m:e>
                              <m:r>
                                <a:rPr kumimoji="1" lang="en-US" altLang="ko-Kore-KR" b="0" i="1" smtClean="0">
                                  <a:latin typeface="Cambria Math" panose="02040503050406030204" pitchFamily="18" charset="0"/>
                                </a:rPr>
                                <m:t>𝑇</m:t>
                              </m:r>
                            </m:e>
                          </m:acc>
                        </m:e>
                        <m:sub>
                          <m:r>
                            <a:rPr kumimoji="1" lang="en-US" altLang="ko-Kore-KR" b="0" i="1" smtClean="0">
                              <a:latin typeface="Cambria Math" panose="02040503050406030204" pitchFamily="18" charset="0"/>
                            </a:rPr>
                            <m:t>𝑚</m:t>
                          </m:r>
                        </m:sub>
                      </m:sSub>
                      <m:r>
                        <a:rPr kumimoji="1" lang="en-US" altLang="ko-Kore-KR" b="0" i="1" smtClean="0">
                          <a:latin typeface="Cambria Math" panose="02040503050406030204" pitchFamily="18" charset="0"/>
                        </a:rPr>
                        <m:t>+</m:t>
                      </m:r>
                      <m:sSubSup>
                        <m:sSubSupPr>
                          <m:ctrlPr>
                            <a:rPr kumimoji="1" lang="en-US" altLang="ko-Kore-KR" b="0" i="1" smtClean="0">
                              <a:latin typeface="Cambria Math" panose="02040503050406030204" pitchFamily="18" charset="0"/>
                            </a:rPr>
                          </m:ctrlPr>
                        </m:sSubSupPr>
                        <m:e>
                          <m:r>
                            <a:rPr kumimoji="1" lang="en-US" altLang="ko-Kore-KR" b="0" i="1" smtClean="0">
                              <a:latin typeface="Cambria Math" panose="02040503050406030204" pitchFamily="18" charset="0"/>
                            </a:rPr>
                            <m:t>𝑇</m:t>
                          </m:r>
                        </m:e>
                        <m:sub>
                          <m:r>
                            <a:rPr kumimoji="1" lang="en-US" altLang="ko-Kore-KR" b="0" i="1" smtClean="0">
                              <a:latin typeface="Cambria Math" panose="02040503050406030204" pitchFamily="18" charset="0"/>
                            </a:rPr>
                            <m:t>𝑚</m:t>
                          </m:r>
                        </m:sub>
                        <m:sup>
                          <m:r>
                            <a:rPr kumimoji="1" lang="en-US" altLang="ko-Kore-KR" b="0" i="1" smtClean="0">
                              <a:latin typeface="Cambria Math" panose="02040503050406030204" pitchFamily="18" charset="0"/>
                            </a:rPr>
                            <m:t>′</m:t>
                          </m:r>
                        </m:sup>
                      </m:sSubSup>
                    </m:oMath>
                  </m:oMathPara>
                </a14:m>
                <a:endParaRPr kumimoji="1" lang="en-US" altLang="ko-Kore-KR" b="0" dirty="0"/>
              </a:p>
            </p:txBody>
          </p:sp>
        </mc:Choice>
        <mc:Fallback xmlns="">
          <p:sp>
            <p:nvSpPr>
              <p:cNvPr id="21" name="TextBox 20">
                <a:extLst>
                  <a:ext uri="{FF2B5EF4-FFF2-40B4-BE49-F238E27FC236}">
                    <a16:creationId xmlns:a16="http://schemas.microsoft.com/office/drawing/2014/main" id="{3BD37765-3817-8D07-DBAF-BADFAD08EF4A}"/>
                  </a:ext>
                </a:extLst>
              </p:cNvPr>
              <p:cNvSpPr txBox="1">
                <a:spLocks noRot="1" noChangeAspect="1" noMove="1" noResize="1" noEditPoints="1" noAdjustHandles="1" noChangeArrowheads="1" noChangeShapeType="1" noTextEdit="1"/>
              </p:cNvSpPr>
              <p:nvPr/>
            </p:nvSpPr>
            <p:spPr>
              <a:xfrm>
                <a:off x="281682" y="3826977"/>
                <a:ext cx="1642180" cy="369332"/>
              </a:xfrm>
              <a:prstGeom prst="rect">
                <a:avLst/>
              </a:prstGeom>
              <a:blipFill>
                <a:blip r:embed="rId7"/>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AFC6CA0-788A-8AE6-43AE-61B72FF40001}"/>
                  </a:ext>
                </a:extLst>
              </p:cNvPr>
              <p:cNvSpPr txBox="1"/>
              <p:nvPr/>
            </p:nvSpPr>
            <p:spPr>
              <a:xfrm>
                <a:off x="110101" y="4346280"/>
                <a:ext cx="2223878" cy="3699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rPr>
                        <m:t>𝑅𝐻𝑆</m:t>
                      </m:r>
                      <m:r>
                        <a:rPr kumimoji="1" lang="en-US" altLang="ko-Kore-KR" b="0" i="1" smtClean="0">
                          <a:latin typeface="Cambria Math" panose="02040503050406030204" pitchFamily="18" charset="0"/>
                        </a:rPr>
                        <m:t>=</m:t>
                      </m:r>
                      <m:acc>
                        <m:accPr>
                          <m:chr m:val="̅"/>
                          <m:ctrlPr>
                            <a:rPr kumimoji="1" lang="en-US" altLang="ko-Kore-KR" b="0" i="1" smtClean="0">
                              <a:latin typeface="Cambria Math" panose="02040503050406030204" pitchFamily="18" charset="0"/>
                            </a:rPr>
                          </m:ctrlPr>
                        </m:accPr>
                        <m:e>
                          <m:r>
                            <a:rPr kumimoji="1" lang="en-US" altLang="ko-Kore-KR" b="0" i="1" smtClean="0">
                              <a:latin typeface="Cambria Math" panose="02040503050406030204" pitchFamily="18" charset="0"/>
                            </a:rPr>
                            <m:t>𝑅𝐻𝑆</m:t>
                          </m:r>
                        </m:e>
                      </m:acc>
                      <m:r>
                        <a:rPr kumimoji="1" lang="en-US" altLang="ko-Kore-KR" b="0" i="1" smtClean="0">
                          <a:latin typeface="Cambria Math" panose="02040503050406030204" pitchFamily="18" charset="0"/>
                        </a:rPr>
                        <m:t>+</m:t>
                      </m:r>
                      <m:r>
                        <a:rPr kumimoji="1" lang="en-US" altLang="ko-Kore-KR" b="0" i="1" smtClean="0">
                          <a:latin typeface="Cambria Math" panose="02040503050406030204" pitchFamily="18" charset="0"/>
                        </a:rPr>
                        <m:t>𝑅𝐻</m:t>
                      </m:r>
                      <m:sSup>
                        <m:sSupPr>
                          <m:ctrlPr>
                            <a:rPr kumimoji="1" lang="en-US" altLang="ko-Kore-KR" b="0" i="1" smtClean="0">
                              <a:latin typeface="Cambria Math" panose="02040503050406030204" pitchFamily="18" charset="0"/>
                            </a:rPr>
                          </m:ctrlPr>
                        </m:sSupPr>
                        <m:e>
                          <m:r>
                            <a:rPr kumimoji="1" lang="en-US" altLang="ko-Kore-KR" b="0" i="1" smtClean="0">
                              <a:latin typeface="Cambria Math" panose="02040503050406030204" pitchFamily="18" charset="0"/>
                            </a:rPr>
                            <m:t>𝑆</m:t>
                          </m:r>
                        </m:e>
                        <m:sup>
                          <m:r>
                            <a:rPr kumimoji="1" lang="en-US" altLang="ko-Kore-KR" b="0" i="1" smtClean="0">
                              <a:latin typeface="Cambria Math" panose="02040503050406030204" pitchFamily="18" charset="0"/>
                            </a:rPr>
                            <m:t>′</m:t>
                          </m:r>
                        </m:sup>
                      </m:sSup>
                    </m:oMath>
                  </m:oMathPara>
                </a14:m>
                <a:endParaRPr kumimoji="1" lang="ko-Kore-KR" altLang="en-US" dirty="0"/>
              </a:p>
            </p:txBody>
          </p:sp>
        </mc:Choice>
        <mc:Fallback xmlns="">
          <p:sp>
            <p:nvSpPr>
              <p:cNvPr id="24" name="TextBox 23">
                <a:extLst>
                  <a:ext uri="{FF2B5EF4-FFF2-40B4-BE49-F238E27FC236}">
                    <a16:creationId xmlns:a16="http://schemas.microsoft.com/office/drawing/2014/main" id="{2AFC6CA0-788A-8AE6-43AE-61B72FF40001}"/>
                  </a:ext>
                </a:extLst>
              </p:cNvPr>
              <p:cNvSpPr txBox="1">
                <a:spLocks noRot="1" noChangeAspect="1" noMove="1" noResize="1" noEditPoints="1" noAdjustHandles="1" noChangeArrowheads="1" noChangeShapeType="1" noTextEdit="1"/>
              </p:cNvSpPr>
              <p:nvPr/>
            </p:nvSpPr>
            <p:spPr>
              <a:xfrm>
                <a:off x="110101" y="4346280"/>
                <a:ext cx="2223878" cy="369909"/>
              </a:xfrm>
              <a:prstGeom prst="rect">
                <a:avLst/>
              </a:prstGeom>
              <a:blipFill>
                <a:blip r:embed="rId8"/>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3CF07E-EA71-9C87-93D6-F7C55AF219D8}"/>
                  </a:ext>
                </a:extLst>
              </p:cNvPr>
              <p:cNvSpPr txBox="1"/>
              <p:nvPr/>
            </p:nvSpPr>
            <p:spPr>
              <a:xfrm>
                <a:off x="281682" y="4853647"/>
                <a:ext cx="1883464" cy="6287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ko-Kore-KR" i="1" smtClean="0">
                              <a:latin typeface="Cambria Math" panose="02040503050406030204" pitchFamily="18" charset="0"/>
                            </a:rPr>
                          </m:ctrlPr>
                        </m:fPr>
                        <m:num>
                          <m:r>
                            <a:rPr kumimoji="1" lang="en-US" altLang="ko-Kore-KR" i="1" smtClean="0">
                              <a:latin typeface="Cambria Math" panose="02040503050406030204" pitchFamily="18" charset="0"/>
                              <a:ea typeface="Cambria Math" panose="02040503050406030204" pitchFamily="18" charset="0"/>
                            </a:rPr>
                            <m:t>𝜕</m:t>
                          </m:r>
                          <m:sSubSup>
                            <m:sSubSupPr>
                              <m:ctrlPr>
                                <a:rPr kumimoji="1" lang="en-US" altLang="ko-Kore-KR" b="0" i="1" smtClean="0">
                                  <a:latin typeface="Cambria Math" panose="02040503050406030204" pitchFamily="18" charset="0"/>
                                  <a:ea typeface="Cambria Math" panose="02040503050406030204" pitchFamily="18" charset="0"/>
                                </a:rPr>
                              </m:ctrlPr>
                            </m:sSubSupPr>
                            <m:e>
                              <m:r>
                                <a:rPr kumimoji="1" lang="en-US" altLang="ko-Kore-KR" b="0" i="1" smtClean="0">
                                  <a:latin typeface="Cambria Math" panose="02040503050406030204" pitchFamily="18" charset="0"/>
                                  <a:ea typeface="Cambria Math" panose="02040503050406030204" pitchFamily="18" charset="0"/>
                                </a:rPr>
                                <m:t>𝑇</m:t>
                              </m:r>
                            </m:e>
                            <m:sub>
                              <m:r>
                                <a:rPr kumimoji="1" lang="en-US" altLang="ko-Kore-KR" b="0" i="1" smtClean="0">
                                  <a:latin typeface="Cambria Math" panose="02040503050406030204" pitchFamily="18" charset="0"/>
                                  <a:ea typeface="Cambria Math" panose="02040503050406030204" pitchFamily="18" charset="0"/>
                                </a:rPr>
                                <m:t>𝑚</m:t>
                              </m:r>
                            </m:sub>
                            <m:sup>
                              <m:r>
                                <a:rPr kumimoji="1" lang="en-US" altLang="ko-Kore-KR" b="0" i="1" smtClean="0">
                                  <a:latin typeface="Cambria Math" panose="02040503050406030204" pitchFamily="18" charset="0"/>
                                  <a:ea typeface="Cambria Math" panose="02040503050406030204" pitchFamily="18" charset="0"/>
                                </a:rPr>
                                <m:t>′</m:t>
                              </m:r>
                            </m:sup>
                          </m:sSubSup>
                        </m:num>
                        <m:den>
                          <m:r>
                            <a:rPr kumimoji="1" lang="en-US" altLang="ko-Kore-KR"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𝑡</m:t>
                          </m:r>
                        </m:den>
                      </m:f>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𝑎</m:t>
                      </m:r>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𝑅𝐻</m:t>
                      </m:r>
                      <m:sSup>
                        <m:sSupPr>
                          <m:ctrlPr>
                            <a:rPr kumimoji="1" lang="en-US" altLang="ko-Kore-KR" b="0" i="1" smtClean="0">
                              <a:latin typeface="Cambria Math" panose="02040503050406030204" pitchFamily="18" charset="0"/>
                              <a:ea typeface="Cambria Math" panose="02040503050406030204" pitchFamily="18" charset="0"/>
                            </a:rPr>
                          </m:ctrlPr>
                        </m:sSupPr>
                        <m:e>
                          <m:r>
                            <a:rPr kumimoji="1" lang="en-US" altLang="ko-Kore-KR" b="0" i="1" smtClean="0">
                              <a:latin typeface="Cambria Math" panose="02040503050406030204" pitchFamily="18" charset="0"/>
                              <a:ea typeface="Cambria Math" panose="02040503050406030204" pitchFamily="18" charset="0"/>
                            </a:rPr>
                            <m:t>𝑆</m:t>
                          </m:r>
                        </m:e>
                        <m:sup>
                          <m:r>
                            <a:rPr kumimoji="1" lang="en-US" altLang="ko-Kore-KR" b="0" i="1" smtClean="0">
                              <a:latin typeface="Cambria Math" panose="02040503050406030204" pitchFamily="18" charset="0"/>
                              <a:ea typeface="Cambria Math" panose="02040503050406030204" pitchFamily="18" charset="0"/>
                            </a:rPr>
                            <m:t>′</m:t>
                          </m:r>
                        </m:sup>
                      </m:sSup>
                    </m:oMath>
                  </m:oMathPara>
                </a14:m>
                <a:endParaRPr kumimoji="1" lang="ko-Kore-KR" altLang="en-US" dirty="0"/>
              </a:p>
            </p:txBody>
          </p:sp>
        </mc:Choice>
        <mc:Fallback xmlns="">
          <p:sp>
            <p:nvSpPr>
              <p:cNvPr id="25" name="TextBox 24">
                <a:extLst>
                  <a:ext uri="{FF2B5EF4-FFF2-40B4-BE49-F238E27FC236}">
                    <a16:creationId xmlns:a16="http://schemas.microsoft.com/office/drawing/2014/main" id="{B73CF07E-EA71-9C87-93D6-F7C55AF219D8}"/>
                  </a:ext>
                </a:extLst>
              </p:cNvPr>
              <p:cNvSpPr txBox="1">
                <a:spLocks noRot="1" noChangeAspect="1" noMove="1" noResize="1" noEditPoints="1" noAdjustHandles="1" noChangeArrowheads="1" noChangeShapeType="1" noTextEdit="1"/>
              </p:cNvSpPr>
              <p:nvPr/>
            </p:nvSpPr>
            <p:spPr>
              <a:xfrm>
                <a:off x="281682" y="4853647"/>
                <a:ext cx="1883464" cy="628762"/>
              </a:xfrm>
              <a:prstGeom prst="rect">
                <a:avLst/>
              </a:prstGeom>
              <a:blipFill>
                <a:blip r:embed="rId9"/>
                <a:stretch>
                  <a:fillRect b="-6000"/>
                </a:stretch>
              </a:blipFill>
            </p:spPr>
            <p:txBody>
              <a:bodyPr/>
              <a:lstStyle/>
              <a:p>
                <a:r>
                  <a:rPr lang="ko-Kore-KR" altLang="en-US">
                    <a:noFill/>
                  </a:rPr>
                  <a:t> </a:t>
                </a:r>
              </a:p>
            </p:txBody>
          </p:sp>
        </mc:Fallback>
      </mc:AlternateContent>
      <p:cxnSp>
        <p:nvCxnSpPr>
          <p:cNvPr id="27" name="직선 연결선[R] 26">
            <a:extLst>
              <a:ext uri="{FF2B5EF4-FFF2-40B4-BE49-F238E27FC236}">
                <a16:creationId xmlns:a16="http://schemas.microsoft.com/office/drawing/2014/main" id="{F0A4952D-ABF3-E8B1-A346-E5630D10BDFE}"/>
              </a:ext>
            </a:extLst>
          </p:cNvPr>
          <p:cNvCxnSpPr/>
          <p:nvPr/>
        </p:nvCxnSpPr>
        <p:spPr>
          <a:xfrm>
            <a:off x="5154804" y="1215851"/>
            <a:ext cx="0" cy="501412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7127CCA-9AE5-F02E-9C88-E7F91CBD4859}"/>
                  </a:ext>
                </a:extLst>
              </p:cNvPr>
              <p:cNvSpPr txBox="1"/>
              <p:nvPr/>
            </p:nvSpPr>
            <p:spPr>
              <a:xfrm>
                <a:off x="5801934" y="2223096"/>
                <a:ext cx="3132268" cy="9854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ko-Kore-KR" i="1" smtClean="0">
                              <a:latin typeface="Cambria Math" panose="02040503050406030204" pitchFamily="18" charset="0"/>
                            </a:rPr>
                          </m:ctrlPr>
                        </m:fPr>
                        <m:num>
                          <m:r>
                            <a:rPr kumimoji="1" lang="en-US" altLang="ko-Kore-KR" i="1">
                              <a:latin typeface="Cambria Math" panose="02040503050406030204" pitchFamily="18" charset="0"/>
                            </a:rPr>
                            <m:t>1</m:t>
                          </m:r>
                        </m:num>
                        <m:den>
                          <m:r>
                            <a:rPr kumimoji="1" lang="en-US" altLang="ko-Kore-KR" i="1">
                              <a:latin typeface="Cambria Math" panose="02040503050406030204" pitchFamily="18" charset="0"/>
                              <a:ea typeface="Cambria Math" panose="02040503050406030204" pitchFamily="18" charset="0"/>
                            </a:rPr>
                            <m:t>∆</m:t>
                          </m:r>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𝑡</m:t>
                              </m:r>
                            </m:e>
                            <m:sub>
                              <m:r>
                                <a:rPr kumimoji="1" lang="en-US" altLang="ko-Kore-KR" b="0" i="1" smtClean="0">
                                  <a:latin typeface="Cambria Math" panose="02040503050406030204" pitchFamily="18" charset="0"/>
                                  <a:ea typeface="Cambria Math" panose="02040503050406030204" pitchFamily="18" charset="0"/>
                                </a:rPr>
                                <m:t>3</m:t>
                              </m:r>
                            </m:sub>
                          </m:sSub>
                        </m:den>
                      </m:f>
                      <m:nary>
                        <m:naryPr>
                          <m:limLoc m:val="undOvr"/>
                          <m:ctrlPr>
                            <a:rPr kumimoji="1" lang="en-US" altLang="ko-Kore-KR" i="1" smtClean="0">
                              <a:latin typeface="Cambria Math" panose="02040503050406030204" pitchFamily="18" charset="0"/>
                            </a:rPr>
                          </m:ctrlPr>
                        </m:naryPr>
                        <m:sub>
                          <m:sSub>
                            <m:sSubPr>
                              <m:ctrlPr>
                                <a:rPr kumimoji="1" lang="en-US" altLang="ko-Kore-KR" i="1">
                                  <a:latin typeface="Cambria Math" panose="02040503050406030204" pitchFamily="18" charset="0"/>
                                </a:rPr>
                              </m:ctrlPr>
                            </m:sSubPr>
                            <m:e>
                              <m:r>
                                <m:rPr>
                                  <m:brk m:alnAt="24"/>
                                </m:rPr>
                                <a:rPr kumimoji="1" lang="en-US" altLang="ko-Kore-KR" i="1">
                                  <a:latin typeface="Cambria Math" panose="02040503050406030204" pitchFamily="18" charset="0"/>
                                </a:rPr>
                                <m:t>𝑃</m:t>
                              </m:r>
                            </m:e>
                            <m:sub>
                              <m:r>
                                <a:rPr kumimoji="1" lang="en-US" altLang="ko-Kore-KR" b="0" i="1" smtClean="0">
                                  <a:latin typeface="Cambria Math" panose="02040503050406030204" pitchFamily="18" charset="0"/>
                                </a:rPr>
                                <m:t>3</m:t>
                              </m:r>
                            </m:sub>
                          </m:sSub>
                        </m:sub>
                        <m:sup/>
                        <m:e>
                          <m:d>
                            <m:dPr>
                              <m:ctrlPr>
                                <a:rPr kumimoji="1" lang="en-US" altLang="ko-Kore-KR" i="1">
                                  <a:latin typeface="Cambria Math" panose="02040503050406030204" pitchFamily="18" charset="0"/>
                                </a:rPr>
                              </m:ctrlPr>
                            </m:dPr>
                            <m:e>
                              <m:f>
                                <m:fPr>
                                  <m:ctrlPr>
                                    <a:rPr kumimoji="1" lang="en-US" altLang="ko-Kore-KR" i="1">
                                      <a:latin typeface="Cambria Math" panose="02040503050406030204" pitchFamily="18" charset="0"/>
                                    </a:rPr>
                                  </m:ctrlPr>
                                </m:fPr>
                                <m:num>
                                  <m:r>
                                    <a:rPr kumimoji="1" lang="en-US" altLang="ko-Kore-KR" i="1">
                                      <a:latin typeface="Cambria Math" panose="02040503050406030204" pitchFamily="18" charset="0"/>
                                      <a:ea typeface="Cambria Math" panose="02040503050406030204" pitchFamily="18" charset="0"/>
                                    </a:rPr>
                                    <m:t>𝜕</m:t>
                                  </m:r>
                                  <m:sSubSup>
                                    <m:sSubSupPr>
                                      <m:ctrlPr>
                                        <a:rPr kumimoji="1" lang="en-US" altLang="ko-Kore-KR" i="1">
                                          <a:latin typeface="Cambria Math" panose="02040503050406030204" pitchFamily="18" charset="0"/>
                                          <a:ea typeface="Cambria Math" panose="02040503050406030204" pitchFamily="18" charset="0"/>
                                        </a:rPr>
                                      </m:ctrlPr>
                                    </m:sSubSupPr>
                                    <m:e>
                                      <m:r>
                                        <a:rPr kumimoji="1" lang="en-US" altLang="ko-Kore-KR" i="1">
                                          <a:latin typeface="Cambria Math" panose="02040503050406030204" pitchFamily="18" charset="0"/>
                                          <a:ea typeface="Cambria Math" panose="02040503050406030204" pitchFamily="18" charset="0"/>
                                        </a:rPr>
                                        <m:t>𝑇</m:t>
                                      </m:r>
                                    </m:e>
                                    <m:sub>
                                      <m:r>
                                        <a:rPr kumimoji="1" lang="en-US" altLang="ko-Kore-KR" i="1">
                                          <a:latin typeface="Cambria Math" panose="02040503050406030204" pitchFamily="18" charset="0"/>
                                          <a:ea typeface="Cambria Math" panose="02040503050406030204" pitchFamily="18" charset="0"/>
                                        </a:rPr>
                                        <m:t>𝑚</m:t>
                                      </m:r>
                                    </m:sub>
                                    <m:sup>
                                      <m:r>
                                        <a:rPr kumimoji="1" lang="en-US" altLang="ko-Kore-KR" i="1">
                                          <a:latin typeface="Cambria Math" panose="02040503050406030204" pitchFamily="18" charset="0"/>
                                          <a:ea typeface="Cambria Math" panose="02040503050406030204" pitchFamily="18" charset="0"/>
                                        </a:rPr>
                                        <m:t>′</m:t>
                                      </m:r>
                                    </m:sup>
                                  </m:sSubSup>
                                </m:num>
                                <m:den>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𝑡</m:t>
                                  </m:r>
                                </m:den>
                              </m:f>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𝑎</m:t>
                              </m:r>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𝑅𝐻</m:t>
                              </m:r>
                              <m:sSup>
                                <m:sSupPr>
                                  <m:ctrlPr>
                                    <a:rPr kumimoji="1" lang="en-US" altLang="ko-Kore-KR" i="1">
                                      <a:latin typeface="Cambria Math" panose="02040503050406030204" pitchFamily="18" charset="0"/>
                                      <a:ea typeface="Cambria Math" panose="02040503050406030204" pitchFamily="18" charset="0"/>
                                    </a:rPr>
                                  </m:ctrlPr>
                                </m:sSupPr>
                                <m:e>
                                  <m:r>
                                    <a:rPr kumimoji="1" lang="en-US" altLang="ko-Kore-KR" i="1">
                                      <a:latin typeface="Cambria Math" panose="02040503050406030204" pitchFamily="18" charset="0"/>
                                      <a:ea typeface="Cambria Math" panose="02040503050406030204" pitchFamily="18" charset="0"/>
                                    </a:rPr>
                                    <m:t>𝑆</m:t>
                                  </m:r>
                                </m:e>
                                <m:sup>
                                  <m:r>
                                    <a:rPr kumimoji="1" lang="en-US" altLang="ko-Kore-KR" i="1">
                                      <a:latin typeface="Cambria Math" panose="02040503050406030204" pitchFamily="18" charset="0"/>
                                      <a:ea typeface="Cambria Math" panose="02040503050406030204" pitchFamily="18" charset="0"/>
                                    </a:rPr>
                                    <m:t>′</m:t>
                                  </m:r>
                                </m:sup>
                              </m:sSup>
                              <m:r>
                                <m:rPr>
                                  <m:nor/>
                                </m:rPr>
                                <a:rPr kumimoji="1" lang="ko-Kore-KR" altLang="en-US" dirty="0"/>
                                <m:t> </m:t>
                              </m:r>
                            </m:e>
                          </m:d>
                          <m:r>
                            <a:rPr kumimoji="1" lang="en-US" altLang="ko-Kore-KR" i="1">
                              <a:latin typeface="Cambria Math" panose="02040503050406030204" pitchFamily="18" charset="0"/>
                            </a:rPr>
                            <m:t>𝑑𝑡</m:t>
                          </m:r>
                        </m:e>
                      </m:nary>
                    </m:oMath>
                  </m:oMathPara>
                </a14:m>
                <a:endParaRPr kumimoji="1" lang="ko-Kore-KR" altLang="en-US" dirty="0"/>
              </a:p>
            </p:txBody>
          </p:sp>
        </mc:Choice>
        <mc:Fallback xmlns="">
          <p:sp>
            <p:nvSpPr>
              <p:cNvPr id="28" name="TextBox 27">
                <a:extLst>
                  <a:ext uri="{FF2B5EF4-FFF2-40B4-BE49-F238E27FC236}">
                    <a16:creationId xmlns:a16="http://schemas.microsoft.com/office/drawing/2014/main" id="{C7127CCA-9AE5-F02E-9C88-E7F91CBD4859}"/>
                  </a:ext>
                </a:extLst>
              </p:cNvPr>
              <p:cNvSpPr txBox="1">
                <a:spLocks noRot="1" noChangeAspect="1" noMove="1" noResize="1" noEditPoints="1" noAdjustHandles="1" noChangeArrowheads="1" noChangeShapeType="1" noTextEdit="1"/>
              </p:cNvSpPr>
              <p:nvPr/>
            </p:nvSpPr>
            <p:spPr>
              <a:xfrm>
                <a:off x="5801934" y="2223096"/>
                <a:ext cx="3132268" cy="985463"/>
              </a:xfrm>
              <a:prstGeom prst="rect">
                <a:avLst/>
              </a:prstGeom>
              <a:blipFill>
                <a:blip r:embed="rId10"/>
                <a:stretch>
                  <a:fillRect l="-14516" t="-97436" b="-153846"/>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30A1F72-6853-1F7B-FECA-E72CF86945B4}"/>
                  </a:ext>
                </a:extLst>
              </p:cNvPr>
              <p:cNvSpPr txBox="1"/>
              <p:nvPr/>
            </p:nvSpPr>
            <p:spPr>
              <a:xfrm>
                <a:off x="5458724" y="1148760"/>
                <a:ext cx="2516906" cy="987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b="0" i="1" smtClean="0">
                              <a:latin typeface="Cambria Math" panose="02040503050406030204" pitchFamily="18" charset="0"/>
                            </a:rPr>
                          </m:ctrlPr>
                        </m:sSupPr>
                        <m:e>
                          <m:acc>
                            <m:accPr>
                              <m:chr m:val="̅"/>
                              <m:ctrlPr>
                                <a:rPr kumimoji="1" lang="en-US" altLang="ko-Kore-KR" b="0" i="1" smtClean="0">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rPr>
                                    <m:t>𝑣𝑎𝑟</m:t>
                                  </m:r>
                                </m:e>
                              </m:d>
                            </m:e>
                          </m:acc>
                        </m:e>
                        <m:sup>
                          <m:r>
                            <a:rPr kumimoji="1" lang="en-US" altLang="ko-Kore-KR" b="0" i="1" smtClean="0">
                              <a:latin typeface="Cambria Math" panose="02040503050406030204" pitchFamily="18" charset="0"/>
                            </a:rPr>
                            <m:t>𝑖</m:t>
                          </m:r>
                        </m:sup>
                      </m:sSup>
                      <m:r>
                        <a:rPr kumimoji="1" lang="en-US" altLang="ko-Kore-KR" b="0" i="1" smtClean="0">
                          <a:latin typeface="Cambria Math" panose="02040503050406030204" pitchFamily="18" charset="0"/>
                        </a:rPr>
                        <m:t>=</m:t>
                      </m:r>
                      <m:f>
                        <m:fPr>
                          <m:ctrlPr>
                            <a:rPr kumimoji="1" lang="en-US" altLang="ko-Kore-KR" b="0" i="1" smtClean="0">
                              <a:latin typeface="Cambria Math" panose="02040503050406030204" pitchFamily="18" charset="0"/>
                            </a:rPr>
                          </m:ctrlPr>
                        </m:fPr>
                        <m:num>
                          <m:r>
                            <a:rPr kumimoji="1" lang="en-US" altLang="ko-Kore-KR" b="0" i="1" smtClean="0">
                              <a:latin typeface="Cambria Math" panose="02040503050406030204" pitchFamily="18" charset="0"/>
                            </a:rPr>
                            <m:t>1</m:t>
                          </m:r>
                        </m:num>
                        <m:den>
                          <m:r>
                            <a:rPr kumimoji="1" lang="en-US" altLang="ko-Kore-KR" b="0"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𝑡</m:t>
                              </m:r>
                            </m:e>
                            <m:sub>
                              <m:r>
                                <a:rPr kumimoji="1" lang="en-US" altLang="ko-Kore-KR" b="0" i="1" smtClean="0">
                                  <a:latin typeface="Cambria Math" panose="02040503050406030204" pitchFamily="18" charset="0"/>
                                  <a:ea typeface="Cambria Math" panose="02040503050406030204" pitchFamily="18" charset="0"/>
                                </a:rPr>
                                <m:t>𝑖</m:t>
                              </m:r>
                            </m:sub>
                          </m:sSub>
                        </m:den>
                      </m:f>
                      <m:nary>
                        <m:naryPr>
                          <m:limLoc m:val="undOvr"/>
                          <m:ctrlPr>
                            <a:rPr kumimoji="1" lang="en-US" altLang="ko-Kore-KR" b="0" i="1" smtClean="0">
                              <a:latin typeface="Cambria Math" panose="02040503050406030204" pitchFamily="18" charset="0"/>
                            </a:rPr>
                          </m:ctrlPr>
                        </m:naryPr>
                        <m:sub>
                          <m:sSub>
                            <m:sSubPr>
                              <m:ctrlPr>
                                <a:rPr kumimoji="1" lang="en-US" altLang="ko-Kore-KR" b="0" i="1" smtClean="0">
                                  <a:latin typeface="Cambria Math" panose="02040503050406030204" pitchFamily="18" charset="0"/>
                                </a:rPr>
                              </m:ctrlPr>
                            </m:sSubPr>
                            <m:e>
                              <m:r>
                                <m:rPr>
                                  <m:brk m:alnAt="24"/>
                                </m:rPr>
                                <a:rPr kumimoji="1" lang="en-US" altLang="ko-Kore-KR" b="0" i="1" smtClean="0">
                                  <a:latin typeface="Cambria Math" panose="02040503050406030204" pitchFamily="18" charset="0"/>
                                </a:rPr>
                                <m:t>𝑃</m:t>
                              </m:r>
                            </m:e>
                            <m:sub>
                              <m:r>
                                <a:rPr kumimoji="1" lang="en-US" altLang="ko-Kore-KR" b="0" i="1" smtClean="0">
                                  <a:latin typeface="Cambria Math" panose="02040503050406030204" pitchFamily="18" charset="0"/>
                                </a:rPr>
                                <m:t>𝑖</m:t>
                              </m:r>
                            </m:sub>
                          </m:sSub>
                        </m:sub>
                        <m:sup/>
                        <m:e>
                          <m:d>
                            <m:dPr>
                              <m:ctrlPr>
                                <a:rPr kumimoji="1" lang="en-US" altLang="ko-Kore-KR" b="0" i="1" smtClean="0">
                                  <a:latin typeface="Cambria Math" panose="02040503050406030204" pitchFamily="18" charset="0"/>
                                </a:rPr>
                              </m:ctrlPr>
                            </m:dPr>
                            <m:e>
                              <m:r>
                                <a:rPr kumimoji="1" lang="en-US" altLang="ko-Kore-KR" b="0" i="1" smtClean="0">
                                  <a:latin typeface="Cambria Math" panose="02040503050406030204" pitchFamily="18" charset="0"/>
                                </a:rPr>
                                <m:t>𝑣𝑎𝑟</m:t>
                              </m:r>
                            </m:e>
                          </m:d>
                          <m:r>
                            <a:rPr kumimoji="1" lang="en-US" altLang="ko-Kore-KR" b="0" i="1" smtClean="0">
                              <a:latin typeface="Cambria Math" panose="02040503050406030204" pitchFamily="18" charset="0"/>
                            </a:rPr>
                            <m:t>𝑑𝑡</m:t>
                          </m:r>
                        </m:e>
                      </m:nary>
                    </m:oMath>
                  </m:oMathPara>
                </a14:m>
                <a:endParaRPr kumimoji="1" lang="ko-Kore-KR" altLang="en-US" dirty="0"/>
              </a:p>
            </p:txBody>
          </p:sp>
        </mc:Choice>
        <mc:Fallback xmlns="">
          <p:sp>
            <p:nvSpPr>
              <p:cNvPr id="29" name="TextBox 28">
                <a:extLst>
                  <a:ext uri="{FF2B5EF4-FFF2-40B4-BE49-F238E27FC236}">
                    <a16:creationId xmlns:a16="http://schemas.microsoft.com/office/drawing/2014/main" id="{830A1F72-6853-1F7B-FECA-E72CF86945B4}"/>
                  </a:ext>
                </a:extLst>
              </p:cNvPr>
              <p:cNvSpPr txBox="1">
                <a:spLocks noRot="1" noChangeAspect="1" noMove="1" noResize="1" noEditPoints="1" noAdjustHandles="1" noChangeArrowheads="1" noChangeShapeType="1" noTextEdit="1"/>
              </p:cNvSpPr>
              <p:nvPr/>
            </p:nvSpPr>
            <p:spPr>
              <a:xfrm>
                <a:off x="5458724" y="1148760"/>
                <a:ext cx="2516906" cy="987578"/>
              </a:xfrm>
              <a:prstGeom prst="rect">
                <a:avLst/>
              </a:prstGeom>
              <a:blipFill>
                <a:blip r:embed="rId11"/>
                <a:stretch>
                  <a:fillRect t="-97436" b="-155128"/>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54D8935-CC72-ED17-9577-790BDD3E4AB7}"/>
                  </a:ext>
                </a:extLst>
              </p:cNvPr>
              <p:cNvSpPr txBox="1"/>
              <p:nvPr/>
            </p:nvSpPr>
            <p:spPr>
              <a:xfrm>
                <a:off x="8144463" y="1349602"/>
                <a:ext cx="2080826" cy="684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400" b="0" i="1" smtClean="0">
                              <a:latin typeface="Cambria Math" panose="02040503050406030204" pitchFamily="18" charset="0"/>
                            </a:rPr>
                          </m:ctrlPr>
                        </m:sSubPr>
                        <m:e>
                          <m:r>
                            <m:rPr>
                              <m:brk m:alnAt="24"/>
                            </m:rPr>
                            <a:rPr kumimoji="1" lang="en-US" altLang="ko-Kore-KR" sz="1400" b="0" i="1" smtClean="0">
                              <a:latin typeface="Cambria Math" panose="02040503050406030204" pitchFamily="18" charset="0"/>
                            </a:rPr>
                            <m:t>𝑃</m:t>
                          </m:r>
                        </m:e>
                        <m:sub>
                          <m:r>
                            <a:rPr kumimoji="1" lang="en-US" altLang="ko-Kore-KR" sz="1400" b="0" i="1" smtClean="0">
                              <a:latin typeface="Cambria Math" panose="02040503050406030204" pitchFamily="18" charset="0"/>
                            </a:rPr>
                            <m:t>𝑖</m:t>
                          </m:r>
                        </m:sub>
                      </m:sSub>
                      <m:r>
                        <a:rPr kumimoji="1" lang="en-US" altLang="ko-Kore-KR" sz="1400" b="0" i="1" smtClean="0">
                          <a:latin typeface="Cambria Math" panose="02040503050406030204" pitchFamily="18" charset="0"/>
                        </a:rPr>
                        <m:t>=</m:t>
                      </m:r>
                      <m:m>
                        <m:mPr>
                          <m:mcs>
                            <m:mc>
                              <m:mcPr>
                                <m:count m:val="1"/>
                                <m:mcJc m:val="center"/>
                              </m:mcPr>
                            </m:mc>
                          </m:mcs>
                          <m:ctrlPr>
                            <a:rPr kumimoji="1" lang="en-US" altLang="ko-Kore-KR" sz="1400" b="0" i="1" smtClean="0">
                              <a:latin typeface="Cambria Math" panose="02040503050406030204" pitchFamily="18" charset="0"/>
                            </a:rPr>
                          </m:ctrlPr>
                        </m:mPr>
                        <m:mr>
                          <m:e>
                            <m:r>
                              <m:rPr>
                                <m:brk m:alnAt="7"/>
                              </m:rPr>
                              <a:rPr kumimoji="1" lang="en-US" altLang="ko-Kore-KR" sz="1400" b="0" i="1" smtClean="0">
                                <a:latin typeface="Cambria Math" panose="02040503050406030204" pitchFamily="18" charset="0"/>
                              </a:rPr>
                              <m:t>1</m:t>
                            </m:r>
                            <m:r>
                              <a:rPr kumimoji="1" lang="en-US" altLang="ko-Kore-KR" sz="1400" b="0" i="1" smtClean="0">
                                <a:latin typeface="Cambria Math" panose="02040503050406030204" pitchFamily="18" charset="0"/>
                              </a:rPr>
                              <m:t>982−1998, </m:t>
                            </m:r>
                            <m:r>
                              <a:rPr kumimoji="1" lang="en-US" altLang="ko-Kore-KR" sz="1400" b="0" i="1" smtClean="0">
                                <a:latin typeface="Cambria Math" panose="02040503050406030204" pitchFamily="18" charset="0"/>
                              </a:rPr>
                              <m:t>𝑖</m:t>
                            </m:r>
                            <m:r>
                              <a:rPr kumimoji="1" lang="en-US" altLang="ko-Kore-KR" sz="1400" b="0" i="1" smtClean="0">
                                <a:latin typeface="Cambria Math" panose="02040503050406030204" pitchFamily="18" charset="0"/>
                              </a:rPr>
                              <m:t>=1</m:t>
                            </m:r>
                          </m:e>
                        </m:mr>
                        <m:mr>
                          <m:e>
                            <m:r>
                              <a:rPr kumimoji="1" lang="en-US" altLang="ko-Kore-KR" sz="1400" b="0" i="1" smtClean="0">
                                <a:latin typeface="Cambria Math" panose="02040503050406030204" pitchFamily="18" charset="0"/>
                              </a:rPr>
                              <m:t>1998−2011, </m:t>
                            </m:r>
                            <m:r>
                              <a:rPr kumimoji="1" lang="en-US" altLang="ko-Kore-KR" sz="1400" b="0" i="1" smtClean="0">
                                <a:latin typeface="Cambria Math" panose="02040503050406030204" pitchFamily="18" charset="0"/>
                              </a:rPr>
                              <m:t>𝑖</m:t>
                            </m:r>
                            <m:r>
                              <a:rPr kumimoji="1" lang="en-US" altLang="ko-Kore-KR" sz="1400" b="0" i="1" smtClean="0">
                                <a:latin typeface="Cambria Math" panose="02040503050406030204" pitchFamily="18" charset="0"/>
                              </a:rPr>
                              <m:t>=2</m:t>
                            </m:r>
                          </m:e>
                        </m:mr>
                        <m:mr>
                          <m:e>
                            <m:r>
                              <a:rPr kumimoji="1" lang="en-US" altLang="ko-Kore-KR" sz="1400" b="0" i="1" smtClean="0">
                                <a:latin typeface="Cambria Math" panose="02040503050406030204" pitchFamily="18" charset="0"/>
                              </a:rPr>
                              <m:t>2011−2022, </m:t>
                            </m:r>
                            <m:r>
                              <a:rPr kumimoji="1" lang="en-US" altLang="ko-Kore-KR" sz="1400" b="0" i="1" smtClean="0">
                                <a:latin typeface="Cambria Math" panose="02040503050406030204" pitchFamily="18" charset="0"/>
                              </a:rPr>
                              <m:t>𝑖</m:t>
                            </m:r>
                            <m:r>
                              <a:rPr kumimoji="1" lang="en-US" altLang="ko-Kore-KR" sz="1400" b="0" i="1" smtClean="0">
                                <a:latin typeface="Cambria Math" panose="02040503050406030204" pitchFamily="18" charset="0"/>
                              </a:rPr>
                              <m:t>=3</m:t>
                            </m:r>
                          </m:e>
                        </m:mr>
                      </m:m>
                    </m:oMath>
                  </m:oMathPara>
                </a14:m>
                <a:endParaRPr kumimoji="1" lang="ko-Kore-KR" altLang="en-US" dirty="0"/>
              </a:p>
            </p:txBody>
          </p:sp>
        </mc:Choice>
        <mc:Fallback xmlns="">
          <p:sp>
            <p:nvSpPr>
              <p:cNvPr id="31" name="TextBox 30">
                <a:extLst>
                  <a:ext uri="{FF2B5EF4-FFF2-40B4-BE49-F238E27FC236}">
                    <a16:creationId xmlns:a16="http://schemas.microsoft.com/office/drawing/2014/main" id="{754D8935-CC72-ED17-9577-790BDD3E4AB7}"/>
                  </a:ext>
                </a:extLst>
              </p:cNvPr>
              <p:cNvSpPr txBox="1">
                <a:spLocks noRot="1" noChangeAspect="1" noMove="1" noResize="1" noEditPoints="1" noAdjustHandles="1" noChangeArrowheads="1" noChangeShapeType="1" noTextEdit="1"/>
              </p:cNvSpPr>
              <p:nvPr/>
            </p:nvSpPr>
            <p:spPr>
              <a:xfrm>
                <a:off x="8144463" y="1349602"/>
                <a:ext cx="2080826" cy="684931"/>
              </a:xfrm>
              <a:prstGeom prst="rect">
                <a:avLst/>
              </a:prstGeom>
              <a:blipFill>
                <a:blip r:embed="rId12"/>
                <a:stretch>
                  <a:fillRect/>
                </a:stretch>
              </a:blipFill>
            </p:spPr>
            <p:txBody>
              <a:bodyPr/>
              <a:lstStyle/>
              <a:p>
                <a:r>
                  <a:rPr lang="ko-Kore-KR" altLang="en-US">
                    <a:noFill/>
                  </a:rPr>
                  <a:t> </a:t>
                </a:r>
              </a:p>
            </p:txBody>
          </p:sp>
        </mc:Fallback>
      </mc:AlternateContent>
      <p:sp>
        <p:nvSpPr>
          <p:cNvPr id="33" name="TextBox 32">
            <a:extLst>
              <a:ext uri="{FF2B5EF4-FFF2-40B4-BE49-F238E27FC236}">
                <a16:creationId xmlns:a16="http://schemas.microsoft.com/office/drawing/2014/main" id="{F77571DF-CA5C-CE48-F719-98AE784D7E06}"/>
              </a:ext>
            </a:extLst>
          </p:cNvPr>
          <p:cNvSpPr txBox="1"/>
          <p:nvPr/>
        </p:nvSpPr>
        <p:spPr>
          <a:xfrm>
            <a:off x="10286088" y="1366370"/>
            <a:ext cx="1293111" cy="646331"/>
          </a:xfrm>
          <a:prstGeom prst="rect">
            <a:avLst/>
          </a:prstGeom>
          <a:noFill/>
        </p:spPr>
        <p:txBody>
          <a:bodyPr wrap="none" rtlCol="0">
            <a:spAutoFit/>
          </a:bodyPr>
          <a:lstStyle/>
          <a:p>
            <a:r>
              <a:rPr kumimoji="1" lang="en-US" altLang="ko-Kore-KR" sz="1200" dirty="0">
                <a:sym typeface="Wingdings" pitchFamily="2" charset="2"/>
              </a:rPr>
              <a:t> </a:t>
            </a:r>
            <a:r>
              <a:rPr kumimoji="1" lang="en-US" altLang="ko-Kore-KR" sz="1200" dirty="0">
                <a:solidFill>
                  <a:srgbClr val="FF0000"/>
                </a:solidFill>
              </a:rPr>
              <a:t>Warming </a:t>
            </a:r>
          </a:p>
          <a:p>
            <a:r>
              <a:rPr kumimoji="1" lang="en-US" altLang="ko-Kore-KR" sz="1200" dirty="0">
                <a:sym typeface="Wingdings" pitchFamily="2" charset="2"/>
              </a:rPr>
              <a:t> </a:t>
            </a:r>
            <a:r>
              <a:rPr kumimoji="1" lang="en-US" altLang="ko-Kore-KR" sz="1200" dirty="0">
                <a:solidFill>
                  <a:srgbClr val="0432FF"/>
                </a:solidFill>
              </a:rPr>
              <a:t>Hiatus</a:t>
            </a:r>
          </a:p>
          <a:p>
            <a:r>
              <a:rPr kumimoji="1" lang="en-US" altLang="ko-Kore-KR" sz="1200" dirty="0">
                <a:sym typeface="Wingdings" pitchFamily="2" charset="2"/>
              </a:rPr>
              <a:t> </a:t>
            </a:r>
            <a:r>
              <a:rPr kumimoji="1" lang="en-US" altLang="ko-Kore-KR" sz="1200" dirty="0">
                <a:solidFill>
                  <a:srgbClr val="C00000"/>
                </a:solidFill>
              </a:rPr>
              <a:t>Reacceleration</a:t>
            </a:r>
            <a:endParaRPr kumimoji="1" lang="ko-Kore-KR" altLang="en-US" sz="1200" dirty="0">
              <a:solidFill>
                <a:srgbClr val="C00000"/>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B3AFC0E-4975-8745-947C-A6D0323B34BB}"/>
                  </a:ext>
                </a:extLst>
              </p:cNvPr>
              <p:cNvSpPr txBox="1"/>
              <p:nvPr/>
            </p:nvSpPr>
            <p:spPr>
              <a:xfrm>
                <a:off x="5740473" y="3346794"/>
                <a:ext cx="3047244" cy="65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b="0" i="1" smtClean="0">
                              <a:latin typeface="Cambria Math" panose="02040503050406030204" pitchFamily="18" charset="0"/>
                            </a:rPr>
                          </m:ctrlPr>
                        </m:sSubPr>
                        <m:e>
                          <m:r>
                            <a:rPr kumimoji="1" lang="en-US" altLang="ko-Kore-KR" b="0" i="1" smtClean="0">
                              <a:latin typeface="Cambria Math" panose="02040503050406030204" pitchFamily="18" charset="0"/>
                            </a:rPr>
                            <m:t>𝑎</m:t>
                          </m:r>
                        </m:e>
                        <m:sub>
                          <m:r>
                            <a:rPr kumimoji="1" lang="en-US" altLang="ko-Kore-KR" b="0" i="1" smtClean="0">
                              <a:latin typeface="Cambria Math" panose="02040503050406030204" pitchFamily="18" charset="0"/>
                            </a:rPr>
                            <m:t>3</m:t>
                          </m:r>
                        </m:sub>
                      </m:sSub>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𝑎</m:t>
                      </m:r>
                      <m:r>
                        <a:rPr kumimoji="1" lang="en-US" altLang="ko-Kore-KR" b="0" i="1" smtClean="0">
                          <a:latin typeface="Cambria Math" panose="02040503050406030204" pitchFamily="18" charset="0"/>
                          <a:ea typeface="Cambria Math" panose="02040503050406030204" pitchFamily="18" charset="0"/>
                        </a:rPr>
                        <m:t>=</m:t>
                      </m:r>
                      <m:f>
                        <m:fPr>
                          <m:ctrlPr>
                            <a:rPr kumimoji="1" lang="en-US" altLang="ko-Kore-KR" i="1" smtClean="0">
                              <a:latin typeface="Cambria Math" panose="02040503050406030204" pitchFamily="18" charset="0"/>
                            </a:rPr>
                          </m:ctrlPr>
                        </m:fPr>
                        <m:num>
                          <m:r>
                            <a:rPr kumimoji="1" lang="en-US" altLang="ko-Kore-KR" i="1">
                              <a:latin typeface="Cambria Math" panose="02040503050406030204" pitchFamily="18" charset="0"/>
                              <a:ea typeface="Cambria Math" panose="02040503050406030204" pitchFamily="18" charset="0"/>
                            </a:rPr>
                            <m:t>∆</m:t>
                          </m:r>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𝑇</m:t>
                              </m:r>
                            </m:e>
                            <m:sub>
                              <m:r>
                                <a:rPr kumimoji="1" lang="en-US" altLang="ko-Kore-KR" i="1">
                                  <a:latin typeface="Cambria Math" panose="02040503050406030204" pitchFamily="18" charset="0"/>
                                  <a:ea typeface="Cambria Math" panose="02040503050406030204" pitchFamily="18" charset="0"/>
                                </a:rPr>
                                <m:t>3</m:t>
                              </m:r>
                            </m:sub>
                          </m:sSub>
                        </m:num>
                        <m:den>
                          <m:r>
                            <a:rPr kumimoji="1" lang="en-US" altLang="ko-Kore-KR" i="1" smtClean="0">
                              <a:latin typeface="Cambria Math" panose="02040503050406030204" pitchFamily="18" charset="0"/>
                              <a:ea typeface="Cambria Math" panose="02040503050406030204" pitchFamily="18" charset="0"/>
                            </a:rPr>
                            <m:t>∆</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𝑡</m:t>
                              </m:r>
                            </m:e>
                            <m:sub>
                              <m:r>
                                <a:rPr kumimoji="1" lang="en-US" altLang="ko-Kore-KR" b="0" i="1" smtClean="0">
                                  <a:latin typeface="Cambria Math" panose="02040503050406030204" pitchFamily="18" charset="0"/>
                                  <a:ea typeface="Cambria Math" panose="02040503050406030204" pitchFamily="18" charset="0"/>
                                </a:rPr>
                                <m:t>3</m:t>
                              </m:r>
                            </m:sub>
                          </m:sSub>
                        </m:den>
                      </m:f>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𝑎</m:t>
                      </m:r>
                      <m:r>
                        <a:rPr kumimoji="1" lang="en-US" altLang="ko-Kore-KR" i="1">
                          <a:latin typeface="Cambria Math" panose="02040503050406030204" pitchFamily="18" charset="0"/>
                          <a:ea typeface="Cambria Math" panose="02040503050406030204" pitchFamily="18" charset="0"/>
                        </a:rPr>
                        <m:t>=</m:t>
                      </m:r>
                      <m:sSup>
                        <m:sSupPr>
                          <m:ctrlPr>
                            <a:rPr kumimoji="1" lang="en-US" altLang="ko-Kore-KR" i="1">
                              <a:latin typeface="Cambria Math" panose="02040503050406030204" pitchFamily="18" charset="0"/>
                            </a:rPr>
                          </m:ctrlPr>
                        </m:sSupPr>
                        <m:e>
                          <m:acc>
                            <m:accPr>
                              <m:chr m:val="̅"/>
                              <m:ctrlPr>
                                <a:rPr kumimoji="1" lang="en-US" altLang="ko-Kore-KR" i="1">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ea typeface="Cambria Math" panose="02040503050406030204" pitchFamily="18" charset="0"/>
                                    </a:rPr>
                                    <m:t>𝑅𝐻</m:t>
                                  </m:r>
                                  <m:sSup>
                                    <m:sSupPr>
                                      <m:ctrlPr>
                                        <a:rPr kumimoji="1" lang="en-US" altLang="ko-Kore-KR" i="1">
                                          <a:latin typeface="Cambria Math" panose="02040503050406030204" pitchFamily="18" charset="0"/>
                                          <a:ea typeface="Cambria Math" panose="02040503050406030204" pitchFamily="18" charset="0"/>
                                        </a:rPr>
                                      </m:ctrlPr>
                                    </m:sSupPr>
                                    <m:e>
                                      <m:r>
                                        <a:rPr kumimoji="1" lang="en-US" altLang="ko-Kore-KR" i="1">
                                          <a:latin typeface="Cambria Math" panose="02040503050406030204" pitchFamily="18" charset="0"/>
                                          <a:ea typeface="Cambria Math" panose="02040503050406030204" pitchFamily="18" charset="0"/>
                                        </a:rPr>
                                        <m:t>𝑆</m:t>
                                      </m:r>
                                    </m:e>
                                    <m:sup>
                                      <m:r>
                                        <a:rPr kumimoji="1" lang="en-US" altLang="ko-Kore-KR" i="1">
                                          <a:latin typeface="Cambria Math" panose="02040503050406030204" pitchFamily="18" charset="0"/>
                                          <a:ea typeface="Cambria Math" panose="02040503050406030204" pitchFamily="18" charset="0"/>
                                        </a:rPr>
                                        <m:t>′</m:t>
                                      </m:r>
                                    </m:sup>
                                  </m:sSup>
                                </m:e>
                              </m:d>
                            </m:e>
                          </m:acc>
                        </m:e>
                        <m:sup>
                          <m:r>
                            <a:rPr kumimoji="1" lang="en-US" altLang="ko-Kore-KR" b="0" i="1" smtClean="0">
                              <a:latin typeface="Cambria Math" panose="02040503050406030204" pitchFamily="18" charset="0"/>
                            </a:rPr>
                            <m:t>3</m:t>
                          </m:r>
                        </m:sup>
                      </m:sSup>
                    </m:oMath>
                  </m:oMathPara>
                </a14:m>
                <a:endParaRPr kumimoji="1" lang="ko-Kore-KR" altLang="en-US" dirty="0"/>
              </a:p>
            </p:txBody>
          </p:sp>
        </mc:Choice>
        <mc:Fallback xmlns="">
          <p:sp>
            <p:nvSpPr>
              <p:cNvPr id="34" name="TextBox 33">
                <a:extLst>
                  <a:ext uri="{FF2B5EF4-FFF2-40B4-BE49-F238E27FC236}">
                    <a16:creationId xmlns:a16="http://schemas.microsoft.com/office/drawing/2014/main" id="{5B3AFC0E-4975-8745-947C-A6D0323B34BB}"/>
                  </a:ext>
                </a:extLst>
              </p:cNvPr>
              <p:cNvSpPr txBox="1">
                <a:spLocks noRot="1" noChangeAspect="1" noMove="1" noResize="1" noEditPoints="1" noAdjustHandles="1" noChangeArrowheads="1" noChangeShapeType="1" noTextEdit="1"/>
              </p:cNvSpPr>
              <p:nvPr/>
            </p:nvSpPr>
            <p:spPr>
              <a:xfrm>
                <a:off x="5740473" y="3346794"/>
                <a:ext cx="3047244" cy="659476"/>
              </a:xfrm>
              <a:prstGeom prst="rect">
                <a:avLst/>
              </a:prstGeom>
              <a:blipFill>
                <a:blip r:embed="rId13"/>
                <a:stretch>
                  <a:fillRect/>
                </a:stretch>
              </a:blipFill>
            </p:spPr>
            <p:txBody>
              <a:bodyPr/>
              <a:lstStyle/>
              <a:p>
                <a:r>
                  <a:rPr lang="ko-Kore-KR" altLang="en-US">
                    <a:noFill/>
                  </a:rPr>
                  <a:t> </a:t>
                </a:r>
              </a:p>
            </p:txBody>
          </p:sp>
        </mc:Fallback>
      </mc:AlternateContent>
      <p:sp>
        <p:nvSpPr>
          <p:cNvPr id="2" name="TextBox 1">
            <a:extLst>
              <a:ext uri="{FF2B5EF4-FFF2-40B4-BE49-F238E27FC236}">
                <a16:creationId xmlns:a16="http://schemas.microsoft.com/office/drawing/2014/main" id="{1DDDC35B-5C29-63DA-D5CC-6ECEAAAC0C69}"/>
              </a:ext>
            </a:extLst>
          </p:cNvPr>
          <p:cNvSpPr txBox="1"/>
          <p:nvPr/>
        </p:nvSpPr>
        <p:spPr>
          <a:xfrm>
            <a:off x="5458724" y="5163986"/>
            <a:ext cx="2816348" cy="369332"/>
          </a:xfrm>
          <a:prstGeom prst="rect">
            <a:avLst/>
          </a:prstGeom>
          <a:noFill/>
        </p:spPr>
        <p:txBody>
          <a:bodyPr wrap="none" rtlCol="0">
            <a:spAutoFit/>
          </a:bodyPr>
          <a:lstStyle/>
          <a:p>
            <a:r>
              <a:rPr kumimoji="1" lang="en-US" altLang="ko-Kore-KR" dirty="0"/>
              <a:t>Monthly average is applied </a:t>
            </a:r>
            <a:endParaRPr kumimoji="1" lang="ko-Kore-KR" altLang="en-US" dirty="0"/>
          </a:p>
        </p:txBody>
      </p:sp>
      <p:sp>
        <p:nvSpPr>
          <p:cNvPr id="4" name="TextBox 3">
            <a:extLst>
              <a:ext uri="{FF2B5EF4-FFF2-40B4-BE49-F238E27FC236}">
                <a16:creationId xmlns:a16="http://schemas.microsoft.com/office/drawing/2014/main" id="{FE74BA46-3E77-7EAD-C366-47136B93597D}"/>
              </a:ext>
            </a:extLst>
          </p:cNvPr>
          <p:cNvSpPr txBox="1"/>
          <p:nvPr/>
        </p:nvSpPr>
        <p:spPr>
          <a:xfrm>
            <a:off x="2063438" y="2359211"/>
            <a:ext cx="442750" cy="369332"/>
          </a:xfrm>
          <a:prstGeom prst="rect">
            <a:avLst/>
          </a:prstGeom>
          <a:noFill/>
        </p:spPr>
        <p:txBody>
          <a:bodyPr wrap="none" rtlCol="0">
            <a:spAutoFit/>
          </a:bodyPr>
          <a:lstStyle/>
          <a:p>
            <a:r>
              <a:rPr kumimoji="1" lang="en-US" altLang="ko-Kore-KR" dirty="0"/>
              <a:t>(</a:t>
            </a:r>
            <a:r>
              <a:rPr kumimoji="1" lang="en-US" altLang="ko-KR" dirty="0"/>
              <a:t>1)</a:t>
            </a:r>
            <a:endParaRPr kumimoji="1" lang="ko-Kore-KR" altLang="en-US" dirty="0"/>
          </a:p>
        </p:txBody>
      </p:sp>
      <p:sp>
        <p:nvSpPr>
          <p:cNvPr id="8" name="TextBox 7">
            <a:extLst>
              <a:ext uri="{FF2B5EF4-FFF2-40B4-BE49-F238E27FC236}">
                <a16:creationId xmlns:a16="http://schemas.microsoft.com/office/drawing/2014/main" id="{AAA92AFF-9007-A11F-B959-E8D0BD0C17CB}"/>
              </a:ext>
            </a:extLst>
          </p:cNvPr>
          <p:cNvSpPr txBox="1"/>
          <p:nvPr/>
        </p:nvSpPr>
        <p:spPr>
          <a:xfrm>
            <a:off x="2148093" y="3369021"/>
            <a:ext cx="442750" cy="369332"/>
          </a:xfrm>
          <a:prstGeom prst="rect">
            <a:avLst/>
          </a:prstGeom>
          <a:noFill/>
        </p:spPr>
        <p:txBody>
          <a:bodyPr wrap="none" rtlCol="0">
            <a:spAutoFit/>
          </a:bodyPr>
          <a:lstStyle/>
          <a:p>
            <a:r>
              <a:rPr kumimoji="1" lang="en-US" altLang="ko-Kore-KR" dirty="0"/>
              <a:t>(</a:t>
            </a:r>
            <a:r>
              <a:rPr kumimoji="1" lang="en-US" altLang="ko-KR" dirty="0"/>
              <a:t>2)</a:t>
            </a:r>
            <a:endParaRPr kumimoji="1" lang="ko-Kore-KR" altLang="en-US" dirty="0"/>
          </a:p>
        </p:txBody>
      </p:sp>
      <p:sp>
        <p:nvSpPr>
          <p:cNvPr id="9" name="TextBox 8">
            <a:extLst>
              <a:ext uri="{FF2B5EF4-FFF2-40B4-BE49-F238E27FC236}">
                <a16:creationId xmlns:a16="http://schemas.microsoft.com/office/drawing/2014/main" id="{3EED0C63-32A9-FECF-EC02-8A521CA1414B}"/>
              </a:ext>
            </a:extLst>
          </p:cNvPr>
          <p:cNvSpPr txBox="1"/>
          <p:nvPr/>
        </p:nvSpPr>
        <p:spPr>
          <a:xfrm>
            <a:off x="1819478" y="5297743"/>
            <a:ext cx="771365" cy="369332"/>
          </a:xfrm>
          <a:prstGeom prst="rect">
            <a:avLst/>
          </a:prstGeom>
          <a:noFill/>
        </p:spPr>
        <p:txBody>
          <a:bodyPr wrap="none" rtlCol="0">
            <a:spAutoFit/>
          </a:bodyPr>
          <a:lstStyle/>
          <a:p>
            <a:r>
              <a:rPr kumimoji="1" lang="en-US" altLang="ko-Kore-KR" dirty="0"/>
              <a:t>(</a:t>
            </a:r>
            <a:r>
              <a:rPr kumimoji="1" lang="en-US" altLang="ko-KR" dirty="0"/>
              <a:t>1)-(2)</a:t>
            </a:r>
            <a:endParaRPr kumimoji="1" lang="ko-Kore-KR" altLang="en-US" dirty="0"/>
          </a:p>
        </p:txBody>
      </p:sp>
      <p:sp>
        <p:nvSpPr>
          <p:cNvPr id="5" name="Slide Number Placeholder 4">
            <a:extLst>
              <a:ext uri="{FF2B5EF4-FFF2-40B4-BE49-F238E27FC236}">
                <a16:creationId xmlns:a16="http://schemas.microsoft.com/office/drawing/2014/main" id="{5BD58F77-EF0C-F02B-0600-BB31800429CF}"/>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26</a:t>
            </a:r>
          </a:p>
        </p:txBody>
      </p:sp>
    </p:spTree>
    <p:extLst>
      <p:ext uri="{BB962C8B-B14F-4D97-AF65-F5344CB8AC3E}">
        <p14:creationId xmlns:p14="http://schemas.microsoft.com/office/powerpoint/2010/main" val="253786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41FEC62-F60E-60EE-894D-7A1ED7B5D2DD}"/>
              </a:ext>
            </a:extLst>
          </p:cNvPr>
          <p:cNvPicPr>
            <a:picLocks noChangeAspect="1"/>
          </p:cNvPicPr>
          <p:nvPr/>
        </p:nvPicPr>
        <p:blipFill>
          <a:blip r:embed="rId2"/>
          <a:stretch>
            <a:fillRect/>
          </a:stretch>
        </p:blipFill>
        <p:spPr>
          <a:xfrm>
            <a:off x="317500" y="596900"/>
            <a:ext cx="5664200" cy="5486400"/>
          </a:xfrm>
          <a:prstGeom prst="rect">
            <a:avLst/>
          </a:prstGeom>
        </p:spPr>
      </p:pic>
      <p:sp>
        <p:nvSpPr>
          <p:cNvPr id="6" name="TextBox 5">
            <a:extLst>
              <a:ext uri="{FF2B5EF4-FFF2-40B4-BE49-F238E27FC236}">
                <a16:creationId xmlns:a16="http://schemas.microsoft.com/office/drawing/2014/main" id="{30B76351-958D-825A-0E79-1D76F32CDBD1}"/>
              </a:ext>
            </a:extLst>
          </p:cNvPr>
          <p:cNvSpPr txBox="1"/>
          <p:nvPr/>
        </p:nvSpPr>
        <p:spPr>
          <a:xfrm>
            <a:off x="214672" y="221843"/>
            <a:ext cx="1158394" cy="369332"/>
          </a:xfrm>
          <a:prstGeom prst="rect">
            <a:avLst/>
          </a:prstGeom>
          <a:noFill/>
        </p:spPr>
        <p:txBody>
          <a:bodyPr wrap="none" rtlCol="0">
            <a:spAutoFit/>
          </a:bodyPr>
          <a:lstStyle/>
          <a:p>
            <a:r>
              <a:rPr kumimoji="1" lang="en-US" altLang="ko-Kore-KR" dirty="0"/>
              <a:t>R</a:t>
            </a:r>
            <a:r>
              <a:rPr kumimoji="1" lang="en-US" altLang="ko-Kore-KR" baseline="30000" dirty="0"/>
              <a:t>2</a:t>
            </a:r>
            <a:r>
              <a:rPr kumimoji="1" lang="en-US" altLang="ko-Kore-KR" dirty="0"/>
              <a:t>(ten, *) </a:t>
            </a:r>
            <a:endParaRPr kumimoji="1" lang="ko-Kore-KR" altLang="en-US" dirty="0"/>
          </a:p>
        </p:txBody>
      </p:sp>
      <p:sp>
        <p:nvSpPr>
          <p:cNvPr id="7" name="TextBox 6">
            <a:extLst>
              <a:ext uri="{FF2B5EF4-FFF2-40B4-BE49-F238E27FC236}">
                <a16:creationId xmlns:a16="http://schemas.microsoft.com/office/drawing/2014/main" id="{A1D1E611-4CDD-3781-50A3-9CC6446E8C62}"/>
              </a:ext>
            </a:extLst>
          </p:cNvPr>
          <p:cNvSpPr txBox="1"/>
          <p:nvPr/>
        </p:nvSpPr>
        <p:spPr>
          <a:xfrm>
            <a:off x="779147" y="914400"/>
            <a:ext cx="490840" cy="369332"/>
          </a:xfrm>
          <a:prstGeom prst="rect">
            <a:avLst/>
          </a:prstGeom>
          <a:noFill/>
        </p:spPr>
        <p:txBody>
          <a:bodyPr wrap="none" rtlCol="0">
            <a:spAutoFit/>
          </a:bodyPr>
          <a:lstStyle/>
          <a:p>
            <a:r>
              <a:rPr kumimoji="1" lang="en-US" altLang="ko-Kore-KR" dirty="0" err="1"/>
              <a:t>Dia</a:t>
            </a:r>
            <a:endParaRPr kumimoji="1" lang="ko-Kore-KR" altLang="en-US" dirty="0"/>
          </a:p>
        </p:txBody>
      </p:sp>
      <p:sp>
        <p:nvSpPr>
          <p:cNvPr id="8" name="TextBox 7">
            <a:extLst>
              <a:ext uri="{FF2B5EF4-FFF2-40B4-BE49-F238E27FC236}">
                <a16:creationId xmlns:a16="http://schemas.microsoft.com/office/drawing/2014/main" id="{0E94875A-D2FB-1118-4846-5C9087252CF6}"/>
              </a:ext>
            </a:extLst>
          </p:cNvPr>
          <p:cNvSpPr txBox="1"/>
          <p:nvPr/>
        </p:nvSpPr>
        <p:spPr>
          <a:xfrm>
            <a:off x="3484247" y="914400"/>
            <a:ext cx="543739" cy="369332"/>
          </a:xfrm>
          <a:prstGeom prst="rect">
            <a:avLst/>
          </a:prstGeom>
          <a:noFill/>
        </p:spPr>
        <p:txBody>
          <a:bodyPr wrap="none" rtlCol="0">
            <a:spAutoFit/>
          </a:bodyPr>
          <a:lstStyle/>
          <a:p>
            <a:r>
              <a:rPr kumimoji="1" lang="en-US" altLang="ko-Kore-KR" dirty="0"/>
              <a:t>Adv</a:t>
            </a:r>
            <a:endParaRPr kumimoji="1" lang="ko-Kore-KR" altLang="en-US" dirty="0"/>
          </a:p>
        </p:txBody>
      </p:sp>
      <p:sp>
        <p:nvSpPr>
          <p:cNvPr id="9" name="TextBox 8">
            <a:extLst>
              <a:ext uri="{FF2B5EF4-FFF2-40B4-BE49-F238E27FC236}">
                <a16:creationId xmlns:a16="http://schemas.microsoft.com/office/drawing/2014/main" id="{C52BB188-81BE-CE5D-3F10-5CAC31707DB2}"/>
              </a:ext>
            </a:extLst>
          </p:cNvPr>
          <p:cNvSpPr txBox="1"/>
          <p:nvPr/>
        </p:nvSpPr>
        <p:spPr>
          <a:xfrm>
            <a:off x="779147" y="2584450"/>
            <a:ext cx="493533" cy="369332"/>
          </a:xfrm>
          <a:prstGeom prst="rect">
            <a:avLst/>
          </a:prstGeom>
          <a:noFill/>
        </p:spPr>
        <p:txBody>
          <a:bodyPr wrap="none" rtlCol="0">
            <a:spAutoFit/>
          </a:bodyPr>
          <a:lstStyle/>
          <a:p>
            <a:r>
              <a:rPr kumimoji="1" lang="en-US" altLang="ko-Kore-KR" dirty="0"/>
              <a:t>Ent</a:t>
            </a:r>
            <a:endParaRPr kumimoji="1" lang="ko-Kore-KR" altLang="en-US" dirty="0"/>
          </a:p>
        </p:txBody>
      </p:sp>
      <p:pic>
        <p:nvPicPr>
          <p:cNvPr id="11" name="그림 10">
            <a:extLst>
              <a:ext uri="{FF2B5EF4-FFF2-40B4-BE49-F238E27FC236}">
                <a16:creationId xmlns:a16="http://schemas.microsoft.com/office/drawing/2014/main" id="{02A38D6C-F401-CE12-0B14-80C5FB117BEA}"/>
              </a:ext>
            </a:extLst>
          </p:cNvPr>
          <p:cNvPicPr>
            <a:picLocks noChangeAspect="1"/>
          </p:cNvPicPr>
          <p:nvPr/>
        </p:nvPicPr>
        <p:blipFill>
          <a:blip r:embed="rId3"/>
          <a:stretch>
            <a:fillRect/>
          </a:stretch>
        </p:blipFill>
        <p:spPr>
          <a:xfrm>
            <a:off x="6096000" y="596900"/>
            <a:ext cx="5664200" cy="5486400"/>
          </a:xfrm>
          <a:prstGeom prst="rect">
            <a:avLst/>
          </a:prstGeom>
        </p:spPr>
      </p:pic>
      <p:sp>
        <p:nvSpPr>
          <p:cNvPr id="12" name="TextBox 11">
            <a:extLst>
              <a:ext uri="{FF2B5EF4-FFF2-40B4-BE49-F238E27FC236}">
                <a16:creationId xmlns:a16="http://schemas.microsoft.com/office/drawing/2014/main" id="{4A8C1C95-1870-1C8C-EBB2-D031B1435699}"/>
              </a:ext>
            </a:extLst>
          </p:cNvPr>
          <p:cNvSpPr txBox="1"/>
          <p:nvPr/>
        </p:nvSpPr>
        <p:spPr>
          <a:xfrm>
            <a:off x="3458133" y="2655848"/>
            <a:ext cx="773930" cy="369332"/>
          </a:xfrm>
          <a:prstGeom prst="rect">
            <a:avLst/>
          </a:prstGeom>
          <a:noFill/>
        </p:spPr>
        <p:txBody>
          <a:bodyPr wrap="none" rtlCol="0">
            <a:spAutoFit/>
          </a:bodyPr>
          <a:lstStyle/>
          <a:p>
            <a:r>
              <a:rPr kumimoji="1" lang="en-US" altLang="ko-Kore-KR" dirty="0"/>
              <a:t>H. Diff</a:t>
            </a:r>
            <a:endParaRPr kumimoji="1" lang="ko-Kore-KR" altLang="en-US" dirty="0"/>
          </a:p>
        </p:txBody>
      </p:sp>
      <p:sp>
        <p:nvSpPr>
          <p:cNvPr id="13" name="TextBox 12">
            <a:extLst>
              <a:ext uri="{FF2B5EF4-FFF2-40B4-BE49-F238E27FC236}">
                <a16:creationId xmlns:a16="http://schemas.microsoft.com/office/drawing/2014/main" id="{B628B9D0-B4D2-C459-DC81-1911F7DE55DF}"/>
              </a:ext>
            </a:extLst>
          </p:cNvPr>
          <p:cNvSpPr txBox="1"/>
          <p:nvPr/>
        </p:nvSpPr>
        <p:spPr>
          <a:xfrm>
            <a:off x="809444" y="4373523"/>
            <a:ext cx="738023" cy="369332"/>
          </a:xfrm>
          <a:prstGeom prst="rect">
            <a:avLst/>
          </a:prstGeom>
          <a:noFill/>
        </p:spPr>
        <p:txBody>
          <a:bodyPr wrap="none" rtlCol="0">
            <a:spAutoFit/>
          </a:bodyPr>
          <a:lstStyle/>
          <a:p>
            <a:r>
              <a:rPr kumimoji="1" lang="en-US" altLang="ko-Kore-KR" dirty="0"/>
              <a:t>V. Diff</a:t>
            </a:r>
            <a:endParaRPr kumimoji="1" lang="ko-Kore-KR" altLang="en-US" dirty="0"/>
          </a:p>
        </p:txBody>
      </p:sp>
      <p:sp>
        <p:nvSpPr>
          <p:cNvPr id="14" name="TextBox 13">
            <a:extLst>
              <a:ext uri="{FF2B5EF4-FFF2-40B4-BE49-F238E27FC236}">
                <a16:creationId xmlns:a16="http://schemas.microsoft.com/office/drawing/2014/main" id="{734AF1C1-344D-FD04-7708-FD5AB1D06F33}"/>
              </a:ext>
            </a:extLst>
          </p:cNvPr>
          <p:cNvSpPr txBox="1"/>
          <p:nvPr/>
        </p:nvSpPr>
        <p:spPr>
          <a:xfrm>
            <a:off x="3496934" y="4397296"/>
            <a:ext cx="559769" cy="369332"/>
          </a:xfrm>
          <a:prstGeom prst="rect">
            <a:avLst/>
          </a:prstGeom>
          <a:noFill/>
        </p:spPr>
        <p:txBody>
          <a:bodyPr wrap="none" rtlCol="0">
            <a:spAutoFit/>
          </a:bodyPr>
          <a:lstStyle/>
          <a:p>
            <a:r>
              <a:rPr kumimoji="1" lang="en-US" altLang="ko-Kore-KR" dirty="0"/>
              <a:t>RHS</a:t>
            </a:r>
            <a:endParaRPr kumimoji="1" lang="ko-Kore-KR" altLang="en-US" dirty="0"/>
          </a:p>
        </p:txBody>
      </p:sp>
      <p:cxnSp>
        <p:nvCxnSpPr>
          <p:cNvPr id="16" name="직선 화살표 연결선 15">
            <a:extLst>
              <a:ext uri="{FF2B5EF4-FFF2-40B4-BE49-F238E27FC236}">
                <a16:creationId xmlns:a16="http://schemas.microsoft.com/office/drawing/2014/main" id="{791AAC26-F2C3-7601-6F09-BD0A37F52471}"/>
              </a:ext>
            </a:extLst>
          </p:cNvPr>
          <p:cNvCxnSpPr/>
          <p:nvPr/>
        </p:nvCxnSpPr>
        <p:spPr>
          <a:xfrm flipH="1">
            <a:off x="2247900" y="356632"/>
            <a:ext cx="406400" cy="914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3D068F4-8C1F-9BD2-8852-049DE420280E}"/>
              </a:ext>
            </a:extLst>
          </p:cNvPr>
          <p:cNvSpPr txBox="1"/>
          <p:nvPr/>
        </p:nvSpPr>
        <p:spPr>
          <a:xfrm>
            <a:off x="2350102" y="0"/>
            <a:ext cx="719171" cy="369332"/>
          </a:xfrm>
          <a:prstGeom prst="rect">
            <a:avLst/>
          </a:prstGeom>
          <a:noFill/>
        </p:spPr>
        <p:txBody>
          <a:bodyPr wrap="none" rtlCol="0">
            <a:spAutoFit/>
          </a:bodyPr>
          <a:lstStyle/>
          <a:p>
            <a:r>
              <a:rPr kumimoji="1" lang="en-US" altLang="ko-Kore-KR" dirty="0"/>
              <a:t>Low!!</a:t>
            </a:r>
            <a:endParaRPr kumimoji="1" lang="ko-Kore-KR" altLang="en-US" dirty="0"/>
          </a:p>
        </p:txBody>
      </p:sp>
      <p:sp>
        <p:nvSpPr>
          <p:cNvPr id="18" name="TextBox 17">
            <a:extLst>
              <a:ext uri="{FF2B5EF4-FFF2-40B4-BE49-F238E27FC236}">
                <a16:creationId xmlns:a16="http://schemas.microsoft.com/office/drawing/2014/main" id="{7E03FF99-2C71-F348-E2AA-5674082D658E}"/>
              </a:ext>
            </a:extLst>
          </p:cNvPr>
          <p:cNvSpPr txBox="1"/>
          <p:nvPr/>
        </p:nvSpPr>
        <p:spPr>
          <a:xfrm>
            <a:off x="6629400" y="-25400"/>
            <a:ext cx="1839221" cy="369332"/>
          </a:xfrm>
          <a:prstGeom prst="rect">
            <a:avLst/>
          </a:prstGeom>
          <a:noFill/>
        </p:spPr>
        <p:txBody>
          <a:bodyPr wrap="none" rtlCol="0">
            <a:spAutoFit/>
          </a:bodyPr>
          <a:lstStyle/>
          <a:p>
            <a:r>
              <a:rPr kumimoji="1" lang="en-US" altLang="ko-Kore-KR" dirty="0"/>
              <a:t>No seasonal cycle</a:t>
            </a:r>
            <a:endParaRPr kumimoji="1" lang="ko-Kore-KR" altLang="en-US" dirty="0"/>
          </a:p>
        </p:txBody>
      </p:sp>
      <p:sp>
        <p:nvSpPr>
          <p:cNvPr id="19" name="TextBox 18">
            <a:extLst>
              <a:ext uri="{FF2B5EF4-FFF2-40B4-BE49-F238E27FC236}">
                <a16:creationId xmlns:a16="http://schemas.microsoft.com/office/drawing/2014/main" id="{92A87094-4A07-8272-6F6A-96E736FF56FB}"/>
              </a:ext>
            </a:extLst>
          </p:cNvPr>
          <p:cNvSpPr txBox="1"/>
          <p:nvPr/>
        </p:nvSpPr>
        <p:spPr>
          <a:xfrm>
            <a:off x="186337" y="-63093"/>
            <a:ext cx="979242" cy="369332"/>
          </a:xfrm>
          <a:prstGeom prst="rect">
            <a:avLst/>
          </a:prstGeom>
          <a:noFill/>
        </p:spPr>
        <p:txBody>
          <a:bodyPr wrap="none" rtlCol="0">
            <a:spAutoFit/>
          </a:bodyPr>
          <a:lstStyle/>
          <a:p>
            <a:r>
              <a:rPr kumimoji="1" lang="en-US" altLang="ko-Kore-KR" dirty="0"/>
              <a:t>Monthly</a:t>
            </a:r>
            <a:endParaRPr kumimoji="1" lang="ko-Kore-KR" altLang="en-US" dirty="0"/>
          </a:p>
        </p:txBody>
      </p:sp>
      <p:sp>
        <p:nvSpPr>
          <p:cNvPr id="20" name="TextBox 19">
            <a:extLst>
              <a:ext uri="{FF2B5EF4-FFF2-40B4-BE49-F238E27FC236}">
                <a16:creationId xmlns:a16="http://schemas.microsoft.com/office/drawing/2014/main" id="{DAC67622-8DF2-1371-CE1A-59B8E4760A75}"/>
              </a:ext>
            </a:extLst>
          </p:cNvPr>
          <p:cNvSpPr txBox="1"/>
          <p:nvPr/>
        </p:nvSpPr>
        <p:spPr>
          <a:xfrm>
            <a:off x="3560573" y="4963298"/>
            <a:ext cx="657552" cy="461665"/>
          </a:xfrm>
          <a:prstGeom prst="rect">
            <a:avLst/>
          </a:prstGeom>
          <a:solidFill>
            <a:schemeClr val="bg1"/>
          </a:solidFill>
          <a:ln>
            <a:solidFill>
              <a:schemeClr val="tx1"/>
            </a:solidFill>
          </a:ln>
        </p:spPr>
        <p:txBody>
          <a:bodyPr wrap="none" rtlCol="0">
            <a:spAutoFit/>
          </a:bodyPr>
          <a:lstStyle/>
          <a:p>
            <a:pPr algn="ctr"/>
            <a:r>
              <a:rPr kumimoji="1" lang="en-US" altLang="ko-Kore-KR" sz="1200" dirty="0"/>
              <a:t>High </a:t>
            </a:r>
          </a:p>
          <a:p>
            <a:pPr algn="ctr"/>
            <a:r>
              <a:rPr kumimoji="1" lang="en-US" altLang="ko-Kore-KR" sz="1200" dirty="0"/>
              <a:t>(&gt;90 %)</a:t>
            </a:r>
            <a:endParaRPr kumimoji="1" lang="ko-Kore-KR" altLang="en-US" sz="1200" dirty="0"/>
          </a:p>
        </p:txBody>
      </p:sp>
      <p:cxnSp>
        <p:nvCxnSpPr>
          <p:cNvPr id="25" name="직선 화살표 연결선 24">
            <a:extLst>
              <a:ext uri="{FF2B5EF4-FFF2-40B4-BE49-F238E27FC236}">
                <a16:creationId xmlns:a16="http://schemas.microsoft.com/office/drawing/2014/main" id="{FE29D365-A6A5-B4AD-1FF0-3EFD783C423B}"/>
              </a:ext>
            </a:extLst>
          </p:cNvPr>
          <p:cNvCxnSpPr>
            <a:cxnSpLocks/>
            <a:stCxn id="20" idx="3"/>
          </p:cNvCxnSpPr>
          <p:nvPr/>
        </p:nvCxnSpPr>
        <p:spPr>
          <a:xfrm>
            <a:off x="4218125" y="5194131"/>
            <a:ext cx="404675" cy="89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B6631A1-C14A-C437-F0DF-F24FF67B6B36}"/>
              </a:ext>
            </a:extLst>
          </p:cNvPr>
          <p:cNvSpPr txBox="1"/>
          <p:nvPr/>
        </p:nvSpPr>
        <p:spPr>
          <a:xfrm>
            <a:off x="4995862" y="5629364"/>
            <a:ext cx="820738" cy="461665"/>
          </a:xfrm>
          <a:prstGeom prst="rect">
            <a:avLst/>
          </a:prstGeom>
          <a:solidFill>
            <a:schemeClr val="bg1"/>
          </a:solidFill>
          <a:ln>
            <a:solidFill>
              <a:schemeClr val="tx1"/>
            </a:solidFill>
          </a:ln>
        </p:spPr>
        <p:txBody>
          <a:bodyPr wrap="square" rtlCol="0">
            <a:spAutoFit/>
          </a:bodyPr>
          <a:lstStyle/>
          <a:p>
            <a:pPr algn="ctr"/>
            <a:r>
              <a:rPr kumimoji="1" lang="en-US" altLang="ko-Kore-KR" sz="1200" dirty="0"/>
              <a:t>Medium </a:t>
            </a:r>
          </a:p>
          <a:p>
            <a:pPr algn="ctr"/>
            <a:r>
              <a:rPr kumimoji="1" lang="en-US" altLang="ko-Kore-KR" sz="1200" dirty="0"/>
              <a:t>(70</a:t>
            </a:r>
            <a:r>
              <a:rPr kumimoji="1" lang="en-US" altLang="ko-KR" sz="1200" dirty="0"/>
              <a:t>-</a:t>
            </a:r>
            <a:r>
              <a:rPr kumimoji="1" lang="en-US" altLang="ko-Kore-KR" sz="1200" dirty="0"/>
              <a:t>80 %)</a:t>
            </a:r>
            <a:endParaRPr kumimoji="1" lang="ko-Kore-KR" altLang="en-US" sz="1200" dirty="0"/>
          </a:p>
        </p:txBody>
      </p:sp>
      <p:cxnSp>
        <p:nvCxnSpPr>
          <p:cNvPr id="30" name="직선 화살표 연결선 29">
            <a:extLst>
              <a:ext uri="{FF2B5EF4-FFF2-40B4-BE49-F238E27FC236}">
                <a16:creationId xmlns:a16="http://schemas.microsoft.com/office/drawing/2014/main" id="{07E1802B-A26F-6E54-F83B-D2801BF1B953}"/>
              </a:ext>
            </a:extLst>
          </p:cNvPr>
          <p:cNvCxnSpPr>
            <a:cxnSpLocks/>
          </p:cNvCxnSpPr>
          <p:nvPr/>
        </p:nvCxnSpPr>
        <p:spPr>
          <a:xfrm flipH="1" flipV="1">
            <a:off x="5334000" y="5284073"/>
            <a:ext cx="132503" cy="3452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AAAE0D0-2FE5-2805-4C93-E3A25E5F4F27}"/>
              </a:ext>
            </a:extLst>
          </p:cNvPr>
          <p:cNvSpPr txBox="1"/>
          <p:nvPr/>
        </p:nvSpPr>
        <p:spPr>
          <a:xfrm>
            <a:off x="4069349" y="4164071"/>
            <a:ext cx="657552" cy="461665"/>
          </a:xfrm>
          <a:prstGeom prst="rect">
            <a:avLst/>
          </a:prstGeom>
          <a:solidFill>
            <a:schemeClr val="bg1"/>
          </a:solidFill>
          <a:ln>
            <a:solidFill>
              <a:schemeClr val="tx1"/>
            </a:solidFill>
          </a:ln>
        </p:spPr>
        <p:txBody>
          <a:bodyPr wrap="square" rtlCol="0">
            <a:spAutoFit/>
          </a:bodyPr>
          <a:lstStyle/>
          <a:p>
            <a:pPr algn="ctr"/>
            <a:r>
              <a:rPr kumimoji="1" lang="en-US" altLang="ko-Kore-KR" sz="1200" dirty="0"/>
              <a:t>Low</a:t>
            </a:r>
          </a:p>
          <a:p>
            <a:pPr algn="ctr"/>
            <a:r>
              <a:rPr kumimoji="1" lang="en-US" altLang="ko-Kore-KR" sz="1200" dirty="0"/>
              <a:t>(&lt;10 %)</a:t>
            </a:r>
            <a:endParaRPr kumimoji="1" lang="ko-Kore-KR" altLang="en-US" sz="1200" dirty="0"/>
          </a:p>
        </p:txBody>
      </p:sp>
      <p:cxnSp>
        <p:nvCxnSpPr>
          <p:cNvPr id="36" name="직선 화살표 연결선 35">
            <a:extLst>
              <a:ext uri="{FF2B5EF4-FFF2-40B4-BE49-F238E27FC236}">
                <a16:creationId xmlns:a16="http://schemas.microsoft.com/office/drawing/2014/main" id="{D9080210-8040-4408-DAD3-432CB15F6B50}"/>
              </a:ext>
            </a:extLst>
          </p:cNvPr>
          <p:cNvCxnSpPr>
            <a:cxnSpLocks/>
          </p:cNvCxnSpPr>
          <p:nvPr/>
        </p:nvCxnSpPr>
        <p:spPr>
          <a:xfrm>
            <a:off x="4739547" y="4625736"/>
            <a:ext cx="101654" cy="117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5D6403E-400E-384C-8394-81CB4B141AF6}"/>
              </a:ext>
            </a:extLst>
          </p:cNvPr>
          <p:cNvSpPr txBox="1"/>
          <p:nvPr/>
        </p:nvSpPr>
        <p:spPr>
          <a:xfrm>
            <a:off x="4298392" y="75406"/>
            <a:ext cx="1797608" cy="461665"/>
          </a:xfrm>
          <a:prstGeom prst="rect">
            <a:avLst/>
          </a:prstGeom>
          <a:noFill/>
        </p:spPr>
        <p:txBody>
          <a:bodyPr wrap="none" rtlCol="0">
            <a:spAutoFit/>
          </a:bodyPr>
          <a:lstStyle/>
          <a:p>
            <a:pPr marL="342900" indent="-342900">
              <a:buAutoNum type="arabicParenR"/>
            </a:pPr>
            <a:r>
              <a:rPr kumimoji="1" lang="en-US" altLang="ko-Kore-KR" sz="1200" dirty="0"/>
              <a:t>Numerical scheme? </a:t>
            </a:r>
          </a:p>
          <a:p>
            <a:pPr marL="342900" indent="-342900">
              <a:buAutoNum type="arabicParenR"/>
            </a:pPr>
            <a:r>
              <a:rPr kumimoji="1" lang="en-US" altLang="ko-Kore-KR" sz="1200" dirty="0"/>
              <a:t>Resolution? </a:t>
            </a:r>
            <a:endParaRPr kumimoji="1" lang="ko-Kore-KR" altLang="en-US" sz="1200" dirty="0"/>
          </a:p>
        </p:txBody>
      </p:sp>
      <p:cxnSp>
        <p:nvCxnSpPr>
          <p:cNvPr id="40" name="직선 화살표 연결선 39">
            <a:extLst>
              <a:ext uri="{FF2B5EF4-FFF2-40B4-BE49-F238E27FC236}">
                <a16:creationId xmlns:a16="http://schemas.microsoft.com/office/drawing/2014/main" id="{4B117F1E-1CAE-822C-D408-ACC261204C2E}"/>
              </a:ext>
            </a:extLst>
          </p:cNvPr>
          <p:cNvCxnSpPr>
            <a:cxnSpLocks/>
          </p:cNvCxnSpPr>
          <p:nvPr/>
        </p:nvCxnSpPr>
        <p:spPr>
          <a:xfrm flipH="1">
            <a:off x="4739547" y="486271"/>
            <a:ext cx="265296" cy="12061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그림 45" descr="텍스트, 스크린샷, 도표, 지도이(가) 표시된 사진&#10;&#10;자동 생성된 설명">
            <a:extLst>
              <a:ext uri="{FF2B5EF4-FFF2-40B4-BE49-F238E27FC236}">
                <a16:creationId xmlns:a16="http://schemas.microsoft.com/office/drawing/2014/main" id="{8AAB541A-B433-CCB3-C4AC-14378179684B}"/>
              </a:ext>
            </a:extLst>
          </p:cNvPr>
          <p:cNvPicPr>
            <a:picLocks noChangeAspect="1"/>
          </p:cNvPicPr>
          <p:nvPr/>
        </p:nvPicPr>
        <p:blipFill>
          <a:blip r:embed="rId4"/>
          <a:stretch>
            <a:fillRect/>
          </a:stretch>
        </p:blipFill>
        <p:spPr>
          <a:xfrm>
            <a:off x="408300" y="2984317"/>
            <a:ext cx="864572" cy="1002117"/>
          </a:xfrm>
          <a:prstGeom prst="rect">
            <a:avLst/>
          </a:prstGeom>
        </p:spPr>
      </p:pic>
      <p:sp>
        <p:nvSpPr>
          <p:cNvPr id="47" name="TextBox 46">
            <a:extLst>
              <a:ext uri="{FF2B5EF4-FFF2-40B4-BE49-F238E27FC236}">
                <a16:creationId xmlns:a16="http://schemas.microsoft.com/office/drawing/2014/main" id="{CDC5D268-A08D-0C92-E1FA-C1ECB658F8D4}"/>
              </a:ext>
            </a:extLst>
          </p:cNvPr>
          <p:cNvSpPr txBox="1"/>
          <p:nvPr/>
        </p:nvSpPr>
        <p:spPr>
          <a:xfrm>
            <a:off x="4772" y="3013611"/>
            <a:ext cx="1026243" cy="400110"/>
          </a:xfrm>
          <a:prstGeom prst="rect">
            <a:avLst/>
          </a:prstGeom>
          <a:noFill/>
        </p:spPr>
        <p:txBody>
          <a:bodyPr wrap="none" rtlCol="0">
            <a:spAutoFit/>
          </a:bodyPr>
          <a:lstStyle/>
          <a:p>
            <a:r>
              <a:rPr kumimoji="1" lang="en-US" altLang="ko-Kore-KR" sz="1000" dirty="0"/>
              <a:t>MLD seas</a:t>
            </a:r>
          </a:p>
          <a:p>
            <a:r>
              <a:rPr kumimoji="1" lang="en-US" altLang="ko-Kore-KR" sz="1000" dirty="0"/>
              <a:t>Lim et al. (2012)</a:t>
            </a:r>
            <a:endParaRPr kumimoji="1" lang="ko-Kore-KR" altLang="en-US" sz="1000" dirty="0"/>
          </a:p>
        </p:txBody>
      </p:sp>
      <p:sp>
        <p:nvSpPr>
          <p:cNvPr id="2" name="Slide Number Placeholder 4">
            <a:extLst>
              <a:ext uri="{FF2B5EF4-FFF2-40B4-BE49-F238E27FC236}">
                <a16:creationId xmlns:a16="http://schemas.microsoft.com/office/drawing/2014/main" id="{07314A13-5EB4-04E8-AD48-C287223F54D8}"/>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27</a:t>
            </a:r>
          </a:p>
        </p:txBody>
      </p:sp>
    </p:spTree>
    <p:extLst>
      <p:ext uri="{BB962C8B-B14F-4D97-AF65-F5344CB8AC3E}">
        <p14:creationId xmlns:p14="http://schemas.microsoft.com/office/powerpoint/2010/main" val="178642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77615C6-0333-696D-5800-8656E435B4FD}"/>
              </a:ext>
            </a:extLst>
          </p:cNvPr>
          <p:cNvPicPr>
            <a:picLocks noChangeAspect="1"/>
          </p:cNvPicPr>
          <p:nvPr/>
        </p:nvPicPr>
        <p:blipFill rotWithShape="1">
          <a:blip r:embed="rId2"/>
          <a:srcRect r="47608" b="71852"/>
          <a:stretch/>
        </p:blipFill>
        <p:spPr>
          <a:xfrm>
            <a:off x="684987" y="1257808"/>
            <a:ext cx="3366333" cy="2335784"/>
          </a:xfrm>
          <a:prstGeom prst="rect">
            <a:avLst/>
          </a:prstGeom>
        </p:spPr>
      </p:pic>
      <p:sp>
        <p:nvSpPr>
          <p:cNvPr id="7" name="TextBox 6">
            <a:extLst>
              <a:ext uri="{FF2B5EF4-FFF2-40B4-BE49-F238E27FC236}">
                <a16:creationId xmlns:a16="http://schemas.microsoft.com/office/drawing/2014/main" id="{CFC230A8-20CA-6D7D-5781-1926BEFA9FBC}"/>
              </a:ext>
            </a:extLst>
          </p:cNvPr>
          <p:cNvSpPr txBox="1"/>
          <p:nvPr/>
        </p:nvSpPr>
        <p:spPr>
          <a:xfrm>
            <a:off x="2146300" y="745490"/>
            <a:ext cx="822661" cy="461665"/>
          </a:xfrm>
          <a:prstGeom prst="rect">
            <a:avLst/>
          </a:prstGeom>
          <a:noFill/>
        </p:spPr>
        <p:txBody>
          <a:bodyPr wrap="none" rtlCol="0">
            <a:spAutoFit/>
          </a:bodyPr>
          <a:lstStyle/>
          <a:p>
            <a:r>
              <a:rPr kumimoji="1" lang="en-US" altLang="ko-Kore-KR" sz="2400" b="1" i="1" dirty="0"/>
              <a:t>a</a:t>
            </a:r>
            <a:r>
              <a:rPr kumimoji="1" lang="en-US" altLang="ko-Kore-KR" sz="2400" b="1" i="1" baseline="-25000" dirty="0"/>
              <a:t>3 </a:t>
            </a:r>
            <a:r>
              <a:rPr kumimoji="1" lang="en-US" altLang="ko-Kore-KR" sz="2400" b="1" i="1" dirty="0"/>
              <a:t>- a</a:t>
            </a:r>
            <a:endParaRPr kumimoji="1" lang="ko-Kore-KR" altLang="en-US" sz="2400" b="1" i="1" dirty="0"/>
          </a:p>
        </p:txBody>
      </p:sp>
      <p:grpSp>
        <p:nvGrpSpPr>
          <p:cNvPr id="24" name="그룹 23">
            <a:extLst>
              <a:ext uri="{FF2B5EF4-FFF2-40B4-BE49-F238E27FC236}">
                <a16:creationId xmlns:a16="http://schemas.microsoft.com/office/drawing/2014/main" id="{E775A9B3-D6FC-DA55-57B7-BC568A808B6C}"/>
              </a:ext>
            </a:extLst>
          </p:cNvPr>
          <p:cNvGrpSpPr/>
          <p:nvPr/>
        </p:nvGrpSpPr>
        <p:grpSpPr>
          <a:xfrm>
            <a:off x="5358104" y="98690"/>
            <a:ext cx="5310188" cy="5232400"/>
            <a:chOff x="5410597" y="360680"/>
            <a:chExt cx="5841207" cy="5755640"/>
          </a:xfrm>
        </p:grpSpPr>
        <p:grpSp>
          <p:nvGrpSpPr>
            <p:cNvPr id="6" name="그룹 5">
              <a:extLst>
                <a:ext uri="{FF2B5EF4-FFF2-40B4-BE49-F238E27FC236}">
                  <a16:creationId xmlns:a16="http://schemas.microsoft.com/office/drawing/2014/main" id="{CBC33361-B963-2175-91C3-2A197143962F}"/>
                </a:ext>
              </a:extLst>
            </p:cNvPr>
            <p:cNvGrpSpPr/>
            <p:nvPr/>
          </p:nvGrpSpPr>
          <p:grpSpPr>
            <a:xfrm>
              <a:off x="5410597" y="360680"/>
              <a:ext cx="5841207" cy="5755640"/>
              <a:chOff x="4723606" y="622300"/>
              <a:chExt cx="5310188" cy="5232400"/>
            </a:xfrm>
          </p:grpSpPr>
          <p:pic>
            <p:nvPicPr>
              <p:cNvPr id="4" name="그림 3">
                <a:extLst>
                  <a:ext uri="{FF2B5EF4-FFF2-40B4-BE49-F238E27FC236}">
                    <a16:creationId xmlns:a16="http://schemas.microsoft.com/office/drawing/2014/main" id="{66458C88-4D66-0F18-3E55-0C1802AC9425}"/>
                  </a:ext>
                </a:extLst>
              </p:cNvPr>
              <p:cNvPicPr>
                <a:picLocks noChangeAspect="1"/>
              </p:cNvPicPr>
              <p:nvPr/>
            </p:nvPicPr>
            <p:blipFill rotWithShape="1">
              <a:blip r:embed="rId2"/>
              <a:srcRect t="29259"/>
              <a:stretch/>
            </p:blipFill>
            <p:spPr>
              <a:xfrm>
                <a:off x="4723606" y="1003300"/>
                <a:ext cx="5310188" cy="4851400"/>
              </a:xfrm>
              <a:prstGeom prst="rect">
                <a:avLst/>
              </a:prstGeom>
            </p:spPr>
          </p:pic>
          <p:pic>
            <p:nvPicPr>
              <p:cNvPr id="5" name="그림 4">
                <a:extLst>
                  <a:ext uri="{FF2B5EF4-FFF2-40B4-BE49-F238E27FC236}">
                    <a16:creationId xmlns:a16="http://schemas.microsoft.com/office/drawing/2014/main" id="{7B102249-FF86-57B9-7A64-E2CCDB75BE1B}"/>
                  </a:ext>
                </a:extLst>
              </p:cNvPr>
              <p:cNvPicPr>
                <a:picLocks noChangeAspect="1"/>
              </p:cNvPicPr>
              <p:nvPr/>
            </p:nvPicPr>
            <p:blipFill rotWithShape="1">
              <a:blip r:embed="rId2"/>
              <a:srcRect l="55022" t="23703" r="5038" b="70741"/>
              <a:stretch/>
            </p:blipFill>
            <p:spPr>
              <a:xfrm>
                <a:off x="5143500" y="622300"/>
                <a:ext cx="2120900" cy="381000"/>
              </a:xfrm>
              <a:prstGeom prst="rect">
                <a:avLst/>
              </a:prstGeom>
            </p:spPr>
          </p:pic>
        </p:grpSp>
        <p:sp>
          <p:nvSpPr>
            <p:cNvPr id="9" name="TextBox 8">
              <a:extLst>
                <a:ext uri="{FF2B5EF4-FFF2-40B4-BE49-F238E27FC236}">
                  <a16:creationId xmlns:a16="http://schemas.microsoft.com/office/drawing/2014/main" id="{48F04933-BB08-57A9-77EF-5F747AB5CECD}"/>
                </a:ext>
              </a:extLst>
            </p:cNvPr>
            <p:cNvSpPr txBox="1"/>
            <p:nvPr/>
          </p:nvSpPr>
          <p:spPr>
            <a:xfrm>
              <a:off x="5872480" y="779780"/>
              <a:ext cx="490840" cy="369332"/>
            </a:xfrm>
            <a:prstGeom prst="rect">
              <a:avLst/>
            </a:prstGeom>
            <a:noFill/>
          </p:spPr>
          <p:txBody>
            <a:bodyPr wrap="none" rtlCol="0">
              <a:spAutoFit/>
            </a:bodyPr>
            <a:lstStyle/>
            <a:p>
              <a:r>
                <a:rPr kumimoji="1" lang="en-US" altLang="ko-Kore-KR" dirty="0" err="1"/>
                <a:t>Dia</a:t>
              </a:r>
              <a:endParaRPr kumimoji="1" lang="ko-Kore-KR" altLang="en-US" dirty="0"/>
            </a:p>
          </p:txBody>
        </p:sp>
        <p:sp>
          <p:nvSpPr>
            <p:cNvPr id="10" name="TextBox 9">
              <a:extLst>
                <a:ext uri="{FF2B5EF4-FFF2-40B4-BE49-F238E27FC236}">
                  <a16:creationId xmlns:a16="http://schemas.microsoft.com/office/drawing/2014/main" id="{86385E4E-D841-014E-B97A-7A4CEB6431FB}"/>
                </a:ext>
              </a:extLst>
            </p:cNvPr>
            <p:cNvSpPr txBox="1"/>
            <p:nvPr/>
          </p:nvSpPr>
          <p:spPr>
            <a:xfrm>
              <a:off x="8691880" y="779780"/>
              <a:ext cx="933269" cy="369332"/>
            </a:xfrm>
            <a:prstGeom prst="rect">
              <a:avLst/>
            </a:prstGeom>
            <a:noFill/>
          </p:spPr>
          <p:txBody>
            <a:bodyPr wrap="none" rtlCol="0">
              <a:spAutoFit/>
            </a:bodyPr>
            <a:lstStyle/>
            <a:p>
              <a:r>
                <a:rPr kumimoji="1" lang="en-US" altLang="ko-Kore-KR" dirty="0"/>
                <a:t>Oceanic</a:t>
              </a:r>
              <a:endParaRPr kumimoji="1" lang="ko-Kore-KR" altLang="en-US" dirty="0"/>
            </a:p>
          </p:txBody>
        </p:sp>
        <p:sp>
          <p:nvSpPr>
            <p:cNvPr id="11" name="TextBox 10">
              <a:extLst>
                <a:ext uri="{FF2B5EF4-FFF2-40B4-BE49-F238E27FC236}">
                  <a16:creationId xmlns:a16="http://schemas.microsoft.com/office/drawing/2014/main" id="{AB82BC8C-CD7D-0CE8-DF7B-876416C78AF5}"/>
                </a:ext>
              </a:extLst>
            </p:cNvPr>
            <p:cNvSpPr txBox="1"/>
            <p:nvPr/>
          </p:nvSpPr>
          <p:spPr>
            <a:xfrm>
              <a:off x="5872480" y="2551430"/>
              <a:ext cx="543739" cy="369332"/>
            </a:xfrm>
            <a:prstGeom prst="rect">
              <a:avLst/>
            </a:prstGeom>
            <a:noFill/>
          </p:spPr>
          <p:txBody>
            <a:bodyPr wrap="none" rtlCol="0">
              <a:spAutoFit/>
            </a:bodyPr>
            <a:lstStyle/>
            <a:p>
              <a:r>
                <a:rPr kumimoji="1" lang="en-US" altLang="ko-Kore-KR" dirty="0"/>
                <a:t>Adv</a:t>
              </a:r>
              <a:endParaRPr kumimoji="1" lang="ko-Kore-KR" altLang="en-US" dirty="0"/>
            </a:p>
          </p:txBody>
        </p:sp>
        <p:sp>
          <p:nvSpPr>
            <p:cNvPr id="12" name="TextBox 11">
              <a:extLst>
                <a:ext uri="{FF2B5EF4-FFF2-40B4-BE49-F238E27FC236}">
                  <a16:creationId xmlns:a16="http://schemas.microsoft.com/office/drawing/2014/main" id="{55F7F66B-60B9-C48F-A7AD-11C3912BB97E}"/>
                </a:ext>
              </a:extLst>
            </p:cNvPr>
            <p:cNvSpPr txBox="1"/>
            <p:nvPr/>
          </p:nvSpPr>
          <p:spPr>
            <a:xfrm>
              <a:off x="8665766" y="2622828"/>
              <a:ext cx="493533" cy="369332"/>
            </a:xfrm>
            <a:prstGeom prst="rect">
              <a:avLst/>
            </a:prstGeom>
            <a:noFill/>
          </p:spPr>
          <p:txBody>
            <a:bodyPr wrap="none" rtlCol="0">
              <a:spAutoFit/>
            </a:bodyPr>
            <a:lstStyle/>
            <a:p>
              <a:r>
                <a:rPr kumimoji="1" lang="en-US" altLang="ko-Kore-KR" dirty="0"/>
                <a:t>Ent</a:t>
              </a:r>
              <a:endParaRPr kumimoji="1" lang="ko-Kore-KR" altLang="en-US" dirty="0"/>
            </a:p>
          </p:txBody>
        </p:sp>
        <p:sp>
          <p:nvSpPr>
            <p:cNvPr id="13" name="TextBox 12">
              <a:extLst>
                <a:ext uri="{FF2B5EF4-FFF2-40B4-BE49-F238E27FC236}">
                  <a16:creationId xmlns:a16="http://schemas.microsoft.com/office/drawing/2014/main" id="{A3F5DE71-BE9A-D838-85FA-6CC04957C954}"/>
                </a:ext>
              </a:extLst>
            </p:cNvPr>
            <p:cNvSpPr txBox="1"/>
            <p:nvPr/>
          </p:nvSpPr>
          <p:spPr>
            <a:xfrm>
              <a:off x="5902777" y="4340503"/>
              <a:ext cx="773930" cy="369332"/>
            </a:xfrm>
            <a:prstGeom prst="rect">
              <a:avLst/>
            </a:prstGeom>
            <a:noFill/>
          </p:spPr>
          <p:txBody>
            <a:bodyPr wrap="none" rtlCol="0">
              <a:spAutoFit/>
            </a:bodyPr>
            <a:lstStyle/>
            <a:p>
              <a:r>
                <a:rPr kumimoji="1" lang="en-US" altLang="ko-Kore-KR" dirty="0"/>
                <a:t>H. Diff</a:t>
              </a:r>
              <a:endParaRPr kumimoji="1" lang="ko-Kore-KR" altLang="en-US" dirty="0"/>
            </a:p>
          </p:txBody>
        </p:sp>
        <p:sp>
          <p:nvSpPr>
            <p:cNvPr id="14" name="TextBox 13">
              <a:extLst>
                <a:ext uri="{FF2B5EF4-FFF2-40B4-BE49-F238E27FC236}">
                  <a16:creationId xmlns:a16="http://schemas.microsoft.com/office/drawing/2014/main" id="{25D51844-D6CC-D84F-7EF4-6CB0DFA6ED49}"/>
                </a:ext>
              </a:extLst>
            </p:cNvPr>
            <p:cNvSpPr txBox="1"/>
            <p:nvPr/>
          </p:nvSpPr>
          <p:spPr>
            <a:xfrm>
              <a:off x="8654110" y="4369574"/>
              <a:ext cx="738023" cy="369332"/>
            </a:xfrm>
            <a:prstGeom prst="rect">
              <a:avLst/>
            </a:prstGeom>
            <a:noFill/>
          </p:spPr>
          <p:txBody>
            <a:bodyPr wrap="none" rtlCol="0">
              <a:spAutoFit/>
            </a:bodyPr>
            <a:lstStyle/>
            <a:p>
              <a:r>
                <a:rPr kumimoji="1" lang="en-US" altLang="ko-Kore-KR" dirty="0"/>
                <a:t>V. Diff</a:t>
              </a:r>
              <a:endParaRPr kumimoji="1" lang="ko-Kore-KR" altLang="en-US" dirty="0"/>
            </a:p>
          </p:txBody>
        </p:sp>
      </p:grpSp>
      <p:sp>
        <p:nvSpPr>
          <p:cNvPr id="15" name="TextBox 14">
            <a:extLst>
              <a:ext uri="{FF2B5EF4-FFF2-40B4-BE49-F238E27FC236}">
                <a16:creationId xmlns:a16="http://schemas.microsoft.com/office/drawing/2014/main" id="{96411B47-633B-1429-3CA7-217EA87F6664}"/>
              </a:ext>
            </a:extLst>
          </p:cNvPr>
          <p:cNvSpPr txBox="1"/>
          <p:nvPr/>
        </p:nvSpPr>
        <p:spPr>
          <a:xfrm>
            <a:off x="114300" y="19566"/>
            <a:ext cx="3045770" cy="369332"/>
          </a:xfrm>
          <a:prstGeom prst="rect">
            <a:avLst/>
          </a:prstGeom>
          <a:noFill/>
        </p:spPr>
        <p:txBody>
          <a:bodyPr wrap="none" rtlCol="0">
            <a:spAutoFit/>
          </a:bodyPr>
          <a:lstStyle/>
          <a:p>
            <a:r>
              <a:rPr kumimoji="1" lang="en-US" altLang="ko-Kore-KR" dirty="0"/>
              <a:t>During reacceleration period…</a:t>
            </a:r>
            <a:endParaRPr kumimoji="1" lang="ko-Kore-KR" altLang="en-US" dirty="0"/>
          </a:p>
        </p:txBody>
      </p:sp>
      <p:sp>
        <p:nvSpPr>
          <p:cNvPr id="25" name="TextBox 24">
            <a:extLst>
              <a:ext uri="{FF2B5EF4-FFF2-40B4-BE49-F238E27FC236}">
                <a16:creationId xmlns:a16="http://schemas.microsoft.com/office/drawing/2014/main" id="{C62B38FA-00DC-5D30-6512-2873D68273B0}"/>
              </a:ext>
            </a:extLst>
          </p:cNvPr>
          <p:cNvSpPr txBox="1"/>
          <p:nvPr/>
        </p:nvSpPr>
        <p:spPr>
          <a:xfrm>
            <a:off x="10456531" y="3759323"/>
            <a:ext cx="1457643" cy="369332"/>
          </a:xfrm>
          <a:prstGeom prst="rect">
            <a:avLst/>
          </a:prstGeom>
          <a:noFill/>
        </p:spPr>
        <p:txBody>
          <a:bodyPr wrap="none" rtlCol="0">
            <a:spAutoFit/>
          </a:bodyPr>
          <a:lstStyle/>
          <a:p>
            <a:r>
              <a:rPr kumimoji="1" lang="en-US" altLang="ko-Kore-KR" dirty="0"/>
              <a:t>Not reliable…</a:t>
            </a:r>
            <a:endParaRPr kumimoji="1" lang="ko-Kore-KR" altLang="en-US" dirty="0"/>
          </a:p>
        </p:txBody>
      </p:sp>
      <p:pic>
        <p:nvPicPr>
          <p:cNvPr id="26" name="그림 25">
            <a:extLst>
              <a:ext uri="{FF2B5EF4-FFF2-40B4-BE49-F238E27FC236}">
                <a16:creationId xmlns:a16="http://schemas.microsoft.com/office/drawing/2014/main" id="{246030BF-8067-4192-79C7-74E72C077F5C}"/>
              </a:ext>
            </a:extLst>
          </p:cNvPr>
          <p:cNvPicPr>
            <a:picLocks noChangeAspect="1"/>
          </p:cNvPicPr>
          <p:nvPr/>
        </p:nvPicPr>
        <p:blipFill>
          <a:blip r:embed="rId3"/>
          <a:stretch>
            <a:fillRect/>
          </a:stretch>
        </p:blipFill>
        <p:spPr>
          <a:xfrm>
            <a:off x="259844" y="4939148"/>
            <a:ext cx="5092695" cy="1534053"/>
          </a:xfrm>
          <a:prstGeom prst="rect">
            <a:avLst/>
          </a:prstGeom>
          <a:ln w="19050">
            <a:noFill/>
          </a:ln>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AE683E-DC40-8819-168E-BA087C1480B2}"/>
                  </a:ext>
                </a:extLst>
              </p:cNvPr>
              <p:cNvSpPr txBox="1"/>
              <p:nvPr/>
            </p:nvSpPr>
            <p:spPr>
              <a:xfrm>
                <a:off x="3472024" y="6484922"/>
                <a:ext cx="2206053" cy="403765"/>
              </a:xfrm>
              <a:prstGeom prst="rect">
                <a:avLst/>
              </a:prstGeom>
              <a:noFill/>
              <a:ln w="19050">
                <a:noFill/>
              </a:ln>
            </p:spPr>
            <p:txBody>
              <a:bodyPr wrap="none" rtlCol="0">
                <a:spAutoFit/>
              </a:bodyPr>
              <a:lstStyle/>
              <a:p>
                <a:r>
                  <a:rPr kumimoji="1" lang="en-US" altLang="ko-Kore-KR" sz="1000" dirty="0">
                    <a:latin typeface="Calibri" panose="020F0502020204030204" pitchFamily="34" charset="0"/>
                    <a:cs typeface="Calibri" panose="020F0502020204030204" pitchFamily="34" charset="0"/>
                  </a:rPr>
                  <a:t>Shading: 5m T Trend </a:t>
                </a:r>
                <a14:m>
                  <m:oMath xmlns:m="http://schemas.openxmlformats.org/officeDocument/2006/math">
                    <m:r>
                      <a:rPr kumimoji="1" lang="en-US" altLang="ko-Kore-KR" sz="1000" b="1" i="1" smtClean="0">
                        <a:solidFill>
                          <a:schemeClr val="tx1"/>
                        </a:solidFill>
                        <a:latin typeface="Cambria Math" panose="02040503050406030204" pitchFamily="18" charset="0"/>
                        <a:ea typeface="Cambria Math" panose="02040503050406030204" pitchFamily="18" charset="0"/>
                      </a:rPr>
                      <m:t>[℃</m:t>
                    </m:r>
                    <m:r>
                      <a:rPr kumimoji="1" lang="en-US" altLang="ko-Kore-KR" sz="1000" b="1" i="1" smtClean="0">
                        <a:solidFill>
                          <a:schemeClr val="tx1"/>
                        </a:solidFill>
                        <a:latin typeface="Cambria Math" panose="02040503050406030204" pitchFamily="18" charset="0"/>
                      </a:rPr>
                      <m:t> </m:t>
                    </m:r>
                    <m:sSup>
                      <m:sSupPr>
                        <m:ctrlPr>
                          <a:rPr kumimoji="1" lang="en-US" altLang="ko-Kore-KR" sz="1000" b="1" i="1" smtClean="0">
                            <a:solidFill>
                              <a:schemeClr val="tx1"/>
                            </a:solidFill>
                            <a:latin typeface="Cambria Math" panose="02040503050406030204" pitchFamily="18" charset="0"/>
                          </a:rPr>
                        </m:ctrlPr>
                      </m:sSupPr>
                      <m:e>
                        <m:r>
                          <a:rPr kumimoji="1" lang="en-US" altLang="ko-Kore-KR" sz="1000" b="0" i="1">
                            <a:solidFill>
                              <a:schemeClr val="tx1"/>
                            </a:solidFill>
                            <a:latin typeface="Cambria Math" panose="02040503050406030204" pitchFamily="18" charset="0"/>
                          </a:rPr>
                          <m:t>𝑑𝑒𝑐</m:t>
                        </m:r>
                      </m:e>
                      <m:sup>
                        <m:r>
                          <a:rPr kumimoji="1" lang="en-US" altLang="ko-Kore-KR" sz="1000" b="1" i="1" smtClean="0">
                            <a:solidFill>
                              <a:schemeClr val="tx1"/>
                            </a:solidFill>
                            <a:latin typeface="Cambria Math" panose="02040503050406030204" pitchFamily="18" charset="0"/>
                          </a:rPr>
                          <m:t>−</m:t>
                        </m:r>
                        <m:r>
                          <a:rPr kumimoji="1" lang="en-US" altLang="ko-Kore-KR" sz="1000" b="1" i="1" smtClean="0">
                            <a:solidFill>
                              <a:schemeClr val="tx1"/>
                            </a:solidFill>
                            <a:latin typeface="Cambria Math" panose="02040503050406030204" pitchFamily="18" charset="0"/>
                          </a:rPr>
                          <m:t>𝟏</m:t>
                        </m:r>
                      </m:sup>
                    </m:sSup>
                    <m:r>
                      <a:rPr kumimoji="1" lang="en-US" altLang="ko-Kore-KR" sz="1000" b="1" i="1" smtClean="0">
                        <a:solidFill>
                          <a:schemeClr val="tx1"/>
                        </a:solidFill>
                        <a:latin typeface="Cambria Math" panose="02040503050406030204" pitchFamily="18" charset="0"/>
                      </a:rPr>
                      <m:t>]</m:t>
                    </m:r>
                  </m:oMath>
                </a14:m>
                <a:endParaRPr kumimoji="1" lang="en-US" altLang="ko-Kore-KR" sz="1000" dirty="0">
                  <a:latin typeface="Calibri" panose="020F0502020204030204" pitchFamily="34" charset="0"/>
                  <a:cs typeface="Calibri" panose="020F0502020204030204" pitchFamily="34" charset="0"/>
                </a:endParaRPr>
              </a:p>
              <a:p>
                <a:r>
                  <a:rPr kumimoji="1" lang="en-US" altLang="ko-Kore-KR" sz="1000" dirty="0">
                    <a:latin typeface="Calibri" panose="020F0502020204030204" pitchFamily="34" charset="0"/>
                    <a:cs typeface="Calibri" panose="020F0502020204030204" pitchFamily="34" charset="0"/>
                  </a:rPr>
                  <a:t>Contour: </a:t>
                </a:r>
                <a14:m>
                  <m:oMath xmlns:m="http://schemas.openxmlformats.org/officeDocument/2006/math">
                    <m:r>
                      <a:rPr kumimoji="1" lang="en-US" altLang="ko-Kore-KR" sz="1000" b="0" i="1" smtClean="0">
                        <a:latin typeface="Cambria Math" panose="02040503050406030204" pitchFamily="18" charset="0"/>
                        <a:ea typeface="Cambria Math" panose="02040503050406030204" pitchFamily="18" charset="0"/>
                      </a:rPr>
                      <m:t>h𝑒𝑎𝑡𝑖𝑛𝑔</m:t>
                    </m:r>
                    <m:r>
                      <a:rPr kumimoji="1" lang="en-US" altLang="ko-Kore-KR" sz="1000" b="0" i="1" smtClean="0">
                        <a:latin typeface="Cambria Math" panose="02040503050406030204" pitchFamily="18" charset="0"/>
                        <a:ea typeface="Cambria Math" panose="02040503050406030204" pitchFamily="18" charset="0"/>
                      </a:rPr>
                      <m:t>′</m:t>
                    </m:r>
                  </m:oMath>
                </a14:m>
                <a:r>
                  <a:rPr kumimoji="1" lang="en-US" altLang="ko-Kore-KR" sz="1000" dirty="0">
                    <a:latin typeface="Calibri" panose="020F0502020204030204" pitchFamily="34" charset="0"/>
                    <a:cs typeface="Calibri" panose="020F0502020204030204" pitchFamily="34" charset="0"/>
                  </a:rPr>
                  <a:t> [W m</a:t>
                </a:r>
                <a:r>
                  <a:rPr kumimoji="1" lang="en-US" altLang="ko-Kore-KR" sz="1000" baseline="30000" dirty="0">
                    <a:latin typeface="Calibri" panose="020F0502020204030204" pitchFamily="34" charset="0"/>
                    <a:cs typeface="Calibri" panose="020F0502020204030204" pitchFamily="34" charset="0"/>
                  </a:rPr>
                  <a:t>-2 </a:t>
                </a:r>
                <a:r>
                  <a:rPr kumimoji="1" lang="en-US" altLang="ko-Kore-KR" sz="1000" dirty="0">
                    <a:latin typeface="Calibri" panose="020F0502020204030204" pitchFamily="34" charset="0"/>
                    <a:cs typeface="Calibri" panose="020F0502020204030204" pitchFamily="34" charset="0"/>
                  </a:rPr>
                  <a:t>; CI: 4W m</a:t>
                </a:r>
                <a:r>
                  <a:rPr kumimoji="1" lang="en-US" altLang="ko-Kore-KR" sz="1000" baseline="30000" dirty="0">
                    <a:latin typeface="Calibri" panose="020F0502020204030204" pitchFamily="34" charset="0"/>
                    <a:cs typeface="Calibri" panose="020F0502020204030204" pitchFamily="34" charset="0"/>
                  </a:rPr>
                  <a:t>-2</a:t>
                </a:r>
                <a:r>
                  <a:rPr kumimoji="1" lang="en-US" altLang="ko-Kore-KR" sz="1000" dirty="0">
                    <a:latin typeface="Calibri" panose="020F0502020204030204" pitchFamily="34" charset="0"/>
                    <a:cs typeface="Calibri" panose="020F0502020204030204" pitchFamily="34" charset="0"/>
                  </a:rPr>
                  <a:t>]</a:t>
                </a:r>
                <a:endParaRPr kumimoji="1" lang="ko-Kore-KR" altLang="en-US" sz="1000" dirty="0">
                  <a:latin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34AE683E-DC40-8819-168E-BA087C1480B2}"/>
                  </a:ext>
                </a:extLst>
              </p:cNvPr>
              <p:cNvSpPr txBox="1">
                <a:spLocks noRot="1" noChangeAspect="1" noMove="1" noResize="1" noEditPoints="1" noAdjustHandles="1" noChangeArrowheads="1" noChangeShapeType="1" noTextEdit="1"/>
              </p:cNvSpPr>
              <p:nvPr/>
            </p:nvSpPr>
            <p:spPr>
              <a:xfrm>
                <a:off x="3472024" y="6484922"/>
                <a:ext cx="2206053" cy="403765"/>
              </a:xfrm>
              <a:prstGeom prst="rect">
                <a:avLst/>
              </a:prstGeom>
              <a:blipFill>
                <a:blip r:embed="rId4"/>
                <a:stretch>
                  <a:fillRect b="-9091"/>
                </a:stretch>
              </a:blipFill>
              <a:ln w="19050">
                <a:noFill/>
              </a:ln>
            </p:spPr>
            <p:txBody>
              <a:bodyPr/>
              <a:lstStyle/>
              <a:p>
                <a:r>
                  <a:rPr lang="ko-Kore-KR" altLang="en-US">
                    <a:noFill/>
                  </a:rPr>
                  <a:t> </a:t>
                </a:r>
              </a:p>
            </p:txBody>
          </p:sp>
        </mc:Fallback>
      </mc:AlternateContent>
      <p:sp>
        <p:nvSpPr>
          <p:cNvPr id="28" name="직사각형 27">
            <a:extLst>
              <a:ext uri="{FF2B5EF4-FFF2-40B4-BE49-F238E27FC236}">
                <a16:creationId xmlns:a16="http://schemas.microsoft.com/office/drawing/2014/main" id="{69397EBD-67CF-494A-F8EF-620AAD03D11E}"/>
              </a:ext>
            </a:extLst>
          </p:cNvPr>
          <p:cNvSpPr/>
          <p:nvPr/>
        </p:nvSpPr>
        <p:spPr>
          <a:xfrm>
            <a:off x="259844" y="4939148"/>
            <a:ext cx="1838291" cy="15340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700"/>
          </a:p>
        </p:txBody>
      </p:sp>
      <p:sp>
        <p:nvSpPr>
          <p:cNvPr id="29" name="직사각형 28">
            <a:extLst>
              <a:ext uri="{FF2B5EF4-FFF2-40B4-BE49-F238E27FC236}">
                <a16:creationId xmlns:a16="http://schemas.microsoft.com/office/drawing/2014/main" id="{B2B162C6-CBEE-7C9E-8C7A-1961E7DD2861}"/>
              </a:ext>
            </a:extLst>
          </p:cNvPr>
          <p:cNvSpPr/>
          <p:nvPr/>
        </p:nvSpPr>
        <p:spPr>
          <a:xfrm>
            <a:off x="2129075" y="4945512"/>
            <a:ext cx="1580250" cy="1534053"/>
          </a:xfrm>
          <a:prstGeom prst="rect">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700"/>
          </a:p>
        </p:txBody>
      </p:sp>
      <p:sp>
        <p:nvSpPr>
          <p:cNvPr id="30" name="직사각형 29">
            <a:extLst>
              <a:ext uri="{FF2B5EF4-FFF2-40B4-BE49-F238E27FC236}">
                <a16:creationId xmlns:a16="http://schemas.microsoft.com/office/drawing/2014/main" id="{5B00520D-992F-B55C-DC4C-EDC94FCC2F7F}"/>
              </a:ext>
            </a:extLst>
          </p:cNvPr>
          <p:cNvSpPr/>
          <p:nvPr/>
        </p:nvSpPr>
        <p:spPr>
          <a:xfrm>
            <a:off x="3750611" y="4945511"/>
            <a:ext cx="1632868" cy="1534053"/>
          </a:xfrm>
          <a:prstGeom prst="rect">
            <a:avLst/>
          </a:prstGeom>
          <a:noFill/>
          <a:ln w="19050">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700"/>
          </a:p>
        </p:txBody>
      </p:sp>
      <p:sp>
        <p:nvSpPr>
          <p:cNvPr id="31" name="TextBox 30">
            <a:extLst>
              <a:ext uri="{FF2B5EF4-FFF2-40B4-BE49-F238E27FC236}">
                <a16:creationId xmlns:a16="http://schemas.microsoft.com/office/drawing/2014/main" id="{1E19A593-E50C-1016-8BE2-1128C1673FE3}"/>
              </a:ext>
            </a:extLst>
          </p:cNvPr>
          <p:cNvSpPr txBox="1"/>
          <p:nvPr/>
        </p:nvSpPr>
        <p:spPr>
          <a:xfrm>
            <a:off x="526485" y="4667503"/>
            <a:ext cx="1364476" cy="253916"/>
          </a:xfrm>
          <a:prstGeom prst="rect">
            <a:avLst/>
          </a:prstGeom>
          <a:noFill/>
          <a:ln w="19050">
            <a:noFill/>
          </a:ln>
        </p:spPr>
        <p:txBody>
          <a:bodyPr wrap="none" rtlCol="0">
            <a:spAutoFit/>
          </a:bodyPr>
          <a:lstStyle/>
          <a:p>
            <a:r>
              <a:rPr kumimoji="1" lang="en-US" altLang="ko-Kore-KR" sz="1050" b="1" dirty="0">
                <a:solidFill>
                  <a:srgbClr val="FF0000"/>
                </a:solidFill>
              </a:rPr>
              <a:t>P1: Warming (82–98)</a:t>
            </a:r>
            <a:endParaRPr kumimoji="1" lang="ko-Kore-KR" altLang="en-US" sz="1050" b="1" dirty="0">
              <a:solidFill>
                <a:srgbClr val="FF0000"/>
              </a:solidFill>
            </a:endParaRPr>
          </a:p>
        </p:txBody>
      </p:sp>
      <p:sp>
        <p:nvSpPr>
          <p:cNvPr id="32" name="TextBox 31">
            <a:extLst>
              <a:ext uri="{FF2B5EF4-FFF2-40B4-BE49-F238E27FC236}">
                <a16:creationId xmlns:a16="http://schemas.microsoft.com/office/drawing/2014/main" id="{823196FD-590D-0F5E-CD2B-7D014BEC2614}"/>
              </a:ext>
            </a:extLst>
          </p:cNvPr>
          <p:cNvSpPr txBox="1"/>
          <p:nvPr/>
        </p:nvSpPr>
        <p:spPr>
          <a:xfrm>
            <a:off x="2263859" y="4666532"/>
            <a:ext cx="1207382" cy="253916"/>
          </a:xfrm>
          <a:prstGeom prst="rect">
            <a:avLst/>
          </a:prstGeom>
          <a:noFill/>
          <a:ln w="19050">
            <a:noFill/>
          </a:ln>
        </p:spPr>
        <p:txBody>
          <a:bodyPr wrap="none" rtlCol="0">
            <a:spAutoFit/>
          </a:bodyPr>
          <a:lstStyle/>
          <a:p>
            <a:r>
              <a:rPr kumimoji="1" lang="en-US" altLang="ko-Kore-KR" sz="1050" b="1" dirty="0">
                <a:solidFill>
                  <a:srgbClr val="0432FF"/>
                </a:solidFill>
              </a:rPr>
              <a:t>P2: Hiatus (98–11)</a:t>
            </a:r>
            <a:endParaRPr kumimoji="1" lang="ko-Kore-KR" altLang="en-US" sz="1050" b="1" dirty="0">
              <a:solidFill>
                <a:srgbClr val="0432FF"/>
              </a:solidFill>
            </a:endParaRPr>
          </a:p>
        </p:txBody>
      </p:sp>
      <p:sp>
        <p:nvSpPr>
          <p:cNvPr id="33" name="TextBox 32">
            <a:extLst>
              <a:ext uri="{FF2B5EF4-FFF2-40B4-BE49-F238E27FC236}">
                <a16:creationId xmlns:a16="http://schemas.microsoft.com/office/drawing/2014/main" id="{9864BABD-EE0F-F4D8-4F3A-84BCA2ECAF1F}"/>
              </a:ext>
            </a:extLst>
          </p:cNvPr>
          <p:cNvSpPr txBox="1"/>
          <p:nvPr/>
        </p:nvSpPr>
        <p:spPr>
          <a:xfrm>
            <a:off x="3728459" y="4664902"/>
            <a:ext cx="1677062" cy="253916"/>
          </a:xfrm>
          <a:prstGeom prst="rect">
            <a:avLst/>
          </a:prstGeom>
          <a:noFill/>
          <a:ln w="19050">
            <a:noFill/>
          </a:ln>
        </p:spPr>
        <p:txBody>
          <a:bodyPr wrap="none" rtlCol="0">
            <a:spAutoFit/>
          </a:bodyPr>
          <a:lstStyle/>
          <a:p>
            <a:r>
              <a:rPr kumimoji="1" lang="en-US" altLang="ko-Kore-KR" sz="1050" b="1" dirty="0">
                <a:solidFill>
                  <a:srgbClr val="8A0000"/>
                </a:solidFill>
              </a:rPr>
              <a:t>P3: Reacceleration (11–22)</a:t>
            </a:r>
            <a:endParaRPr kumimoji="1" lang="ko-Kore-KR" altLang="en-US" sz="1050" b="1" dirty="0">
              <a:solidFill>
                <a:srgbClr val="8A0000"/>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0D13CDA-3341-7D6D-FF8C-D252AA345E7A}"/>
                  </a:ext>
                </a:extLst>
              </p:cNvPr>
              <p:cNvSpPr txBox="1"/>
              <p:nvPr/>
            </p:nvSpPr>
            <p:spPr>
              <a:xfrm>
                <a:off x="581806" y="5157043"/>
                <a:ext cx="570926" cy="246221"/>
              </a:xfrm>
              <a:prstGeom prst="rect">
                <a:avLst/>
              </a:prstGeom>
              <a:solidFill>
                <a:schemeClr val="bg1"/>
              </a:solidFill>
              <a:ln w="190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000" b="0" i="1" smtClean="0">
                              <a:latin typeface="Cambria Math" panose="02040503050406030204" pitchFamily="18" charset="0"/>
                              <a:ea typeface="Cambria Math" panose="02040503050406030204" pitchFamily="18" charset="0"/>
                            </a:rPr>
                          </m:ctrlPr>
                        </m:sSubPr>
                        <m:e>
                          <m:r>
                            <a:rPr kumimoji="1" lang="en-US" altLang="ko-Kore-KR" sz="1000" i="1">
                              <a:latin typeface="Cambria Math" panose="02040503050406030204" pitchFamily="18" charset="0"/>
                              <a:ea typeface="Cambria Math" panose="02040503050406030204" pitchFamily="18" charset="0"/>
                            </a:rPr>
                            <m:t>𝑎</m:t>
                          </m:r>
                        </m:e>
                        <m:sub>
                          <m:r>
                            <a:rPr kumimoji="1" lang="en-US" altLang="ko-Kore-KR" sz="1000" b="0" i="1" smtClean="0">
                              <a:latin typeface="Cambria Math" panose="02040503050406030204" pitchFamily="18" charset="0"/>
                              <a:ea typeface="Cambria Math" panose="02040503050406030204" pitchFamily="18" charset="0"/>
                            </a:rPr>
                            <m:t>1</m:t>
                          </m:r>
                        </m:sub>
                      </m:sSub>
                      <m:r>
                        <a:rPr kumimoji="1" lang="en-US" altLang="ko-Kore-KR" sz="1000" i="1">
                          <a:latin typeface="Cambria Math" panose="02040503050406030204" pitchFamily="18" charset="0"/>
                          <a:ea typeface="Cambria Math" panose="02040503050406030204" pitchFamily="18" charset="0"/>
                        </a:rPr>
                        <m:t>−</m:t>
                      </m:r>
                      <m:r>
                        <a:rPr kumimoji="1" lang="en-US" altLang="ko-Kore-KR" sz="1000" i="1">
                          <a:latin typeface="Cambria Math" panose="02040503050406030204" pitchFamily="18" charset="0"/>
                          <a:ea typeface="Cambria Math" panose="02040503050406030204" pitchFamily="18" charset="0"/>
                        </a:rPr>
                        <m:t>𝑎</m:t>
                      </m:r>
                    </m:oMath>
                  </m:oMathPara>
                </a14:m>
                <a:endParaRPr kumimoji="1" lang="ko-Kore-KR" altLang="en-US" sz="1000" dirty="0"/>
              </a:p>
            </p:txBody>
          </p:sp>
        </mc:Choice>
        <mc:Fallback xmlns="">
          <p:sp>
            <p:nvSpPr>
              <p:cNvPr id="34" name="TextBox 33">
                <a:extLst>
                  <a:ext uri="{FF2B5EF4-FFF2-40B4-BE49-F238E27FC236}">
                    <a16:creationId xmlns:a16="http://schemas.microsoft.com/office/drawing/2014/main" id="{D0D13CDA-3341-7D6D-FF8C-D252AA345E7A}"/>
                  </a:ext>
                </a:extLst>
              </p:cNvPr>
              <p:cNvSpPr txBox="1">
                <a:spLocks noRot="1" noChangeAspect="1" noMove="1" noResize="1" noEditPoints="1" noAdjustHandles="1" noChangeArrowheads="1" noChangeShapeType="1" noTextEdit="1"/>
              </p:cNvSpPr>
              <p:nvPr/>
            </p:nvSpPr>
            <p:spPr>
              <a:xfrm>
                <a:off x="581806" y="5157043"/>
                <a:ext cx="570926" cy="246221"/>
              </a:xfrm>
              <a:prstGeom prst="rect">
                <a:avLst/>
              </a:prstGeom>
              <a:blipFill>
                <a:blip r:embed="rId5"/>
                <a:stretch>
                  <a:fillRect/>
                </a:stretch>
              </a:blipFill>
              <a:ln w="19050">
                <a:solidFill>
                  <a:schemeClr val="tx1"/>
                </a:solid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779F13-7737-0483-5ADC-44F0CC58AF22}"/>
                  </a:ext>
                </a:extLst>
              </p:cNvPr>
              <p:cNvSpPr txBox="1"/>
              <p:nvPr/>
            </p:nvSpPr>
            <p:spPr>
              <a:xfrm>
                <a:off x="2228808" y="5145430"/>
                <a:ext cx="573875" cy="246221"/>
              </a:xfrm>
              <a:prstGeom prst="rect">
                <a:avLst/>
              </a:prstGeom>
              <a:solidFill>
                <a:schemeClr val="bg1"/>
              </a:solidFill>
              <a:ln w="190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000" b="0" i="1" smtClean="0">
                              <a:latin typeface="Cambria Math" panose="02040503050406030204" pitchFamily="18" charset="0"/>
                              <a:ea typeface="Cambria Math" panose="02040503050406030204" pitchFamily="18" charset="0"/>
                            </a:rPr>
                          </m:ctrlPr>
                        </m:sSubPr>
                        <m:e>
                          <m:r>
                            <a:rPr kumimoji="1" lang="en-US" altLang="ko-Kore-KR" sz="1000" i="1">
                              <a:latin typeface="Cambria Math" panose="02040503050406030204" pitchFamily="18" charset="0"/>
                              <a:ea typeface="Cambria Math" panose="02040503050406030204" pitchFamily="18" charset="0"/>
                            </a:rPr>
                            <m:t>𝑎</m:t>
                          </m:r>
                        </m:e>
                        <m:sub>
                          <m:r>
                            <a:rPr kumimoji="1" lang="en-US" altLang="ko-Kore-KR" sz="1000" b="0" i="1" smtClean="0">
                              <a:latin typeface="Cambria Math" panose="02040503050406030204" pitchFamily="18" charset="0"/>
                              <a:ea typeface="Cambria Math" panose="02040503050406030204" pitchFamily="18" charset="0"/>
                            </a:rPr>
                            <m:t>2</m:t>
                          </m:r>
                        </m:sub>
                      </m:sSub>
                      <m:r>
                        <a:rPr kumimoji="1" lang="en-US" altLang="ko-Kore-KR" sz="1000" i="1">
                          <a:latin typeface="Cambria Math" panose="02040503050406030204" pitchFamily="18" charset="0"/>
                          <a:ea typeface="Cambria Math" panose="02040503050406030204" pitchFamily="18" charset="0"/>
                        </a:rPr>
                        <m:t>−</m:t>
                      </m:r>
                      <m:r>
                        <a:rPr kumimoji="1" lang="en-US" altLang="ko-Kore-KR" sz="1000" i="1">
                          <a:latin typeface="Cambria Math" panose="02040503050406030204" pitchFamily="18" charset="0"/>
                          <a:ea typeface="Cambria Math" panose="02040503050406030204" pitchFamily="18" charset="0"/>
                        </a:rPr>
                        <m:t>𝑎</m:t>
                      </m:r>
                    </m:oMath>
                  </m:oMathPara>
                </a14:m>
                <a:endParaRPr kumimoji="1" lang="ko-Kore-KR" altLang="en-US" sz="1000" dirty="0"/>
              </a:p>
            </p:txBody>
          </p:sp>
        </mc:Choice>
        <mc:Fallback xmlns="">
          <p:sp>
            <p:nvSpPr>
              <p:cNvPr id="35" name="TextBox 34">
                <a:extLst>
                  <a:ext uri="{FF2B5EF4-FFF2-40B4-BE49-F238E27FC236}">
                    <a16:creationId xmlns:a16="http://schemas.microsoft.com/office/drawing/2014/main" id="{49779F13-7737-0483-5ADC-44F0CC58AF22}"/>
                  </a:ext>
                </a:extLst>
              </p:cNvPr>
              <p:cNvSpPr txBox="1">
                <a:spLocks noRot="1" noChangeAspect="1" noMove="1" noResize="1" noEditPoints="1" noAdjustHandles="1" noChangeArrowheads="1" noChangeShapeType="1" noTextEdit="1"/>
              </p:cNvSpPr>
              <p:nvPr/>
            </p:nvSpPr>
            <p:spPr>
              <a:xfrm>
                <a:off x="2228808" y="5145430"/>
                <a:ext cx="573875" cy="246221"/>
              </a:xfrm>
              <a:prstGeom prst="rect">
                <a:avLst/>
              </a:prstGeom>
              <a:blipFill>
                <a:blip r:embed="rId6"/>
                <a:stretch>
                  <a:fillRect/>
                </a:stretch>
              </a:blipFill>
              <a:ln w="19050">
                <a:solidFill>
                  <a:schemeClr val="tx1"/>
                </a:solid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3AC38D5-2270-81A7-DDF8-09914E4BBB30}"/>
                  </a:ext>
                </a:extLst>
              </p:cNvPr>
              <p:cNvSpPr txBox="1"/>
              <p:nvPr/>
            </p:nvSpPr>
            <p:spPr>
              <a:xfrm>
                <a:off x="3883033" y="5157043"/>
                <a:ext cx="573875" cy="246221"/>
              </a:xfrm>
              <a:prstGeom prst="rect">
                <a:avLst/>
              </a:prstGeom>
              <a:solidFill>
                <a:schemeClr val="bg1"/>
              </a:solidFill>
              <a:ln w="190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000" b="0" i="1" smtClean="0">
                              <a:latin typeface="Cambria Math" panose="02040503050406030204" pitchFamily="18" charset="0"/>
                              <a:ea typeface="Cambria Math" panose="02040503050406030204" pitchFamily="18" charset="0"/>
                            </a:rPr>
                          </m:ctrlPr>
                        </m:sSubPr>
                        <m:e>
                          <m:r>
                            <a:rPr kumimoji="1" lang="en-US" altLang="ko-Kore-KR" sz="1000" i="1">
                              <a:latin typeface="Cambria Math" panose="02040503050406030204" pitchFamily="18" charset="0"/>
                              <a:ea typeface="Cambria Math" panose="02040503050406030204" pitchFamily="18" charset="0"/>
                            </a:rPr>
                            <m:t>𝑎</m:t>
                          </m:r>
                        </m:e>
                        <m:sub>
                          <m:r>
                            <a:rPr kumimoji="1" lang="en-US" altLang="ko-Kore-KR" sz="1000" b="0" i="1" smtClean="0">
                              <a:latin typeface="Cambria Math" panose="02040503050406030204" pitchFamily="18" charset="0"/>
                              <a:ea typeface="Cambria Math" panose="02040503050406030204" pitchFamily="18" charset="0"/>
                            </a:rPr>
                            <m:t>3</m:t>
                          </m:r>
                        </m:sub>
                      </m:sSub>
                      <m:r>
                        <a:rPr kumimoji="1" lang="en-US" altLang="ko-Kore-KR" sz="1000" i="1">
                          <a:latin typeface="Cambria Math" panose="02040503050406030204" pitchFamily="18" charset="0"/>
                          <a:ea typeface="Cambria Math" panose="02040503050406030204" pitchFamily="18" charset="0"/>
                        </a:rPr>
                        <m:t>−</m:t>
                      </m:r>
                      <m:r>
                        <a:rPr kumimoji="1" lang="en-US" altLang="ko-Kore-KR" sz="1000" i="1">
                          <a:latin typeface="Cambria Math" panose="02040503050406030204" pitchFamily="18" charset="0"/>
                          <a:ea typeface="Cambria Math" panose="02040503050406030204" pitchFamily="18" charset="0"/>
                        </a:rPr>
                        <m:t>𝑎</m:t>
                      </m:r>
                    </m:oMath>
                  </m:oMathPara>
                </a14:m>
                <a:endParaRPr kumimoji="1" lang="ko-Kore-KR" altLang="en-US" sz="1000" dirty="0"/>
              </a:p>
            </p:txBody>
          </p:sp>
        </mc:Choice>
        <mc:Fallback xmlns="">
          <p:sp>
            <p:nvSpPr>
              <p:cNvPr id="36" name="TextBox 35">
                <a:extLst>
                  <a:ext uri="{FF2B5EF4-FFF2-40B4-BE49-F238E27FC236}">
                    <a16:creationId xmlns:a16="http://schemas.microsoft.com/office/drawing/2014/main" id="{73AC38D5-2270-81A7-DDF8-09914E4BBB30}"/>
                  </a:ext>
                </a:extLst>
              </p:cNvPr>
              <p:cNvSpPr txBox="1">
                <a:spLocks noRot="1" noChangeAspect="1" noMove="1" noResize="1" noEditPoints="1" noAdjustHandles="1" noChangeArrowheads="1" noChangeShapeType="1" noTextEdit="1"/>
              </p:cNvSpPr>
              <p:nvPr/>
            </p:nvSpPr>
            <p:spPr>
              <a:xfrm>
                <a:off x="3883033" y="5157043"/>
                <a:ext cx="573875" cy="246221"/>
              </a:xfrm>
              <a:prstGeom prst="rect">
                <a:avLst/>
              </a:prstGeom>
              <a:blipFill>
                <a:blip r:embed="rId7"/>
                <a:stretch>
                  <a:fillRect/>
                </a:stretch>
              </a:blipFill>
              <a:ln w="19050">
                <a:solidFill>
                  <a:schemeClr val="tx1"/>
                </a:solidFill>
              </a:ln>
            </p:spPr>
            <p:txBody>
              <a:bodyPr/>
              <a:lstStyle/>
              <a:p>
                <a:r>
                  <a:rPr lang="ko-Kore-KR" altLang="en-US">
                    <a:noFill/>
                  </a:rPr>
                  <a:t> </a:t>
                </a:r>
              </a:p>
            </p:txBody>
          </p:sp>
        </mc:Fallback>
      </mc:AlternateContent>
      <p:sp>
        <p:nvSpPr>
          <p:cNvPr id="37" name="직사각형 36">
            <a:extLst>
              <a:ext uri="{FF2B5EF4-FFF2-40B4-BE49-F238E27FC236}">
                <a16:creationId xmlns:a16="http://schemas.microsoft.com/office/drawing/2014/main" id="{35743A38-61CA-4999-7854-05F90880F24E}"/>
              </a:ext>
            </a:extLst>
          </p:cNvPr>
          <p:cNvSpPr/>
          <p:nvPr/>
        </p:nvSpPr>
        <p:spPr>
          <a:xfrm>
            <a:off x="4693784" y="5241575"/>
            <a:ext cx="405818" cy="2406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700"/>
          </a:p>
        </p:txBody>
      </p:sp>
      <p:sp>
        <p:nvSpPr>
          <p:cNvPr id="38" name="직사각형 37">
            <a:extLst>
              <a:ext uri="{FF2B5EF4-FFF2-40B4-BE49-F238E27FC236}">
                <a16:creationId xmlns:a16="http://schemas.microsoft.com/office/drawing/2014/main" id="{603643F3-A961-A1A6-0C72-45C115830527}"/>
              </a:ext>
            </a:extLst>
          </p:cNvPr>
          <p:cNvSpPr/>
          <p:nvPr/>
        </p:nvSpPr>
        <p:spPr>
          <a:xfrm>
            <a:off x="4333522" y="5630164"/>
            <a:ext cx="203070" cy="25800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700"/>
          </a:p>
        </p:txBody>
      </p:sp>
      <p:sp>
        <p:nvSpPr>
          <p:cNvPr id="39" name="직사각형 38">
            <a:extLst>
              <a:ext uri="{FF2B5EF4-FFF2-40B4-BE49-F238E27FC236}">
                <a16:creationId xmlns:a16="http://schemas.microsoft.com/office/drawing/2014/main" id="{E409EFE9-3B06-BCCF-D907-9FCD6B6E68FE}"/>
              </a:ext>
            </a:extLst>
          </p:cNvPr>
          <p:cNvSpPr/>
          <p:nvPr/>
        </p:nvSpPr>
        <p:spPr>
          <a:xfrm>
            <a:off x="4768773" y="5609585"/>
            <a:ext cx="478225" cy="3311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700"/>
          </a:p>
        </p:txBody>
      </p:sp>
      <p:pic>
        <p:nvPicPr>
          <p:cNvPr id="42" name="그림 41">
            <a:extLst>
              <a:ext uri="{FF2B5EF4-FFF2-40B4-BE49-F238E27FC236}">
                <a16:creationId xmlns:a16="http://schemas.microsoft.com/office/drawing/2014/main" id="{D37AFDFC-F8AC-3AC1-0748-1D8A5DD35071}"/>
              </a:ext>
            </a:extLst>
          </p:cNvPr>
          <p:cNvPicPr>
            <a:picLocks noChangeAspect="1"/>
          </p:cNvPicPr>
          <p:nvPr/>
        </p:nvPicPr>
        <p:blipFill rotWithShape="1">
          <a:blip r:embed="rId8"/>
          <a:srcRect l="52757" t="67360"/>
          <a:stretch/>
        </p:blipFill>
        <p:spPr>
          <a:xfrm>
            <a:off x="10062925" y="5446186"/>
            <a:ext cx="2010494" cy="1345439"/>
          </a:xfrm>
          <a:prstGeom prst="rect">
            <a:avLst/>
          </a:prstGeom>
        </p:spPr>
      </p:pic>
      <p:pic>
        <p:nvPicPr>
          <p:cNvPr id="43" name="그림 42">
            <a:extLst>
              <a:ext uri="{FF2B5EF4-FFF2-40B4-BE49-F238E27FC236}">
                <a16:creationId xmlns:a16="http://schemas.microsoft.com/office/drawing/2014/main" id="{1AE7BED9-B9CD-F879-3E2A-9447740854ED}"/>
              </a:ext>
            </a:extLst>
          </p:cNvPr>
          <p:cNvPicPr>
            <a:picLocks noChangeAspect="1"/>
          </p:cNvPicPr>
          <p:nvPr/>
        </p:nvPicPr>
        <p:blipFill rotWithShape="1">
          <a:blip r:embed="rId8"/>
          <a:srcRect l="7734" r="51912" b="94302"/>
          <a:stretch/>
        </p:blipFill>
        <p:spPr>
          <a:xfrm>
            <a:off x="10162060" y="5289399"/>
            <a:ext cx="1717349" cy="234926"/>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E95184C-B312-242F-8D76-EC7F54545226}"/>
                  </a:ext>
                </a:extLst>
              </p:cNvPr>
              <p:cNvSpPr txBox="1"/>
              <p:nvPr/>
            </p:nvSpPr>
            <p:spPr>
              <a:xfrm>
                <a:off x="3709325" y="1454736"/>
                <a:ext cx="882999" cy="312586"/>
              </a:xfrm>
              <a:prstGeom prst="rect">
                <a:avLst/>
              </a:prstGeom>
              <a:noFill/>
            </p:spPr>
            <p:txBody>
              <a:bodyPr wrap="none" rtlCol="0">
                <a:spAutoFit/>
              </a:bodyPr>
              <a:lstStyle/>
              <a:p>
                <a:r>
                  <a:rPr kumimoji="1" lang="en-US" altLang="ko-Kore-KR" sz="1400" b="1" dirty="0">
                    <a:ea typeface="Cambria Math" panose="02040503050406030204" pitchFamily="18" charset="0"/>
                  </a:rPr>
                  <a:t>[</a:t>
                </a:r>
                <a14:m>
                  <m:oMath xmlns:m="http://schemas.openxmlformats.org/officeDocument/2006/math">
                    <m:r>
                      <a:rPr kumimoji="1" lang="en-US" altLang="ko-Kore-KR" sz="1400" b="1" i="1" smtClean="0">
                        <a:latin typeface="Cambria Math" panose="02040503050406030204" pitchFamily="18" charset="0"/>
                        <a:ea typeface="Cambria Math" panose="02040503050406030204" pitchFamily="18" charset="0"/>
                      </a:rPr>
                      <m:t>℃</m:t>
                    </m:r>
                    <m:r>
                      <a:rPr kumimoji="1" lang="en-US" altLang="ko-Kore-KR" sz="1400" b="1" i="1" smtClean="0">
                        <a:latin typeface="Cambria Math" panose="02040503050406030204" pitchFamily="18" charset="0"/>
                      </a:rPr>
                      <m:t> </m:t>
                    </m:r>
                    <m:sSup>
                      <m:sSupPr>
                        <m:ctrlPr>
                          <a:rPr kumimoji="1" lang="en-US" altLang="ko-Kore-KR" sz="1400" b="1" i="1" smtClean="0">
                            <a:latin typeface="Cambria Math" panose="02040503050406030204" pitchFamily="18" charset="0"/>
                          </a:rPr>
                        </m:ctrlPr>
                      </m:sSupPr>
                      <m:e>
                        <m:r>
                          <a:rPr kumimoji="1" lang="en-US" altLang="ko-Kore-KR" sz="1400" b="1" i="1" smtClean="0">
                            <a:latin typeface="Cambria Math" panose="02040503050406030204" pitchFamily="18" charset="0"/>
                          </a:rPr>
                          <m:t>𝒚𝒓</m:t>
                        </m:r>
                      </m:e>
                      <m:sup>
                        <m:r>
                          <a:rPr kumimoji="1" lang="en-US" altLang="ko-Kore-KR" sz="1400" b="1" i="1" smtClean="0">
                            <a:latin typeface="Cambria Math" panose="02040503050406030204" pitchFamily="18" charset="0"/>
                          </a:rPr>
                          <m:t>−</m:t>
                        </m:r>
                        <m:r>
                          <a:rPr kumimoji="1" lang="en-US" altLang="ko-Kore-KR" sz="1400" b="1" i="1" smtClean="0">
                            <a:latin typeface="Cambria Math" panose="02040503050406030204" pitchFamily="18" charset="0"/>
                          </a:rPr>
                          <m:t>𝟏</m:t>
                        </m:r>
                      </m:sup>
                    </m:sSup>
                  </m:oMath>
                </a14:m>
                <a:r>
                  <a:rPr kumimoji="1" lang="en-US" altLang="ko-Kore-KR" sz="1400" dirty="0"/>
                  <a:t>]</a:t>
                </a:r>
                <a:endParaRPr kumimoji="1" lang="ko-Kore-KR" altLang="en-US" sz="1400" dirty="0"/>
              </a:p>
            </p:txBody>
          </p:sp>
        </mc:Choice>
        <mc:Fallback xmlns="">
          <p:sp>
            <p:nvSpPr>
              <p:cNvPr id="44" name="TextBox 43">
                <a:extLst>
                  <a:ext uri="{FF2B5EF4-FFF2-40B4-BE49-F238E27FC236}">
                    <a16:creationId xmlns:a16="http://schemas.microsoft.com/office/drawing/2014/main" id="{8E95184C-B312-242F-8D76-EC7F54545226}"/>
                  </a:ext>
                </a:extLst>
              </p:cNvPr>
              <p:cNvSpPr txBox="1">
                <a:spLocks noRot="1" noChangeAspect="1" noMove="1" noResize="1" noEditPoints="1" noAdjustHandles="1" noChangeArrowheads="1" noChangeShapeType="1" noTextEdit="1"/>
              </p:cNvSpPr>
              <p:nvPr/>
            </p:nvSpPr>
            <p:spPr>
              <a:xfrm>
                <a:off x="3709325" y="1454736"/>
                <a:ext cx="882999" cy="312586"/>
              </a:xfrm>
              <a:prstGeom prst="rect">
                <a:avLst/>
              </a:prstGeom>
              <a:blipFill>
                <a:blip r:embed="rId9"/>
                <a:stretch>
                  <a:fillRect l="-1408" r="-1408" b="-19231"/>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A1BE359-40D0-44C0-DD21-699C08609C55}"/>
                  </a:ext>
                </a:extLst>
              </p:cNvPr>
              <p:cNvSpPr txBox="1"/>
              <p:nvPr/>
            </p:nvSpPr>
            <p:spPr>
              <a:xfrm>
                <a:off x="7865252" y="60458"/>
                <a:ext cx="882999" cy="312586"/>
              </a:xfrm>
              <a:prstGeom prst="rect">
                <a:avLst/>
              </a:prstGeom>
              <a:noFill/>
            </p:spPr>
            <p:txBody>
              <a:bodyPr wrap="none" rtlCol="0">
                <a:spAutoFit/>
              </a:bodyPr>
              <a:lstStyle/>
              <a:p>
                <a:r>
                  <a:rPr kumimoji="1" lang="en-US" altLang="ko-Kore-KR" sz="1400" b="1" dirty="0">
                    <a:ea typeface="Cambria Math" panose="02040503050406030204" pitchFamily="18" charset="0"/>
                  </a:rPr>
                  <a:t>[</a:t>
                </a:r>
                <a14:m>
                  <m:oMath xmlns:m="http://schemas.openxmlformats.org/officeDocument/2006/math">
                    <m:r>
                      <a:rPr kumimoji="1" lang="en-US" altLang="ko-Kore-KR" sz="1400" b="1" i="1" smtClean="0">
                        <a:latin typeface="Cambria Math" panose="02040503050406030204" pitchFamily="18" charset="0"/>
                        <a:ea typeface="Cambria Math" panose="02040503050406030204" pitchFamily="18" charset="0"/>
                      </a:rPr>
                      <m:t>℃</m:t>
                    </m:r>
                    <m:r>
                      <a:rPr kumimoji="1" lang="en-US" altLang="ko-Kore-KR" sz="1400" b="1" i="1" smtClean="0">
                        <a:latin typeface="Cambria Math" panose="02040503050406030204" pitchFamily="18" charset="0"/>
                      </a:rPr>
                      <m:t> </m:t>
                    </m:r>
                    <m:sSup>
                      <m:sSupPr>
                        <m:ctrlPr>
                          <a:rPr kumimoji="1" lang="en-US" altLang="ko-Kore-KR" sz="1400" b="1" i="1" smtClean="0">
                            <a:latin typeface="Cambria Math" panose="02040503050406030204" pitchFamily="18" charset="0"/>
                          </a:rPr>
                        </m:ctrlPr>
                      </m:sSupPr>
                      <m:e>
                        <m:r>
                          <a:rPr kumimoji="1" lang="en-US" altLang="ko-Kore-KR" sz="1400" b="1" i="1" smtClean="0">
                            <a:latin typeface="Cambria Math" panose="02040503050406030204" pitchFamily="18" charset="0"/>
                          </a:rPr>
                          <m:t>𝒚𝒓</m:t>
                        </m:r>
                      </m:e>
                      <m:sup>
                        <m:r>
                          <a:rPr kumimoji="1" lang="en-US" altLang="ko-Kore-KR" sz="1400" b="1" i="1" smtClean="0">
                            <a:latin typeface="Cambria Math" panose="02040503050406030204" pitchFamily="18" charset="0"/>
                          </a:rPr>
                          <m:t>−</m:t>
                        </m:r>
                        <m:r>
                          <a:rPr kumimoji="1" lang="en-US" altLang="ko-Kore-KR" sz="1400" b="1" i="1" smtClean="0">
                            <a:latin typeface="Cambria Math" panose="02040503050406030204" pitchFamily="18" charset="0"/>
                          </a:rPr>
                          <m:t>𝟏</m:t>
                        </m:r>
                      </m:sup>
                    </m:sSup>
                  </m:oMath>
                </a14:m>
                <a:r>
                  <a:rPr kumimoji="1" lang="en-US" altLang="ko-Kore-KR" sz="1400" dirty="0"/>
                  <a:t>]</a:t>
                </a:r>
                <a:endParaRPr kumimoji="1" lang="ko-Kore-KR" altLang="en-US" sz="1400" dirty="0"/>
              </a:p>
            </p:txBody>
          </p:sp>
        </mc:Choice>
        <mc:Fallback xmlns="">
          <p:sp>
            <p:nvSpPr>
              <p:cNvPr id="45" name="TextBox 44">
                <a:extLst>
                  <a:ext uri="{FF2B5EF4-FFF2-40B4-BE49-F238E27FC236}">
                    <a16:creationId xmlns:a16="http://schemas.microsoft.com/office/drawing/2014/main" id="{AA1BE359-40D0-44C0-DD21-699C08609C55}"/>
                  </a:ext>
                </a:extLst>
              </p:cNvPr>
              <p:cNvSpPr txBox="1">
                <a:spLocks noRot="1" noChangeAspect="1" noMove="1" noResize="1" noEditPoints="1" noAdjustHandles="1" noChangeArrowheads="1" noChangeShapeType="1" noTextEdit="1"/>
              </p:cNvSpPr>
              <p:nvPr/>
            </p:nvSpPr>
            <p:spPr>
              <a:xfrm>
                <a:off x="7865252" y="60458"/>
                <a:ext cx="882999" cy="312586"/>
              </a:xfrm>
              <a:prstGeom prst="rect">
                <a:avLst/>
              </a:prstGeom>
              <a:blipFill>
                <a:blip r:embed="rId10"/>
                <a:stretch>
                  <a:fillRect l="-2857" r="-1429" b="-23077"/>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FCC95B-A358-21CF-DB51-5C60660AF1F6}"/>
                  </a:ext>
                </a:extLst>
              </p:cNvPr>
              <p:cNvSpPr txBox="1"/>
              <p:nvPr/>
            </p:nvSpPr>
            <p:spPr>
              <a:xfrm>
                <a:off x="10137847" y="60458"/>
                <a:ext cx="1060890" cy="390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b="0" i="1" smtClean="0">
                              <a:latin typeface="Cambria Math" panose="02040503050406030204" pitchFamily="18" charset="0"/>
                            </a:rPr>
                          </m:ctrlPr>
                        </m:sSupPr>
                        <m:e>
                          <m:acc>
                            <m:accPr>
                              <m:chr m:val="̅"/>
                              <m:ctrlPr>
                                <a:rPr kumimoji="1" lang="en-US" altLang="ko-Kore-KR" b="0" i="1" smtClean="0">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rPr>
                                    <m:t>𝑣𝑎𝑟</m:t>
                                  </m:r>
                                  <m:r>
                                    <a:rPr kumimoji="1" lang="en-US" altLang="ko-Kore-KR" b="0" i="1" smtClean="0">
                                      <a:latin typeface="Cambria Math" panose="02040503050406030204" pitchFamily="18" charset="0"/>
                                    </a:rPr>
                                    <m:t>′</m:t>
                                  </m:r>
                                </m:e>
                              </m:d>
                            </m:e>
                          </m:acc>
                        </m:e>
                        <m:sup>
                          <m:r>
                            <a:rPr kumimoji="1" lang="en-US" altLang="ko-Kore-KR" b="0" i="1" smtClean="0">
                              <a:latin typeface="Cambria Math" panose="02040503050406030204" pitchFamily="18" charset="0"/>
                            </a:rPr>
                            <m:t>3</m:t>
                          </m:r>
                        </m:sup>
                      </m:sSup>
                    </m:oMath>
                  </m:oMathPara>
                </a14:m>
                <a:endParaRPr lang="ko-Kore-KR" altLang="en-US" dirty="0"/>
              </a:p>
            </p:txBody>
          </p:sp>
        </mc:Choice>
        <mc:Fallback xmlns="">
          <p:sp>
            <p:nvSpPr>
              <p:cNvPr id="47" name="TextBox 46">
                <a:extLst>
                  <a:ext uri="{FF2B5EF4-FFF2-40B4-BE49-F238E27FC236}">
                    <a16:creationId xmlns:a16="http://schemas.microsoft.com/office/drawing/2014/main" id="{FEFCC95B-A358-21CF-DB51-5C60660AF1F6}"/>
                  </a:ext>
                </a:extLst>
              </p:cNvPr>
              <p:cNvSpPr txBox="1">
                <a:spLocks noRot="1" noChangeAspect="1" noMove="1" noResize="1" noEditPoints="1" noAdjustHandles="1" noChangeArrowheads="1" noChangeShapeType="1" noTextEdit="1"/>
              </p:cNvSpPr>
              <p:nvPr/>
            </p:nvSpPr>
            <p:spPr>
              <a:xfrm>
                <a:off x="10137847" y="60458"/>
                <a:ext cx="1060890" cy="390941"/>
              </a:xfrm>
              <a:prstGeom prst="rect">
                <a:avLst/>
              </a:prstGeom>
              <a:blipFill>
                <a:blip r:embed="rId11"/>
                <a:stretch>
                  <a:fillRect/>
                </a:stretch>
              </a:blipFill>
            </p:spPr>
            <p:txBody>
              <a:bodyPr/>
              <a:lstStyle/>
              <a:p>
                <a:r>
                  <a:rPr lang="ko-Kore-KR" altLang="en-US">
                    <a:noFill/>
                  </a:rPr>
                  <a:t> </a:t>
                </a:r>
              </a:p>
            </p:txBody>
          </p:sp>
        </mc:Fallback>
      </mc:AlternateContent>
      <p:sp>
        <p:nvSpPr>
          <p:cNvPr id="2" name="TextBox 1">
            <a:extLst>
              <a:ext uri="{FF2B5EF4-FFF2-40B4-BE49-F238E27FC236}">
                <a16:creationId xmlns:a16="http://schemas.microsoft.com/office/drawing/2014/main" id="{2604A65D-B0F6-EF9D-8DDB-648D07C058A5}"/>
              </a:ext>
            </a:extLst>
          </p:cNvPr>
          <p:cNvSpPr txBox="1"/>
          <p:nvPr/>
        </p:nvSpPr>
        <p:spPr>
          <a:xfrm>
            <a:off x="11525926" y="4945511"/>
            <a:ext cx="388248" cy="369332"/>
          </a:xfrm>
          <a:prstGeom prst="rect">
            <a:avLst/>
          </a:prstGeom>
          <a:noFill/>
        </p:spPr>
        <p:txBody>
          <a:bodyPr wrap="none" rtlCol="0">
            <a:spAutoFit/>
          </a:bodyPr>
          <a:lstStyle/>
          <a:p>
            <a:r>
              <a:rPr kumimoji="1" lang="en-US" altLang="ko-KR" dirty="0"/>
              <a:t>R</a:t>
            </a:r>
            <a:r>
              <a:rPr kumimoji="1" lang="en-US" altLang="ko-KR" baseline="30000" dirty="0"/>
              <a:t>2</a:t>
            </a:r>
            <a:endParaRPr kumimoji="1" lang="ko-KR" altLang="en-US" baseline="30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B116B7-B597-A69B-295D-AAE858296FAC}"/>
                  </a:ext>
                </a:extLst>
              </p:cNvPr>
              <p:cNvSpPr txBox="1"/>
              <p:nvPr/>
            </p:nvSpPr>
            <p:spPr>
              <a:xfrm>
                <a:off x="1382213" y="3863962"/>
                <a:ext cx="1978041" cy="387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b="0" i="1" smtClean="0">
                              <a:latin typeface="Cambria Math" panose="02040503050406030204" pitchFamily="18" charset="0"/>
                            </a:rPr>
                          </m:ctrlPr>
                        </m:sSubPr>
                        <m:e>
                          <m:r>
                            <a:rPr kumimoji="1" lang="en-US" altLang="ko-Kore-KR" b="0" i="1" smtClean="0">
                              <a:latin typeface="Cambria Math" panose="02040503050406030204" pitchFamily="18" charset="0"/>
                            </a:rPr>
                            <m:t>𝑎</m:t>
                          </m:r>
                        </m:e>
                        <m:sub>
                          <m:r>
                            <a:rPr kumimoji="1" lang="en-US" altLang="ko-Kore-KR" b="0" i="1" smtClean="0">
                              <a:latin typeface="Cambria Math" panose="02040503050406030204" pitchFamily="18" charset="0"/>
                            </a:rPr>
                            <m:t>3</m:t>
                          </m:r>
                        </m:sub>
                      </m:sSub>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𝑎</m:t>
                      </m:r>
                      <m:r>
                        <a:rPr kumimoji="1" lang="en-US" altLang="ko-Kore-KR" b="0" i="1" smtClean="0">
                          <a:latin typeface="Cambria Math" panose="02040503050406030204" pitchFamily="18" charset="0"/>
                          <a:ea typeface="Cambria Math" panose="02040503050406030204" pitchFamily="18" charset="0"/>
                        </a:rPr>
                        <m:t>=</m:t>
                      </m:r>
                      <m:sSup>
                        <m:sSupPr>
                          <m:ctrlPr>
                            <a:rPr kumimoji="1" lang="en-US" altLang="ko-Kore-KR" i="1">
                              <a:latin typeface="Cambria Math" panose="02040503050406030204" pitchFamily="18" charset="0"/>
                            </a:rPr>
                          </m:ctrlPr>
                        </m:sSupPr>
                        <m:e>
                          <m:acc>
                            <m:accPr>
                              <m:chr m:val="̅"/>
                              <m:ctrlPr>
                                <a:rPr kumimoji="1" lang="en-US" altLang="ko-Kore-KR" i="1">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ea typeface="Cambria Math" panose="02040503050406030204" pitchFamily="18" charset="0"/>
                                    </a:rPr>
                                    <m:t>𝑅𝐻</m:t>
                                  </m:r>
                                  <m:sSup>
                                    <m:sSupPr>
                                      <m:ctrlPr>
                                        <a:rPr kumimoji="1" lang="en-US" altLang="ko-Kore-KR" i="1">
                                          <a:latin typeface="Cambria Math" panose="02040503050406030204" pitchFamily="18" charset="0"/>
                                          <a:ea typeface="Cambria Math" panose="02040503050406030204" pitchFamily="18" charset="0"/>
                                        </a:rPr>
                                      </m:ctrlPr>
                                    </m:sSupPr>
                                    <m:e>
                                      <m:r>
                                        <a:rPr kumimoji="1" lang="en-US" altLang="ko-Kore-KR" i="1">
                                          <a:latin typeface="Cambria Math" panose="02040503050406030204" pitchFamily="18" charset="0"/>
                                          <a:ea typeface="Cambria Math" panose="02040503050406030204" pitchFamily="18" charset="0"/>
                                        </a:rPr>
                                        <m:t>𝑆</m:t>
                                      </m:r>
                                    </m:e>
                                    <m:sup>
                                      <m:r>
                                        <a:rPr kumimoji="1" lang="en-US" altLang="ko-Kore-KR" i="1">
                                          <a:latin typeface="Cambria Math" panose="02040503050406030204" pitchFamily="18" charset="0"/>
                                          <a:ea typeface="Cambria Math" panose="02040503050406030204" pitchFamily="18" charset="0"/>
                                        </a:rPr>
                                        <m:t>′</m:t>
                                      </m:r>
                                    </m:sup>
                                  </m:sSup>
                                </m:e>
                              </m:d>
                            </m:e>
                          </m:acc>
                        </m:e>
                        <m:sup>
                          <m:r>
                            <a:rPr kumimoji="1" lang="en-US" altLang="ko-Kore-KR" b="0" i="1" smtClean="0">
                              <a:latin typeface="Cambria Math" panose="02040503050406030204" pitchFamily="18" charset="0"/>
                            </a:rPr>
                            <m:t>3</m:t>
                          </m:r>
                        </m:sup>
                      </m:sSup>
                    </m:oMath>
                  </m:oMathPara>
                </a14:m>
                <a:endParaRPr kumimoji="1" lang="ko-Kore-KR" altLang="en-US" dirty="0"/>
              </a:p>
            </p:txBody>
          </p:sp>
        </mc:Choice>
        <mc:Fallback xmlns="">
          <p:sp>
            <p:nvSpPr>
              <p:cNvPr id="8" name="TextBox 7">
                <a:extLst>
                  <a:ext uri="{FF2B5EF4-FFF2-40B4-BE49-F238E27FC236}">
                    <a16:creationId xmlns:a16="http://schemas.microsoft.com/office/drawing/2014/main" id="{F7B116B7-B597-A69B-295D-AAE858296FAC}"/>
                  </a:ext>
                </a:extLst>
              </p:cNvPr>
              <p:cNvSpPr txBox="1">
                <a:spLocks noRot="1" noChangeAspect="1" noMove="1" noResize="1" noEditPoints="1" noAdjustHandles="1" noChangeArrowheads="1" noChangeShapeType="1" noTextEdit="1"/>
              </p:cNvSpPr>
              <p:nvPr/>
            </p:nvSpPr>
            <p:spPr>
              <a:xfrm>
                <a:off x="1382213" y="3863962"/>
                <a:ext cx="1978041" cy="387607"/>
              </a:xfrm>
              <a:prstGeom prst="rect">
                <a:avLst/>
              </a:prstGeom>
              <a:blipFill>
                <a:blip r:embed="rId12"/>
                <a:stretch>
                  <a:fillRect/>
                </a:stretch>
              </a:blipFill>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D7B92C82-7702-A147-D5F7-06BB13D953CD}"/>
              </a:ext>
            </a:extLst>
          </p:cNvPr>
          <p:cNvSpPr/>
          <p:nvPr/>
        </p:nvSpPr>
        <p:spPr>
          <a:xfrm>
            <a:off x="6509113" y="2718262"/>
            <a:ext cx="490203" cy="29925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A44108BA-0EB2-B625-8C13-0D7FCA8E66BA}"/>
              </a:ext>
            </a:extLst>
          </p:cNvPr>
          <p:cNvSpPr/>
          <p:nvPr/>
        </p:nvSpPr>
        <p:spPr>
          <a:xfrm>
            <a:off x="7066187" y="2258159"/>
            <a:ext cx="315515" cy="1678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2C6AA0D9-C114-9BEB-5EF2-D38B10C3A020}"/>
              </a:ext>
            </a:extLst>
          </p:cNvPr>
          <p:cNvSpPr/>
          <p:nvPr/>
        </p:nvSpPr>
        <p:spPr>
          <a:xfrm>
            <a:off x="7381703" y="2570585"/>
            <a:ext cx="517196" cy="2992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8F57787D-CBD6-A2CF-30A2-A68C6904E0AB}"/>
              </a:ext>
            </a:extLst>
          </p:cNvPr>
          <p:cNvSpPr/>
          <p:nvPr/>
        </p:nvSpPr>
        <p:spPr>
          <a:xfrm>
            <a:off x="9133132" y="4259882"/>
            <a:ext cx="318439" cy="2992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9DD22CDB-E66A-A53E-D970-4C4D631CDC61}"/>
              </a:ext>
            </a:extLst>
          </p:cNvPr>
          <p:cNvSpPr txBox="1"/>
          <p:nvPr/>
        </p:nvSpPr>
        <p:spPr>
          <a:xfrm>
            <a:off x="6056213" y="2570585"/>
            <a:ext cx="523413" cy="369332"/>
          </a:xfrm>
          <a:prstGeom prst="rect">
            <a:avLst/>
          </a:prstGeom>
          <a:noFill/>
        </p:spPr>
        <p:txBody>
          <a:bodyPr wrap="none" rtlCol="0">
            <a:spAutoFit/>
          </a:bodyPr>
          <a:lstStyle/>
          <a:p>
            <a:r>
              <a:rPr kumimoji="1" lang="en-US" altLang="ko-KR" dirty="0"/>
              <a:t>ECS</a:t>
            </a:r>
            <a:endParaRPr kumimoji="1" lang="ko-KR" altLang="en-US" dirty="0"/>
          </a:p>
        </p:txBody>
      </p:sp>
      <p:sp>
        <p:nvSpPr>
          <p:cNvPr id="21" name="TextBox 20">
            <a:extLst>
              <a:ext uri="{FF2B5EF4-FFF2-40B4-BE49-F238E27FC236}">
                <a16:creationId xmlns:a16="http://schemas.microsoft.com/office/drawing/2014/main" id="{B035C26C-3E23-A273-AA31-F895217CBB98}"/>
              </a:ext>
            </a:extLst>
          </p:cNvPr>
          <p:cNvSpPr txBox="1"/>
          <p:nvPr/>
        </p:nvSpPr>
        <p:spPr>
          <a:xfrm>
            <a:off x="8642217" y="4153236"/>
            <a:ext cx="523413" cy="369332"/>
          </a:xfrm>
          <a:prstGeom prst="rect">
            <a:avLst/>
          </a:prstGeom>
          <a:noFill/>
        </p:spPr>
        <p:txBody>
          <a:bodyPr wrap="none" rtlCol="0">
            <a:spAutoFit/>
          </a:bodyPr>
          <a:lstStyle/>
          <a:p>
            <a:r>
              <a:rPr kumimoji="1" lang="en-US" altLang="ko-KR" dirty="0"/>
              <a:t>ECS</a:t>
            </a:r>
            <a:endParaRPr kumimoji="1" lang="ko-KR" altLang="en-US" dirty="0"/>
          </a:p>
        </p:txBody>
      </p:sp>
      <p:sp>
        <p:nvSpPr>
          <p:cNvPr id="22" name="TextBox 21">
            <a:extLst>
              <a:ext uri="{FF2B5EF4-FFF2-40B4-BE49-F238E27FC236}">
                <a16:creationId xmlns:a16="http://schemas.microsoft.com/office/drawing/2014/main" id="{B6A9CA55-DE79-321A-72E7-B0416FA4D172}"/>
              </a:ext>
            </a:extLst>
          </p:cNvPr>
          <p:cNvSpPr txBox="1"/>
          <p:nvPr/>
        </p:nvSpPr>
        <p:spPr>
          <a:xfrm>
            <a:off x="7066187" y="1944313"/>
            <a:ext cx="476412" cy="369332"/>
          </a:xfrm>
          <a:prstGeom prst="rect">
            <a:avLst/>
          </a:prstGeom>
          <a:noFill/>
        </p:spPr>
        <p:txBody>
          <a:bodyPr wrap="none" rtlCol="0">
            <a:spAutoFit/>
          </a:bodyPr>
          <a:lstStyle/>
          <a:p>
            <a:r>
              <a:rPr kumimoji="1" lang="en-US" altLang="ko-KR" dirty="0"/>
              <a:t>EJS</a:t>
            </a:r>
            <a:endParaRPr kumimoji="1" lang="ko-KR" altLang="en-US" dirty="0"/>
          </a:p>
        </p:txBody>
      </p:sp>
      <p:sp>
        <p:nvSpPr>
          <p:cNvPr id="23" name="TextBox 22">
            <a:extLst>
              <a:ext uri="{FF2B5EF4-FFF2-40B4-BE49-F238E27FC236}">
                <a16:creationId xmlns:a16="http://schemas.microsoft.com/office/drawing/2014/main" id="{E4F47D9C-DC9F-3F64-9A4E-9CF22D233BB8}"/>
              </a:ext>
            </a:extLst>
          </p:cNvPr>
          <p:cNvSpPr txBox="1"/>
          <p:nvPr/>
        </p:nvSpPr>
        <p:spPr>
          <a:xfrm>
            <a:off x="7422486" y="2850729"/>
            <a:ext cx="657552" cy="369332"/>
          </a:xfrm>
          <a:prstGeom prst="rect">
            <a:avLst/>
          </a:prstGeom>
          <a:noFill/>
        </p:spPr>
        <p:txBody>
          <a:bodyPr wrap="none" rtlCol="0">
            <a:spAutoFit/>
          </a:bodyPr>
          <a:lstStyle/>
          <a:p>
            <a:r>
              <a:rPr kumimoji="1" lang="en-US" altLang="ko-KR" dirty="0"/>
              <a:t>WNP</a:t>
            </a:r>
            <a:endParaRPr kumimoji="1" lang="ko-KR" altLang="en-US" dirty="0"/>
          </a:p>
        </p:txBody>
      </p:sp>
      <p:sp>
        <p:nvSpPr>
          <p:cNvPr id="40" name="Slide Number Placeholder 4">
            <a:extLst>
              <a:ext uri="{FF2B5EF4-FFF2-40B4-BE49-F238E27FC236}">
                <a16:creationId xmlns:a16="http://schemas.microsoft.com/office/drawing/2014/main" id="{4CE3FA2E-A7BE-955F-13CF-F52AF4393B87}"/>
              </a:ext>
            </a:extLst>
          </p:cNvPr>
          <p:cNvSpPr txBox="1">
            <a:spLocks/>
          </p:cNvSpPr>
          <p:nvPr/>
        </p:nvSpPr>
        <p:spPr>
          <a:xfrm>
            <a:off x="9330219" y="106628"/>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28</a:t>
            </a:r>
          </a:p>
        </p:txBody>
      </p:sp>
      <p:sp>
        <p:nvSpPr>
          <p:cNvPr id="41" name="TextBox 40">
            <a:extLst>
              <a:ext uri="{FF2B5EF4-FFF2-40B4-BE49-F238E27FC236}">
                <a16:creationId xmlns:a16="http://schemas.microsoft.com/office/drawing/2014/main" id="{B241C7FB-1DB8-7358-A0FF-68BB493390E0}"/>
              </a:ext>
            </a:extLst>
          </p:cNvPr>
          <p:cNvSpPr txBox="1"/>
          <p:nvPr/>
        </p:nvSpPr>
        <p:spPr>
          <a:xfrm>
            <a:off x="6179871" y="5799383"/>
            <a:ext cx="1235595" cy="369332"/>
          </a:xfrm>
          <a:prstGeom prst="rect">
            <a:avLst/>
          </a:prstGeom>
          <a:noFill/>
        </p:spPr>
        <p:txBody>
          <a:bodyPr wrap="none" rtlCol="0">
            <a:spAutoFit/>
          </a:bodyPr>
          <a:lstStyle/>
          <a:p>
            <a:r>
              <a:rPr kumimoji="1" lang="en-US" altLang="ko-KR" dirty="0"/>
              <a:t>Advection?</a:t>
            </a:r>
            <a:endParaRPr kumimoji="1" lang="ko-KR" altLang="en-US" dirty="0"/>
          </a:p>
        </p:txBody>
      </p:sp>
    </p:spTree>
    <p:extLst>
      <p:ext uri="{BB962C8B-B14F-4D97-AF65-F5344CB8AC3E}">
        <p14:creationId xmlns:p14="http://schemas.microsoft.com/office/powerpoint/2010/main" val="1275195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F8F8772-BAA2-56B0-CD8F-BB2B78864584}"/>
              </a:ext>
            </a:extLst>
          </p:cNvPr>
          <p:cNvPicPr>
            <a:picLocks noChangeAspect="1"/>
          </p:cNvPicPr>
          <p:nvPr/>
        </p:nvPicPr>
        <p:blipFill>
          <a:blip r:embed="rId2"/>
          <a:stretch>
            <a:fillRect/>
          </a:stretch>
        </p:blipFill>
        <p:spPr>
          <a:xfrm>
            <a:off x="2524921" y="1842393"/>
            <a:ext cx="6109454" cy="3945118"/>
          </a:xfrm>
          <a:prstGeom prst="rect">
            <a:avLst/>
          </a:prstGeom>
        </p:spPr>
      </p:pic>
      <p:sp>
        <p:nvSpPr>
          <p:cNvPr id="9" name="직사각형 8">
            <a:extLst>
              <a:ext uri="{FF2B5EF4-FFF2-40B4-BE49-F238E27FC236}">
                <a16:creationId xmlns:a16="http://schemas.microsoft.com/office/drawing/2014/main" id="{FA2C570E-0C03-6F84-157B-9A127B5DC245}"/>
              </a:ext>
            </a:extLst>
          </p:cNvPr>
          <p:cNvSpPr/>
          <p:nvPr/>
        </p:nvSpPr>
        <p:spPr>
          <a:xfrm>
            <a:off x="4162958" y="2770934"/>
            <a:ext cx="2092751" cy="22152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solidFill>
                <a:srgbClr val="FF0000"/>
              </a:solidFill>
            </a:endParaRPr>
          </a:p>
        </p:txBody>
      </p:sp>
      <p:sp>
        <p:nvSpPr>
          <p:cNvPr id="10" name="TextBox 9">
            <a:extLst>
              <a:ext uri="{FF2B5EF4-FFF2-40B4-BE49-F238E27FC236}">
                <a16:creationId xmlns:a16="http://schemas.microsoft.com/office/drawing/2014/main" id="{1534E356-342A-BB54-DFB5-37B4F3A57292}"/>
              </a:ext>
            </a:extLst>
          </p:cNvPr>
          <p:cNvSpPr txBox="1"/>
          <p:nvPr/>
        </p:nvSpPr>
        <p:spPr>
          <a:xfrm>
            <a:off x="5579648" y="2401602"/>
            <a:ext cx="644535" cy="369332"/>
          </a:xfrm>
          <a:prstGeom prst="rect">
            <a:avLst/>
          </a:prstGeom>
          <a:noFill/>
        </p:spPr>
        <p:txBody>
          <a:bodyPr wrap="none" rtlCol="0">
            <a:spAutoFit/>
          </a:bodyPr>
          <a:lstStyle/>
          <a:p>
            <a:r>
              <a:rPr kumimoji="1" lang="en-US" altLang="ko-Kore-KR" b="1" dirty="0"/>
              <a:t>YECS</a:t>
            </a:r>
            <a:endParaRPr kumimoji="1" lang="ko-Kore-KR" altLang="en-US" b="1" dirty="0"/>
          </a:p>
        </p:txBody>
      </p:sp>
      <p:sp>
        <p:nvSpPr>
          <p:cNvPr id="11" name="직사각형 10">
            <a:extLst>
              <a:ext uri="{FF2B5EF4-FFF2-40B4-BE49-F238E27FC236}">
                <a16:creationId xmlns:a16="http://schemas.microsoft.com/office/drawing/2014/main" id="{E0C0D5EB-290B-C8EA-2C97-F9DDE606F28E}"/>
              </a:ext>
            </a:extLst>
          </p:cNvPr>
          <p:cNvSpPr/>
          <p:nvPr/>
        </p:nvSpPr>
        <p:spPr>
          <a:xfrm>
            <a:off x="6192162" y="2066392"/>
            <a:ext cx="2140047" cy="14075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solidFill>
                <a:srgbClr val="FF0000"/>
              </a:solidFill>
            </a:endParaRPr>
          </a:p>
        </p:txBody>
      </p:sp>
      <p:sp>
        <p:nvSpPr>
          <p:cNvPr id="13" name="TextBox 12">
            <a:extLst>
              <a:ext uri="{FF2B5EF4-FFF2-40B4-BE49-F238E27FC236}">
                <a16:creationId xmlns:a16="http://schemas.microsoft.com/office/drawing/2014/main" id="{0593FB85-432E-2CD4-6FE5-B19DBE8A7815}"/>
              </a:ext>
            </a:extLst>
          </p:cNvPr>
          <p:cNvSpPr txBox="1"/>
          <p:nvPr/>
        </p:nvSpPr>
        <p:spPr>
          <a:xfrm>
            <a:off x="8271333" y="1967741"/>
            <a:ext cx="400431" cy="369332"/>
          </a:xfrm>
          <a:prstGeom prst="rect">
            <a:avLst/>
          </a:prstGeom>
          <a:noFill/>
        </p:spPr>
        <p:txBody>
          <a:bodyPr wrap="none" rtlCol="0">
            <a:spAutoFit/>
          </a:bodyPr>
          <a:lstStyle/>
          <a:p>
            <a:r>
              <a:rPr kumimoji="1" lang="en-US" altLang="ko-Kore-KR" b="1" dirty="0"/>
              <a:t>ES</a:t>
            </a:r>
            <a:endParaRPr kumimoji="1" lang="ko-Kore-KR" altLang="en-US" b="1" dirty="0"/>
          </a:p>
        </p:txBody>
      </p:sp>
      <p:sp>
        <p:nvSpPr>
          <p:cNvPr id="14" name="TextBox 13">
            <a:extLst>
              <a:ext uri="{FF2B5EF4-FFF2-40B4-BE49-F238E27FC236}">
                <a16:creationId xmlns:a16="http://schemas.microsoft.com/office/drawing/2014/main" id="{CF385BF7-AEF4-22ED-C54E-278FA808E20F}"/>
              </a:ext>
            </a:extLst>
          </p:cNvPr>
          <p:cNvSpPr txBox="1"/>
          <p:nvPr/>
        </p:nvSpPr>
        <p:spPr>
          <a:xfrm>
            <a:off x="5209333" y="1363425"/>
            <a:ext cx="1149161" cy="369332"/>
          </a:xfrm>
          <a:prstGeom prst="rect">
            <a:avLst/>
          </a:prstGeom>
          <a:noFill/>
        </p:spPr>
        <p:txBody>
          <a:bodyPr wrap="none" rtlCol="0">
            <a:spAutoFit/>
          </a:bodyPr>
          <a:lstStyle/>
          <a:p>
            <a:r>
              <a:rPr kumimoji="1" lang="en-US" altLang="ko-Kore-KR" b="1" dirty="0"/>
              <a:t>Advection</a:t>
            </a:r>
            <a:endParaRPr kumimoji="1" lang="ko-Kore-KR" altLang="en-US" b="1" dirty="0"/>
          </a:p>
        </p:txBody>
      </p:sp>
      <p:sp>
        <p:nvSpPr>
          <p:cNvPr id="15" name="TextBox 14">
            <a:extLst>
              <a:ext uri="{FF2B5EF4-FFF2-40B4-BE49-F238E27FC236}">
                <a16:creationId xmlns:a16="http://schemas.microsoft.com/office/drawing/2014/main" id="{8B3AECAA-EAA8-8214-5FE7-57E167EEE3EC}"/>
              </a:ext>
            </a:extLst>
          </p:cNvPr>
          <p:cNvSpPr txBox="1"/>
          <p:nvPr/>
        </p:nvSpPr>
        <p:spPr>
          <a:xfrm>
            <a:off x="9715500" y="1409700"/>
            <a:ext cx="815416" cy="369332"/>
          </a:xfrm>
          <a:prstGeom prst="rect">
            <a:avLst/>
          </a:prstGeom>
          <a:noFill/>
        </p:spPr>
        <p:txBody>
          <a:bodyPr wrap="none" rtlCol="0">
            <a:spAutoFit/>
          </a:bodyPr>
          <a:lstStyle/>
          <a:p>
            <a:r>
              <a:rPr kumimoji="1" lang="en-US" altLang="ko-KR" dirty="0"/>
              <a:t>U</a:t>
            </a:r>
            <a:r>
              <a:rPr kumimoji="1" lang="en-US" altLang="ko-KR" baseline="-25000" dirty="0"/>
              <a:t>m</a:t>
            </a:r>
            <a:r>
              <a:rPr kumimoji="1" lang="en-US" altLang="ko-KR" dirty="0"/>
              <a:t>,</a:t>
            </a:r>
            <a:r>
              <a:rPr kumimoji="1" lang="ko-KR" altLang="en-US" dirty="0"/>
              <a:t> </a:t>
            </a:r>
            <a:r>
              <a:rPr kumimoji="1" lang="en-US" altLang="ko-KR" dirty="0" err="1"/>
              <a:t>V</a:t>
            </a:r>
            <a:r>
              <a:rPr kumimoji="1" lang="en-US" altLang="ko-KR" baseline="-25000" dirty="0" err="1"/>
              <a:t>m</a:t>
            </a:r>
            <a:endParaRPr kumimoji="1" lang="ko-Kore-KR" altLang="en-US" baseline="-250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C1D2A7-EBD9-52E3-B4E6-D35055171CFB}"/>
                  </a:ext>
                </a:extLst>
              </p:cNvPr>
              <p:cNvSpPr txBox="1"/>
              <p:nvPr/>
            </p:nvSpPr>
            <p:spPr>
              <a:xfrm>
                <a:off x="6255709" y="1345141"/>
                <a:ext cx="882999" cy="312586"/>
              </a:xfrm>
              <a:prstGeom prst="rect">
                <a:avLst/>
              </a:prstGeom>
              <a:noFill/>
            </p:spPr>
            <p:txBody>
              <a:bodyPr wrap="none" rtlCol="0">
                <a:spAutoFit/>
              </a:bodyPr>
              <a:lstStyle/>
              <a:p>
                <a:r>
                  <a:rPr kumimoji="1" lang="en-US" altLang="ko-Kore-KR" sz="1400" b="1" dirty="0">
                    <a:ea typeface="Cambria Math" panose="02040503050406030204" pitchFamily="18" charset="0"/>
                  </a:rPr>
                  <a:t>[</a:t>
                </a:r>
                <a14:m>
                  <m:oMath xmlns:m="http://schemas.openxmlformats.org/officeDocument/2006/math">
                    <m:r>
                      <a:rPr kumimoji="1" lang="en-US" altLang="ko-Kore-KR" sz="1400" b="1" i="1" smtClean="0">
                        <a:latin typeface="Cambria Math" panose="02040503050406030204" pitchFamily="18" charset="0"/>
                        <a:ea typeface="Cambria Math" panose="02040503050406030204" pitchFamily="18" charset="0"/>
                      </a:rPr>
                      <m:t>℃</m:t>
                    </m:r>
                    <m:r>
                      <a:rPr kumimoji="1" lang="en-US" altLang="ko-Kore-KR" sz="1400" b="1" i="1" smtClean="0">
                        <a:latin typeface="Cambria Math" panose="02040503050406030204" pitchFamily="18" charset="0"/>
                      </a:rPr>
                      <m:t> </m:t>
                    </m:r>
                    <m:sSup>
                      <m:sSupPr>
                        <m:ctrlPr>
                          <a:rPr kumimoji="1" lang="en-US" altLang="ko-Kore-KR" sz="1400" b="1" i="1" smtClean="0">
                            <a:latin typeface="Cambria Math" panose="02040503050406030204" pitchFamily="18" charset="0"/>
                          </a:rPr>
                        </m:ctrlPr>
                      </m:sSupPr>
                      <m:e>
                        <m:r>
                          <a:rPr kumimoji="1" lang="en-US" altLang="ko-Kore-KR" sz="1400" b="1" i="1" smtClean="0">
                            <a:latin typeface="Cambria Math" panose="02040503050406030204" pitchFamily="18" charset="0"/>
                          </a:rPr>
                          <m:t>𝒚𝒓</m:t>
                        </m:r>
                      </m:e>
                      <m:sup>
                        <m:r>
                          <a:rPr kumimoji="1" lang="en-US" altLang="ko-Kore-KR" sz="1400" b="1" i="1" smtClean="0">
                            <a:latin typeface="Cambria Math" panose="02040503050406030204" pitchFamily="18" charset="0"/>
                          </a:rPr>
                          <m:t>−</m:t>
                        </m:r>
                        <m:r>
                          <a:rPr kumimoji="1" lang="en-US" altLang="ko-Kore-KR" sz="1400" b="1" i="1" smtClean="0">
                            <a:latin typeface="Cambria Math" panose="02040503050406030204" pitchFamily="18" charset="0"/>
                          </a:rPr>
                          <m:t>𝟏</m:t>
                        </m:r>
                      </m:sup>
                    </m:sSup>
                  </m:oMath>
                </a14:m>
                <a:r>
                  <a:rPr kumimoji="1" lang="en-US" altLang="ko-Kore-KR" sz="1400" dirty="0"/>
                  <a:t>]</a:t>
                </a:r>
                <a:endParaRPr kumimoji="1" lang="ko-Kore-KR" altLang="en-US" sz="1400" dirty="0"/>
              </a:p>
            </p:txBody>
          </p:sp>
        </mc:Choice>
        <mc:Fallback xmlns="">
          <p:sp>
            <p:nvSpPr>
              <p:cNvPr id="16" name="TextBox 15">
                <a:extLst>
                  <a:ext uri="{FF2B5EF4-FFF2-40B4-BE49-F238E27FC236}">
                    <a16:creationId xmlns:a16="http://schemas.microsoft.com/office/drawing/2014/main" id="{D6C1D2A7-EBD9-52E3-B4E6-D35055171CFB}"/>
                  </a:ext>
                </a:extLst>
              </p:cNvPr>
              <p:cNvSpPr txBox="1">
                <a:spLocks noRot="1" noChangeAspect="1" noMove="1" noResize="1" noEditPoints="1" noAdjustHandles="1" noChangeArrowheads="1" noChangeShapeType="1" noTextEdit="1"/>
              </p:cNvSpPr>
              <p:nvPr/>
            </p:nvSpPr>
            <p:spPr>
              <a:xfrm>
                <a:off x="6255709" y="1345141"/>
                <a:ext cx="882999" cy="312586"/>
              </a:xfrm>
              <a:prstGeom prst="rect">
                <a:avLst/>
              </a:prstGeom>
              <a:blipFill>
                <a:blip r:embed="rId3"/>
                <a:stretch>
                  <a:fillRect l="-1408" r="-1408" b="-24000"/>
                </a:stretch>
              </a:blipFill>
            </p:spPr>
            <p:txBody>
              <a:bodyPr/>
              <a:lstStyle/>
              <a:p>
                <a:r>
                  <a:rPr lang="ko-Kore-KR" altLang="en-US">
                    <a:noFill/>
                  </a:rPr>
                  <a:t> </a:t>
                </a:r>
              </a:p>
            </p:txBody>
          </p:sp>
        </mc:Fallback>
      </mc:AlternateContent>
      <p:sp>
        <p:nvSpPr>
          <p:cNvPr id="18" name="직사각형 17">
            <a:extLst>
              <a:ext uri="{FF2B5EF4-FFF2-40B4-BE49-F238E27FC236}">
                <a16:creationId xmlns:a16="http://schemas.microsoft.com/office/drawing/2014/main" id="{C5BEE717-FC58-F8A7-4293-2C9247F53752}"/>
              </a:ext>
            </a:extLst>
          </p:cNvPr>
          <p:cNvSpPr/>
          <p:nvPr/>
        </p:nvSpPr>
        <p:spPr>
          <a:xfrm>
            <a:off x="6705600" y="3572553"/>
            <a:ext cx="1626609" cy="8089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solidFill>
                <a:srgbClr val="FF0000"/>
              </a:solidFill>
            </a:endParaRPr>
          </a:p>
        </p:txBody>
      </p:sp>
      <p:sp>
        <p:nvSpPr>
          <p:cNvPr id="19" name="TextBox 18">
            <a:extLst>
              <a:ext uri="{FF2B5EF4-FFF2-40B4-BE49-F238E27FC236}">
                <a16:creationId xmlns:a16="http://schemas.microsoft.com/office/drawing/2014/main" id="{6D988775-4162-774F-0301-2913F6F65375}"/>
              </a:ext>
            </a:extLst>
          </p:cNvPr>
          <p:cNvSpPr txBox="1"/>
          <p:nvPr/>
        </p:nvSpPr>
        <p:spPr>
          <a:xfrm>
            <a:off x="8271333" y="3473901"/>
            <a:ext cx="670376" cy="369332"/>
          </a:xfrm>
          <a:prstGeom prst="rect">
            <a:avLst/>
          </a:prstGeom>
          <a:noFill/>
        </p:spPr>
        <p:txBody>
          <a:bodyPr wrap="none" rtlCol="0">
            <a:spAutoFit/>
          </a:bodyPr>
          <a:lstStyle/>
          <a:p>
            <a:r>
              <a:rPr kumimoji="1" lang="en-US" altLang="ko-Kore-KR" b="1" dirty="0"/>
              <a:t>WNP</a:t>
            </a:r>
            <a:endParaRPr kumimoji="1" lang="ko-Kore-KR" altLang="en-US" b="1"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83EAE0-D28D-F00E-93DF-700F4957D3F9}"/>
                  </a:ext>
                </a:extLst>
              </p:cNvPr>
              <p:cNvSpPr txBox="1"/>
              <p:nvPr/>
            </p:nvSpPr>
            <p:spPr>
              <a:xfrm>
                <a:off x="10137847" y="60458"/>
                <a:ext cx="1060890" cy="390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b="0" i="1" smtClean="0">
                              <a:latin typeface="Cambria Math" panose="02040503050406030204" pitchFamily="18" charset="0"/>
                            </a:rPr>
                          </m:ctrlPr>
                        </m:sSupPr>
                        <m:e>
                          <m:acc>
                            <m:accPr>
                              <m:chr m:val="̅"/>
                              <m:ctrlPr>
                                <a:rPr kumimoji="1" lang="en-US" altLang="ko-Kore-KR" b="0" i="1" smtClean="0">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rPr>
                                    <m:t>𝑣𝑎𝑟</m:t>
                                  </m:r>
                                  <m:r>
                                    <a:rPr kumimoji="1" lang="en-US" altLang="ko-Kore-KR" b="0" i="1" smtClean="0">
                                      <a:latin typeface="Cambria Math" panose="02040503050406030204" pitchFamily="18" charset="0"/>
                                    </a:rPr>
                                    <m:t>′</m:t>
                                  </m:r>
                                </m:e>
                              </m:d>
                            </m:e>
                          </m:acc>
                        </m:e>
                        <m:sup>
                          <m:r>
                            <a:rPr kumimoji="1" lang="en-US" altLang="ko-Kore-KR" b="0" i="1" smtClean="0">
                              <a:latin typeface="Cambria Math" panose="02040503050406030204" pitchFamily="18" charset="0"/>
                            </a:rPr>
                            <m:t>3</m:t>
                          </m:r>
                        </m:sup>
                      </m:sSup>
                    </m:oMath>
                  </m:oMathPara>
                </a14:m>
                <a:endParaRPr lang="ko-Kore-KR" altLang="en-US" dirty="0"/>
              </a:p>
            </p:txBody>
          </p:sp>
        </mc:Choice>
        <mc:Fallback xmlns="">
          <p:sp>
            <p:nvSpPr>
              <p:cNvPr id="20" name="TextBox 19">
                <a:extLst>
                  <a:ext uri="{FF2B5EF4-FFF2-40B4-BE49-F238E27FC236}">
                    <a16:creationId xmlns:a16="http://schemas.microsoft.com/office/drawing/2014/main" id="{C083EAE0-D28D-F00E-93DF-700F4957D3F9}"/>
                  </a:ext>
                </a:extLst>
              </p:cNvPr>
              <p:cNvSpPr txBox="1">
                <a:spLocks noRot="1" noChangeAspect="1" noMove="1" noResize="1" noEditPoints="1" noAdjustHandles="1" noChangeArrowheads="1" noChangeShapeType="1" noTextEdit="1"/>
              </p:cNvSpPr>
              <p:nvPr/>
            </p:nvSpPr>
            <p:spPr>
              <a:xfrm>
                <a:off x="10137847" y="60458"/>
                <a:ext cx="1060890" cy="390941"/>
              </a:xfrm>
              <a:prstGeom prst="rect">
                <a:avLst/>
              </a:prstGeom>
              <a:blipFill>
                <a:blip r:embed="rId4"/>
                <a:stretch>
                  <a:fillRect/>
                </a:stretch>
              </a:blipFill>
            </p:spPr>
            <p:txBody>
              <a:bodyPr/>
              <a:lstStyle/>
              <a:p>
                <a:r>
                  <a:rPr lang="ko-Kore-KR" altLang="en-US">
                    <a:noFill/>
                  </a:rPr>
                  <a:t> </a:t>
                </a:r>
              </a:p>
            </p:txBody>
          </p:sp>
        </mc:Fallback>
      </mc:AlternateContent>
      <p:sp>
        <p:nvSpPr>
          <p:cNvPr id="2" name="Slide Number Placeholder 4">
            <a:extLst>
              <a:ext uri="{FF2B5EF4-FFF2-40B4-BE49-F238E27FC236}">
                <a16:creationId xmlns:a16="http://schemas.microsoft.com/office/drawing/2014/main" id="{B90C610E-7121-D838-6844-3B625B9474A4}"/>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29</a:t>
            </a:r>
          </a:p>
        </p:txBody>
      </p:sp>
    </p:spTree>
    <p:extLst>
      <p:ext uri="{BB962C8B-B14F-4D97-AF65-F5344CB8AC3E}">
        <p14:creationId xmlns:p14="http://schemas.microsoft.com/office/powerpoint/2010/main" val="3144356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a:extLst>
              <a:ext uri="{FF2B5EF4-FFF2-40B4-BE49-F238E27FC236}">
                <a16:creationId xmlns:a16="http://schemas.microsoft.com/office/drawing/2014/main" id="{31A9B805-F7F1-8B56-42EB-6AC83B855CBE}"/>
              </a:ext>
            </a:extLst>
          </p:cNvPr>
          <p:cNvPicPr>
            <a:picLocks noChangeAspect="1"/>
          </p:cNvPicPr>
          <p:nvPr/>
        </p:nvPicPr>
        <p:blipFill>
          <a:blip r:embed="rId2"/>
          <a:stretch>
            <a:fillRect/>
          </a:stretch>
        </p:blipFill>
        <p:spPr>
          <a:xfrm>
            <a:off x="6137443" y="596600"/>
            <a:ext cx="5123655" cy="4917383"/>
          </a:xfrm>
          <a:prstGeom prst="rect">
            <a:avLst/>
          </a:prstGeom>
        </p:spPr>
      </p:pic>
      <p:pic>
        <p:nvPicPr>
          <p:cNvPr id="2" name="그림 1">
            <a:extLst>
              <a:ext uri="{FF2B5EF4-FFF2-40B4-BE49-F238E27FC236}">
                <a16:creationId xmlns:a16="http://schemas.microsoft.com/office/drawing/2014/main" id="{0DA3B3E5-D79F-EC16-395F-87A0AD6310D1}"/>
              </a:ext>
            </a:extLst>
          </p:cNvPr>
          <p:cNvPicPr>
            <a:picLocks noChangeAspect="1"/>
          </p:cNvPicPr>
          <p:nvPr/>
        </p:nvPicPr>
        <p:blipFill>
          <a:blip r:embed="rId3"/>
          <a:stretch>
            <a:fillRect/>
          </a:stretch>
        </p:blipFill>
        <p:spPr>
          <a:xfrm>
            <a:off x="519937" y="596600"/>
            <a:ext cx="5156422" cy="491738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89FC19F-72FF-E154-E5AF-CA526F145D53}"/>
                  </a:ext>
                </a:extLst>
              </p:cNvPr>
              <p:cNvSpPr txBox="1"/>
              <p:nvPr/>
            </p:nvSpPr>
            <p:spPr>
              <a:xfrm>
                <a:off x="1899596" y="113150"/>
                <a:ext cx="2850524" cy="461665"/>
              </a:xfrm>
              <a:prstGeom prst="rect">
                <a:avLst/>
              </a:prstGeom>
              <a:noFill/>
            </p:spPr>
            <p:txBody>
              <a:bodyPr wrap="none" rtlCol="0">
                <a:spAutoFit/>
              </a:bodyPr>
              <a:lstStyle/>
              <a:p>
                <a:r>
                  <a:rPr kumimoji="1" lang="en-US" altLang="ko-Kore-KR" sz="2400" b="1" dirty="0"/>
                  <a:t>Advection [</a:t>
                </a:r>
                <a14:m>
                  <m:oMath xmlns:m="http://schemas.openxmlformats.org/officeDocument/2006/math">
                    <m:r>
                      <a:rPr kumimoji="1" lang="en-US" altLang="ko-Kore-KR" sz="2400" b="1" i="1" smtClean="0">
                        <a:solidFill>
                          <a:schemeClr val="tx1"/>
                        </a:solidFill>
                        <a:latin typeface="Cambria Math" panose="02040503050406030204" pitchFamily="18" charset="0"/>
                        <a:ea typeface="Cambria Math" panose="02040503050406030204" pitchFamily="18" charset="0"/>
                      </a:rPr>
                      <m:t>℃ </m:t>
                    </m:r>
                  </m:oMath>
                </a14:m>
                <a:r>
                  <a:rPr kumimoji="1" lang="en-US" altLang="ko-Kore-KR" sz="2400" b="1" dirty="0"/>
                  <a:t>/ year]</a:t>
                </a:r>
                <a:endParaRPr kumimoji="1" lang="ko-Kore-KR" altLang="en-US" sz="2400" b="1" dirty="0"/>
              </a:p>
            </p:txBody>
          </p:sp>
        </mc:Choice>
        <mc:Fallback xmlns="">
          <p:sp>
            <p:nvSpPr>
              <p:cNvPr id="3" name="TextBox 2">
                <a:extLst>
                  <a:ext uri="{FF2B5EF4-FFF2-40B4-BE49-F238E27FC236}">
                    <a16:creationId xmlns:a16="http://schemas.microsoft.com/office/drawing/2014/main" id="{889FC19F-72FF-E154-E5AF-CA526F145D53}"/>
                  </a:ext>
                </a:extLst>
              </p:cNvPr>
              <p:cNvSpPr txBox="1">
                <a:spLocks noRot="1" noChangeAspect="1" noMove="1" noResize="1" noEditPoints="1" noAdjustHandles="1" noChangeArrowheads="1" noChangeShapeType="1" noTextEdit="1"/>
              </p:cNvSpPr>
              <p:nvPr/>
            </p:nvSpPr>
            <p:spPr>
              <a:xfrm>
                <a:off x="1899596" y="113150"/>
                <a:ext cx="2850524" cy="461665"/>
              </a:xfrm>
              <a:prstGeom prst="rect">
                <a:avLst/>
              </a:prstGeom>
              <a:blipFill>
                <a:blip r:embed="rId4"/>
                <a:stretch>
                  <a:fillRect l="-3111" t="-8108" r="-2667" b="-29730"/>
                </a:stretch>
              </a:blipFill>
            </p:spPr>
            <p:txBody>
              <a:bodyPr/>
              <a:lstStyle/>
              <a:p>
                <a:r>
                  <a:rPr lang="ko-Kore-KR" altLang="en-US">
                    <a:noFill/>
                  </a:rPr>
                  <a:t> </a:t>
                </a:r>
              </a:p>
            </p:txBody>
          </p:sp>
        </mc:Fallback>
      </mc:AlternateContent>
      <p:cxnSp>
        <p:nvCxnSpPr>
          <p:cNvPr id="7" name="직선 화살표 연결선 6">
            <a:extLst>
              <a:ext uri="{FF2B5EF4-FFF2-40B4-BE49-F238E27FC236}">
                <a16:creationId xmlns:a16="http://schemas.microsoft.com/office/drawing/2014/main" id="{262B9D85-6B13-72FF-B2B3-81D190D61E25}"/>
              </a:ext>
            </a:extLst>
          </p:cNvPr>
          <p:cNvCxnSpPr/>
          <p:nvPr/>
        </p:nvCxnSpPr>
        <p:spPr>
          <a:xfrm flipH="1" flipV="1">
            <a:off x="2350062" y="2352306"/>
            <a:ext cx="748085" cy="8774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7FEF6A72-9319-D1B3-9D66-02B0B7F037FA}"/>
              </a:ext>
            </a:extLst>
          </p:cNvPr>
          <p:cNvCxnSpPr>
            <a:cxnSpLocks/>
          </p:cNvCxnSpPr>
          <p:nvPr/>
        </p:nvCxnSpPr>
        <p:spPr>
          <a:xfrm flipV="1">
            <a:off x="3304656" y="4171946"/>
            <a:ext cx="283723" cy="5698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140C7D24-30A5-C73A-C4CA-7C4D91E234FF}"/>
              </a:ext>
            </a:extLst>
          </p:cNvPr>
          <p:cNvPicPr>
            <a:picLocks noChangeAspect="1"/>
          </p:cNvPicPr>
          <p:nvPr/>
        </p:nvPicPr>
        <p:blipFill rotWithShape="1">
          <a:blip r:embed="rId5"/>
          <a:srcRect r="47608" b="71852"/>
          <a:stretch/>
        </p:blipFill>
        <p:spPr>
          <a:xfrm>
            <a:off x="0" y="5407662"/>
            <a:ext cx="2090228" cy="1450338"/>
          </a:xfrm>
          <a:prstGeom prst="rect">
            <a:avLst/>
          </a:prstGeom>
        </p:spPr>
      </p:pic>
      <p:sp>
        <p:nvSpPr>
          <p:cNvPr id="25" name="TextBox 24">
            <a:extLst>
              <a:ext uri="{FF2B5EF4-FFF2-40B4-BE49-F238E27FC236}">
                <a16:creationId xmlns:a16="http://schemas.microsoft.com/office/drawing/2014/main" id="{7C51C401-A2E6-F056-56E7-CD4C77AABD70}"/>
              </a:ext>
            </a:extLst>
          </p:cNvPr>
          <p:cNvSpPr txBox="1"/>
          <p:nvPr/>
        </p:nvSpPr>
        <p:spPr>
          <a:xfrm>
            <a:off x="1913717" y="5351299"/>
            <a:ext cx="556563" cy="307777"/>
          </a:xfrm>
          <a:prstGeom prst="rect">
            <a:avLst/>
          </a:prstGeom>
          <a:noFill/>
        </p:spPr>
        <p:txBody>
          <a:bodyPr wrap="none" rtlCol="0">
            <a:spAutoFit/>
          </a:bodyPr>
          <a:lstStyle/>
          <a:p>
            <a:r>
              <a:rPr kumimoji="1" lang="en-US" altLang="ko-Kore-KR" sz="1400" b="1" i="1" dirty="0"/>
              <a:t>a</a:t>
            </a:r>
            <a:r>
              <a:rPr kumimoji="1" lang="en-US" altLang="ko-Kore-KR" sz="1400" b="1" i="1" baseline="-25000" dirty="0"/>
              <a:t>3 </a:t>
            </a:r>
            <a:r>
              <a:rPr kumimoji="1" lang="en-US" altLang="ko-Kore-KR" sz="1400" b="1" i="1" dirty="0"/>
              <a:t>- a</a:t>
            </a:r>
            <a:endParaRPr kumimoji="1" lang="ko-Kore-KR" altLang="en-US" sz="1400" b="1" i="1" dirty="0"/>
          </a:p>
        </p:txBody>
      </p:sp>
      <p:sp>
        <p:nvSpPr>
          <p:cNvPr id="22" name="타원 21">
            <a:extLst>
              <a:ext uri="{FF2B5EF4-FFF2-40B4-BE49-F238E27FC236}">
                <a16:creationId xmlns:a16="http://schemas.microsoft.com/office/drawing/2014/main" id="{845E3F65-3ABD-95E2-5563-2EA50D93E4D6}"/>
              </a:ext>
            </a:extLst>
          </p:cNvPr>
          <p:cNvSpPr/>
          <p:nvPr/>
        </p:nvSpPr>
        <p:spPr>
          <a:xfrm rot="19780489">
            <a:off x="3779804" y="3239154"/>
            <a:ext cx="1538351" cy="883685"/>
          </a:xfrm>
          <a:prstGeom prst="ellipse">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13BA64A7-3B97-7863-9226-4AF6375712DE}"/>
              </a:ext>
            </a:extLst>
          </p:cNvPr>
          <p:cNvSpPr txBox="1"/>
          <p:nvPr/>
        </p:nvSpPr>
        <p:spPr>
          <a:xfrm>
            <a:off x="4029462" y="2925395"/>
            <a:ext cx="532719" cy="400110"/>
          </a:xfrm>
          <a:prstGeom prst="rect">
            <a:avLst/>
          </a:prstGeom>
          <a:noFill/>
        </p:spPr>
        <p:txBody>
          <a:bodyPr wrap="square" rtlCol="0">
            <a:spAutoFit/>
          </a:bodyPr>
          <a:lstStyle/>
          <a:p>
            <a:r>
              <a:rPr kumimoji="1" lang="en-US" altLang="ko-Kore-KR" sz="2000" b="1" dirty="0">
                <a:solidFill>
                  <a:srgbClr val="0432FF"/>
                </a:solidFill>
              </a:rPr>
              <a:t>AC</a:t>
            </a:r>
            <a:endParaRPr kumimoji="1" lang="ko-Kore-KR" altLang="en-US" sz="2000" b="1" dirty="0">
              <a:solidFill>
                <a:srgbClr val="0432FF"/>
              </a:solidFill>
            </a:endParaRPr>
          </a:p>
        </p:txBody>
      </p:sp>
      <p:sp>
        <p:nvSpPr>
          <p:cNvPr id="26" name="타원 25">
            <a:extLst>
              <a:ext uri="{FF2B5EF4-FFF2-40B4-BE49-F238E27FC236}">
                <a16:creationId xmlns:a16="http://schemas.microsoft.com/office/drawing/2014/main" id="{35493AF5-ED40-51C1-AF57-C14BD326FAA1}"/>
              </a:ext>
            </a:extLst>
          </p:cNvPr>
          <p:cNvSpPr/>
          <p:nvPr/>
        </p:nvSpPr>
        <p:spPr>
          <a:xfrm rot="19428896">
            <a:off x="2794821" y="1895145"/>
            <a:ext cx="734181" cy="11236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27" name="TextBox 26">
            <a:extLst>
              <a:ext uri="{FF2B5EF4-FFF2-40B4-BE49-F238E27FC236}">
                <a16:creationId xmlns:a16="http://schemas.microsoft.com/office/drawing/2014/main" id="{176047CA-F94C-0667-45B4-F241B2B898D3}"/>
              </a:ext>
            </a:extLst>
          </p:cNvPr>
          <p:cNvSpPr txBox="1"/>
          <p:nvPr/>
        </p:nvSpPr>
        <p:spPr>
          <a:xfrm>
            <a:off x="3230011" y="1769919"/>
            <a:ext cx="628890" cy="400110"/>
          </a:xfrm>
          <a:prstGeom prst="rect">
            <a:avLst/>
          </a:prstGeom>
          <a:noFill/>
        </p:spPr>
        <p:txBody>
          <a:bodyPr wrap="square" rtlCol="0">
            <a:spAutoFit/>
          </a:bodyPr>
          <a:lstStyle/>
          <a:p>
            <a:r>
              <a:rPr kumimoji="1" lang="en-US" altLang="ko-Kore-KR" sz="2000" b="1" dirty="0">
                <a:solidFill>
                  <a:srgbClr val="FF0000"/>
                </a:solidFill>
              </a:rPr>
              <a:t>AAC</a:t>
            </a:r>
            <a:endParaRPr kumimoji="1" lang="ko-Kore-KR" altLang="en-US" sz="2000" b="1" dirty="0">
              <a:solidFill>
                <a:srgbClr val="FF0000"/>
              </a:solidFill>
            </a:endParaRPr>
          </a:p>
        </p:txBody>
      </p:sp>
      <p:sp>
        <p:nvSpPr>
          <p:cNvPr id="31" name="TextBox 30">
            <a:extLst>
              <a:ext uri="{FF2B5EF4-FFF2-40B4-BE49-F238E27FC236}">
                <a16:creationId xmlns:a16="http://schemas.microsoft.com/office/drawing/2014/main" id="{44ECD613-2E27-C16B-BACA-54C9B3D8C5D4}"/>
              </a:ext>
            </a:extLst>
          </p:cNvPr>
          <p:cNvSpPr txBox="1"/>
          <p:nvPr/>
        </p:nvSpPr>
        <p:spPr>
          <a:xfrm>
            <a:off x="7686754" y="113150"/>
            <a:ext cx="2605650" cy="461665"/>
          </a:xfrm>
          <a:prstGeom prst="rect">
            <a:avLst/>
          </a:prstGeom>
          <a:noFill/>
        </p:spPr>
        <p:txBody>
          <a:bodyPr wrap="square" rtlCol="0">
            <a:spAutoFit/>
          </a:bodyPr>
          <a:lstStyle/>
          <a:p>
            <a:r>
              <a:rPr kumimoji="1" lang="en-US" altLang="ko-Kore-KR" sz="2400" b="1" dirty="0"/>
              <a:t>GLORYS - SSH [cm]</a:t>
            </a:r>
            <a:endParaRPr kumimoji="1" lang="ko-Kore-KR" altLang="en-US" sz="2400" b="1" dirty="0"/>
          </a:p>
        </p:txBody>
      </p:sp>
      <p:cxnSp>
        <p:nvCxnSpPr>
          <p:cNvPr id="32" name="직선 화살표 연결선 31">
            <a:extLst>
              <a:ext uri="{FF2B5EF4-FFF2-40B4-BE49-F238E27FC236}">
                <a16:creationId xmlns:a16="http://schemas.microsoft.com/office/drawing/2014/main" id="{6156E64C-DB46-D8B9-A6CA-7B5B8A4BBB0F}"/>
              </a:ext>
            </a:extLst>
          </p:cNvPr>
          <p:cNvCxnSpPr>
            <a:cxnSpLocks/>
          </p:cNvCxnSpPr>
          <p:nvPr/>
        </p:nvCxnSpPr>
        <p:spPr>
          <a:xfrm flipH="1" flipV="1">
            <a:off x="2859744" y="4752716"/>
            <a:ext cx="476807" cy="1350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174546D-3C10-9853-9D56-3C30A3DA4C35}"/>
              </a:ext>
            </a:extLst>
          </p:cNvPr>
          <p:cNvCxnSpPr>
            <a:cxnSpLocks/>
          </p:cNvCxnSpPr>
          <p:nvPr/>
        </p:nvCxnSpPr>
        <p:spPr>
          <a:xfrm flipV="1">
            <a:off x="4471182" y="3771509"/>
            <a:ext cx="1018464" cy="7010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602A927-077F-7696-1D34-C25FA5B77687}"/>
                  </a:ext>
                </a:extLst>
              </p:cNvPr>
              <p:cNvSpPr txBox="1"/>
              <p:nvPr/>
            </p:nvSpPr>
            <p:spPr>
              <a:xfrm>
                <a:off x="11310693" y="0"/>
                <a:ext cx="1060890" cy="390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b="0" i="1" smtClean="0">
                              <a:latin typeface="Cambria Math" panose="02040503050406030204" pitchFamily="18" charset="0"/>
                            </a:rPr>
                          </m:ctrlPr>
                        </m:sSupPr>
                        <m:e>
                          <m:acc>
                            <m:accPr>
                              <m:chr m:val="̅"/>
                              <m:ctrlPr>
                                <a:rPr kumimoji="1" lang="en-US" altLang="ko-Kore-KR" b="0" i="1" smtClean="0">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rPr>
                                    <m:t>𝑣𝑎𝑟</m:t>
                                  </m:r>
                                  <m:r>
                                    <a:rPr kumimoji="1" lang="en-US" altLang="ko-Kore-KR" b="0" i="1" smtClean="0">
                                      <a:latin typeface="Cambria Math" panose="02040503050406030204" pitchFamily="18" charset="0"/>
                                    </a:rPr>
                                    <m:t>′</m:t>
                                  </m:r>
                                </m:e>
                              </m:d>
                            </m:e>
                          </m:acc>
                        </m:e>
                        <m:sup>
                          <m:r>
                            <a:rPr kumimoji="1" lang="en-US" altLang="ko-Kore-KR" b="0" i="1" smtClean="0">
                              <a:latin typeface="Cambria Math" panose="02040503050406030204" pitchFamily="18" charset="0"/>
                            </a:rPr>
                            <m:t>3</m:t>
                          </m:r>
                        </m:sup>
                      </m:sSup>
                    </m:oMath>
                  </m:oMathPara>
                </a14:m>
                <a:endParaRPr lang="ko-Kore-KR" altLang="en-US" dirty="0"/>
              </a:p>
            </p:txBody>
          </p:sp>
        </mc:Choice>
        <mc:Fallback xmlns="">
          <p:sp>
            <p:nvSpPr>
              <p:cNvPr id="48" name="TextBox 47">
                <a:extLst>
                  <a:ext uri="{FF2B5EF4-FFF2-40B4-BE49-F238E27FC236}">
                    <a16:creationId xmlns:a16="http://schemas.microsoft.com/office/drawing/2014/main" id="{9602A927-077F-7696-1D34-C25FA5B77687}"/>
                  </a:ext>
                </a:extLst>
              </p:cNvPr>
              <p:cNvSpPr txBox="1">
                <a:spLocks noRot="1" noChangeAspect="1" noMove="1" noResize="1" noEditPoints="1" noAdjustHandles="1" noChangeArrowheads="1" noChangeShapeType="1" noTextEdit="1"/>
              </p:cNvSpPr>
              <p:nvPr/>
            </p:nvSpPr>
            <p:spPr>
              <a:xfrm>
                <a:off x="11310693" y="0"/>
                <a:ext cx="1060890" cy="390941"/>
              </a:xfrm>
              <a:prstGeom prst="rect">
                <a:avLst/>
              </a:prstGeom>
              <a:blipFill>
                <a:blip r:embed="rId6"/>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071C40FC-C014-A442-F98F-9265E3D43F98}"/>
              </a:ext>
            </a:extLst>
          </p:cNvPr>
          <p:cNvSpPr txBox="1"/>
          <p:nvPr/>
        </p:nvSpPr>
        <p:spPr>
          <a:xfrm>
            <a:off x="69557" y="-71821"/>
            <a:ext cx="900759" cy="523220"/>
          </a:xfrm>
          <a:prstGeom prst="rect">
            <a:avLst/>
          </a:prstGeom>
          <a:noFill/>
        </p:spPr>
        <p:txBody>
          <a:bodyPr wrap="none" rtlCol="0">
            <a:spAutoFit/>
          </a:bodyPr>
          <a:lstStyle/>
          <a:p>
            <a:r>
              <a:rPr kumimoji="1" lang="en-US" altLang="ko-KR" sz="2800" b="1" dirty="0"/>
              <a:t>YECS</a:t>
            </a:r>
            <a:endParaRPr kumimoji="1" lang="ko-KR" altLang="en-US" sz="2800" b="1" dirty="0"/>
          </a:p>
        </p:txBody>
      </p:sp>
      <p:cxnSp>
        <p:nvCxnSpPr>
          <p:cNvPr id="15" name="직선 화살표 연결선 14">
            <a:extLst>
              <a:ext uri="{FF2B5EF4-FFF2-40B4-BE49-F238E27FC236}">
                <a16:creationId xmlns:a16="http://schemas.microsoft.com/office/drawing/2014/main" id="{AB9B7F71-D9E6-BFAA-4994-6A93D83765AF}"/>
              </a:ext>
            </a:extLst>
          </p:cNvPr>
          <p:cNvCxnSpPr>
            <a:cxnSpLocks/>
          </p:cNvCxnSpPr>
          <p:nvPr/>
        </p:nvCxnSpPr>
        <p:spPr>
          <a:xfrm flipV="1">
            <a:off x="2335484" y="1620982"/>
            <a:ext cx="881541" cy="46180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39208256-1048-8067-122D-E5E580208C19}"/>
              </a:ext>
            </a:extLst>
          </p:cNvPr>
          <p:cNvCxnSpPr/>
          <p:nvPr/>
        </p:nvCxnSpPr>
        <p:spPr>
          <a:xfrm flipH="1" flipV="1">
            <a:off x="7938431" y="2352306"/>
            <a:ext cx="748085" cy="8774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97977B5-2539-3E52-04DD-CEDF41849CA9}"/>
              </a:ext>
            </a:extLst>
          </p:cNvPr>
          <p:cNvCxnSpPr>
            <a:cxnSpLocks/>
          </p:cNvCxnSpPr>
          <p:nvPr/>
        </p:nvCxnSpPr>
        <p:spPr>
          <a:xfrm flipV="1">
            <a:off x="8893025" y="4171946"/>
            <a:ext cx="283723" cy="5698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003E68E2-EAFD-F41B-7016-997C143A51EF}"/>
              </a:ext>
            </a:extLst>
          </p:cNvPr>
          <p:cNvSpPr/>
          <p:nvPr/>
        </p:nvSpPr>
        <p:spPr>
          <a:xfrm rot="19780489">
            <a:off x="9368173" y="3239154"/>
            <a:ext cx="1538351" cy="883685"/>
          </a:xfrm>
          <a:prstGeom prst="ellipse">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4" name="TextBox 33">
            <a:extLst>
              <a:ext uri="{FF2B5EF4-FFF2-40B4-BE49-F238E27FC236}">
                <a16:creationId xmlns:a16="http://schemas.microsoft.com/office/drawing/2014/main" id="{D6A2C1C3-16D3-0300-3A7C-0555B55EE7E2}"/>
              </a:ext>
            </a:extLst>
          </p:cNvPr>
          <p:cNvSpPr txBox="1"/>
          <p:nvPr/>
        </p:nvSpPr>
        <p:spPr>
          <a:xfrm>
            <a:off x="9617831" y="2925395"/>
            <a:ext cx="532719" cy="400110"/>
          </a:xfrm>
          <a:prstGeom prst="rect">
            <a:avLst/>
          </a:prstGeom>
          <a:noFill/>
        </p:spPr>
        <p:txBody>
          <a:bodyPr wrap="square" rtlCol="0">
            <a:spAutoFit/>
          </a:bodyPr>
          <a:lstStyle/>
          <a:p>
            <a:r>
              <a:rPr kumimoji="1" lang="en-US" altLang="ko-Kore-KR" sz="2000" b="1" dirty="0">
                <a:solidFill>
                  <a:srgbClr val="0432FF"/>
                </a:solidFill>
              </a:rPr>
              <a:t>AC</a:t>
            </a:r>
            <a:endParaRPr kumimoji="1" lang="ko-Kore-KR" altLang="en-US" sz="2000" b="1" dirty="0">
              <a:solidFill>
                <a:srgbClr val="0432FF"/>
              </a:solidFill>
            </a:endParaRPr>
          </a:p>
        </p:txBody>
      </p:sp>
      <p:sp>
        <p:nvSpPr>
          <p:cNvPr id="35" name="타원 34">
            <a:extLst>
              <a:ext uri="{FF2B5EF4-FFF2-40B4-BE49-F238E27FC236}">
                <a16:creationId xmlns:a16="http://schemas.microsoft.com/office/drawing/2014/main" id="{E558B1CE-0C17-61E9-90A5-21CDF59045B0}"/>
              </a:ext>
            </a:extLst>
          </p:cNvPr>
          <p:cNvSpPr/>
          <p:nvPr/>
        </p:nvSpPr>
        <p:spPr>
          <a:xfrm rot="19428896">
            <a:off x="8383190" y="1895145"/>
            <a:ext cx="734181" cy="11236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36" name="TextBox 35">
            <a:extLst>
              <a:ext uri="{FF2B5EF4-FFF2-40B4-BE49-F238E27FC236}">
                <a16:creationId xmlns:a16="http://schemas.microsoft.com/office/drawing/2014/main" id="{A1FE9EE8-A0F4-D638-C616-450971C66394}"/>
              </a:ext>
            </a:extLst>
          </p:cNvPr>
          <p:cNvSpPr txBox="1"/>
          <p:nvPr/>
        </p:nvSpPr>
        <p:spPr>
          <a:xfrm>
            <a:off x="8818380" y="1769919"/>
            <a:ext cx="628890" cy="400110"/>
          </a:xfrm>
          <a:prstGeom prst="rect">
            <a:avLst/>
          </a:prstGeom>
          <a:noFill/>
        </p:spPr>
        <p:txBody>
          <a:bodyPr wrap="square" rtlCol="0">
            <a:spAutoFit/>
          </a:bodyPr>
          <a:lstStyle/>
          <a:p>
            <a:r>
              <a:rPr kumimoji="1" lang="en-US" altLang="ko-Kore-KR" sz="2000" b="1" dirty="0">
                <a:solidFill>
                  <a:srgbClr val="FF0000"/>
                </a:solidFill>
              </a:rPr>
              <a:t>AAC</a:t>
            </a:r>
            <a:endParaRPr kumimoji="1" lang="ko-Kore-KR" altLang="en-US" sz="2000" b="1" dirty="0">
              <a:solidFill>
                <a:srgbClr val="FF0000"/>
              </a:solidFill>
            </a:endParaRPr>
          </a:p>
        </p:txBody>
      </p:sp>
      <p:cxnSp>
        <p:nvCxnSpPr>
          <p:cNvPr id="37" name="직선 화살표 연결선 36">
            <a:extLst>
              <a:ext uri="{FF2B5EF4-FFF2-40B4-BE49-F238E27FC236}">
                <a16:creationId xmlns:a16="http://schemas.microsoft.com/office/drawing/2014/main" id="{99B93A63-539E-7E50-6AC2-8F879E7D2833}"/>
              </a:ext>
            </a:extLst>
          </p:cNvPr>
          <p:cNvCxnSpPr>
            <a:cxnSpLocks/>
          </p:cNvCxnSpPr>
          <p:nvPr/>
        </p:nvCxnSpPr>
        <p:spPr>
          <a:xfrm flipH="1" flipV="1">
            <a:off x="8448113" y="4752716"/>
            <a:ext cx="476807" cy="1350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8F1FA4CD-7121-0C80-AF6A-FE940DDFF7B7}"/>
              </a:ext>
            </a:extLst>
          </p:cNvPr>
          <p:cNvCxnSpPr>
            <a:cxnSpLocks/>
          </p:cNvCxnSpPr>
          <p:nvPr/>
        </p:nvCxnSpPr>
        <p:spPr>
          <a:xfrm flipV="1">
            <a:off x="10059551" y="3771509"/>
            <a:ext cx="1018464" cy="7010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F3F5433-6B2F-9E6F-D891-39893DCA9F1C}"/>
              </a:ext>
            </a:extLst>
          </p:cNvPr>
          <p:cNvCxnSpPr>
            <a:cxnSpLocks/>
          </p:cNvCxnSpPr>
          <p:nvPr/>
        </p:nvCxnSpPr>
        <p:spPr>
          <a:xfrm flipV="1">
            <a:off x="7923853" y="1620982"/>
            <a:ext cx="881541" cy="46180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5" name="타원 44">
            <a:extLst>
              <a:ext uri="{FF2B5EF4-FFF2-40B4-BE49-F238E27FC236}">
                <a16:creationId xmlns:a16="http://schemas.microsoft.com/office/drawing/2014/main" id="{D5DE484B-9A5C-73C0-0C76-8F6B1E0C6E42}"/>
              </a:ext>
            </a:extLst>
          </p:cNvPr>
          <p:cNvSpPr/>
          <p:nvPr/>
        </p:nvSpPr>
        <p:spPr>
          <a:xfrm rot="20447940">
            <a:off x="8930756" y="4531070"/>
            <a:ext cx="531851" cy="2564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49" name="TextBox 48">
            <a:extLst>
              <a:ext uri="{FF2B5EF4-FFF2-40B4-BE49-F238E27FC236}">
                <a16:creationId xmlns:a16="http://schemas.microsoft.com/office/drawing/2014/main" id="{F7A92696-7178-897A-DC53-A1589B6C0CA8}"/>
              </a:ext>
            </a:extLst>
          </p:cNvPr>
          <p:cNvSpPr txBox="1"/>
          <p:nvPr/>
        </p:nvSpPr>
        <p:spPr>
          <a:xfrm>
            <a:off x="9377016" y="4249007"/>
            <a:ext cx="628890" cy="400110"/>
          </a:xfrm>
          <a:prstGeom prst="rect">
            <a:avLst/>
          </a:prstGeom>
          <a:noFill/>
        </p:spPr>
        <p:txBody>
          <a:bodyPr wrap="square" rtlCol="0">
            <a:spAutoFit/>
          </a:bodyPr>
          <a:lstStyle/>
          <a:p>
            <a:r>
              <a:rPr kumimoji="1" lang="en-US" altLang="ko-Kore-KR" sz="2000" b="1" dirty="0">
                <a:solidFill>
                  <a:srgbClr val="FF0000"/>
                </a:solidFill>
              </a:rPr>
              <a:t>AAC</a:t>
            </a:r>
            <a:endParaRPr kumimoji="1" lang="ko-Kore-KR" altLang="en-US" sz="2000" b="1" dirty="0">
              <a:solidFill>
                <a:srgbClr val="FF0000"/>
              </a:solidFill>
            </a:endParaRPr>
          </a:p>
        </p:txBody>
      </p:sp>
      <p:sp>
        <p:nvSpPr>
          <p:cNvPr id="4" name="Slide Number Placeholder 4">
            <a:extLst>
              <a:ext uri="{FF2B5EF4-FFF2-40B4-BE49-F238E27FC236}">
                <a16:creationId xmlns:a16="http://schemas.microsoft.com/office/drawing/2014/main" id="{4C5F7BFF-A806-4B66-7A47-3D5AC1AF1C0F}"/>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30</a:t>
            </a:r>
          </a:p>
        </p:txBody>
      </p:sp>
      <p:sp>
        <p:nvSpPr>
          <p:cNvPr id="5" name="타원 4">
            <a:extLst>
              <a:ext uri="{FF2B5EF4-FFF2-40B4-BE49-F238E27FC236}">
                <a16:creationId xmlns:a16="http://schemas.microsoft.com/office/drawing/2014/main" id="{E518384F-2066-A00C-18D5-24D0228F6809}"/>
              </a:ext>
            </a:extLst>
          </p:cNvPr>
          <p:cNvSpPr/>
          <p:nvPr/>
        </p:nvSpPr>
        <p:spPr>
          <a:xfrm rot="20447940">
            <a:off x="3328582" y="4537209"/>
            <a:ext cx="531851" cy="2564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Tree>
    <p:extLst>
      <p:ext uri="{BB962C8B-B14F-4D97-AF65-F5344CB8AC3E}">
        <p14:creationId xmlns:p14="http://schemas.microsoft.com/office/powerpoint/2010/main" val="127472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6" grpId="0" animBg="1"/>
      <p:bldP spid="27" grpId="0"/>
      <p:bldP spid="31" grpId="0"/>
      <p:bldP spid="33" grpId="0" animBg="1"/>
      <p:bldP spid="34" grpId="0"/>
      <p:bldP spid="35" grpId="0" animBg="1"/>
      <p:bldP spid="36" grpId="0"/>
      <p:bldP spid="45" grpId="0" animBg="1"/>
      <p:bldP spid="49" grpId="0"/>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0C9B115C-6A8F-5025-4717-9B8C42B879AC}"/>
              </a:ext>
            </a:extLst>
          </p:cNvPr>
          <p:cNvPicPr>
            <a:picLocks noChangeAspect="1"/>
          </p:cNvPicPr>
          <p:nvPr/>
        </p:nvPicPr>
        <p:blipFill>
          <a:blip r:embed="rId2"/>
          <a:stretch>
            <a:fillRect/>
          </a:stretch>
        </p:blipFill>
        <p:spPr>
          <a:xfrm>
            <a:off x="5454708" y="928821"/>
            <a:ext cx="5149273" cy="3310095"/>
          </a:xfrm>
          <a:prstGeom prst="rect">
            <a:avLst/>
          </a:prstGeom>
        </p:spPr>
      </p:pic>
      <p:sp>
        <p:nvSpPr>
          <p:cNvPr id="31" name="TextBox 30">
            <a:extLst>
              <a:ext uri="{FF2B5EF4-FFF2-40B4-BE49-F238E27FC236}">
                <a16:creationId xmlns:a16="http://schemas.microsoft.com/office/drawing/2014/main" id="{EA845FD8-C9ED-29A3-9A15-35D21F8B8485}"/>
              </a:ext>
            </a:extLst>
          </p:cNvPr>
          <p:cNvSpPr txBox="1"/>
          <p:nvPr/>
        </p:nvSpPr>
        <p:spPr>
          <a:xfrm>
            <a:off x="6956032" y="504745"/>
            <a:ext cx="2605650" cy="461665"/>
          </a:xfrm>
          <a:prstGeom prst="rect">
            <a:avLst/>
          </a:prstGeom>
          <a:noFill/>
        </p:spPr>
        <p:txBody>
          <a:bodyPr wrap="none" rtlCol="0">
            <a:spAutoFit/>
          </a:bodyPr>
          <a:lstStyle/>
          <a:p>
            <a:r>
              <a:rPr kumimoji="1" lang="en-US" altLang="ko-Kore-KR" sz="2400" b="1" dirty="0"/>
              <a:t>GLORYS - SSH [cm]</a:t>
            </a:r>
            <a:endParaRPr kumimoji="1" lang="ko-Kore-KR" altLang="en-US" sz="2400" b="1" dirty="0"/>
          </a:p>
        </p:txBody>
      </p:sp>
      <p:grpSp>
        <p:nvGrpSpPr>
          <p:cNvPr id="32" name="그룹 31">
            <a:extLst>
              <a:ext uri="{FF2B5EF4-FFF2-40B4-BE49-F238E27FC236}">
                <a16:creationId xmlns:a16="http://schemas.microsoft.com/office/drawing/2014/main" id="{36827A49-6E9B-5DE8-3F9F-4B278954AA7F}"/>
              </a:ext>
            </a:extLst>
          </p:cNvPr>
          <p:cNvGrpSpPr/>
          <p:nvPr/>
        </p:nvGrpSpPr>
        <p:grpSpPr>
          <a:xfrm>
            <a:off x="75923" y="894452"/>
            <a:ext cx="5149273" cy="3325091"/>
            <a:chOff x="148255" y="1050754"/>
            <a:chExt cx="5664200" cy="3657600"/>
          </a:xfrm>
        </p:grpSpPr>
        <p:pic>
          <p:nvPicPr>
            <p:cNvPr id="3" name="그림 2">
              <a:extLst>
                <a:ext uri="{FF2B5EF4-FFF2-40B4-BE49-F238E27FC236}">
                  <a16:creationId xmlns:a16="http://schemas.microsoft.com/office/drawing/2014/main" id="{9B235FAF-79C4-A7E8-E087-59E4F693E943}"/>
                </a:ext>
              </a:extLst>
            </p:cNvPr>
            <p:cNvPicPr>
              <a:picLocks noChangeAspect="1"/>
            </p:cNvPicPr>
            <p:nvPr/>
          </p:nvPicPr>
          <p:blipFill>
            <a:blip r:embed="rId3"/>
            <a:stretch>
              <a:fillRect/>
            </a:stretch>
          </p:blipFill>
          <p:spPr>
            <a:xfrm>
              <a:off x="148255" y="1050754"/>
              <a:ext cx="5664200" cy="3657600"/>
            </a:xfrm>
            <a:prstGeom prst="rect">
              <a:avLst/>
            </a:prstGeom>
          </p:spPr>
        </p:pic>
        <p:cxnSp>
          <p:nvCxnSpPr>
            <p:cNvPr id="6" name="직선 화살표 연결선 5">
              <a:extLst>
                <a:ext uri="{FF2B5EF4-FFF2-40B4-BE49-F238E27FC236}">
                  <a16:creationId xmlns:a16="http://schemas.microsoft.com/office/drawing/2014/main" id="{060C2ED3-A3C0-0A62-1F97-0D45CF92CD91}"/>
                </a:ext>
              </a:extLst>
            </p:cNvPr>
            <p:cNvCxnSpPr>
              <a:cxnSpLocks/>
            </p:cNvCxnSpPr>
            <p:nvPr/>
          </p:nvCxnSpPr>
          <p:spPr>
            <a:xfrm flipH="1" flipV="1">
              <a:off x="775524" y="3170756"/>
              <a:ext cx="728870" cy="92765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8805E369-5703-C073-9320-A6DF25DB7294}"/>
                </a:ext>
              </a:extLst>
            </p:cNvPr>
            <p:cNvCxnSpPr>
              <a:cxnSpLocks/>
            </p:cNvCxnSpPr>
            <p:nvPr/>
          </p:nvCxnSpPr>
          <p:spPr>
            <a:xfrm flipV="1">
              <a:off x="775524" y="1892267"/>
              <a:ext cx="1323561" cy="98728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BE10513-9155-9FF1-7743-96F0EBFCE648}"/>
                  </a:ext>
                </a:extLst>
              </p:cNvPr>
              <p:cNvSpPr txBox="1"/>
              <p:nvPr/>
            </p:nvSpPr>
            <p:spPr>
              <a:xfrm>
                <a:off x="1312133" y="425217"/>
                <a:ext cx="2850524" cy="461665"/>
              </a:xfrm>
              <a:prstGeom prst="rect">
                <a:avLst/>
              </a:prstGeom>
              <a:noFill/>
            </p:spPr>
            <p:txBody>
              <a:bodyPr wrap="none" rtlCol="0">
                <a:spAutoFit/>
              </a:bodyPr>
              <a:lstStyle/>
              <a:p>
                <a:r>
                  <a:rPr kumimoji="1" lang="en-US" altLang="ko-Kore-KR" sz="2400" b="1" dirty="0"/>
                  <a:t>Advection [</a:t>
                </a:r>
                <a14:m>
                  <m:oMath xmlns:m="http://schemas.openxmlformats.org/officeDocument/2006/math">
                    <m:r>
                      <a:rPr kumimoji="1" lang="en-US" altLang="ko-Kore-KR" sz="2400" b="1" i="1" smtClean="0">
                        <a:solidFill>
                          <a:schemeClr val="tx1"/>
                        </a:solidFill>
                        <a:latin typeface="Cambria Math" panose="02040503050406030204" pitchFamily="18" charset="0"/>
                        <a:ea typeface="Cambria Math" panose="02040503050406030204" pitchFamily="18" charset="0"/>
                      </a:rPr>
                      <m:t>℃ </m:t>
                    </m:r>
                  </m:oMath>
                </a14:m>
                <a:r>
                  <a:rPr kumimoji="1" lang="en-US" altLang="ko-Kore-KR" sz="2400" b="1" dirty="0"/>
                  <a:t>/ year]</a:t>
                </a:r>
                <a:endParaRPr kumimoji="1" lang="ko-Kore-KR" altLang="en-US" sz="2400" b="1" dirty="0"/>
              </a:p>
            </p:txBody>
          </p:sp>
        </mc:Choice>
        <mc:Fallback xmlns="">
          <p:sp>
            <p:nvSpPr>
              <p:cNvPr id="12" name="TextBox 11">
                <a:extLst>
                  <a:ext uri="{FF2B5EF4-FFF2-40B4-BE49-F238E27FC236}">
                    <a16:creationId xmlns:a16="http://schemas.microsoft.com/office/drawing/2014/main" id="{BBE10513-9155-9FF1-7743-96F0EBFCE648}"/>
                  </a:ext>
                </a:extLst>
              </p:cNvPr>
              <p:cNvSpPr txBox="1">
                <a:spLocks noRot="1" noChangeAspect="1" noMove="1" noResize="1" noEditPoints="1" noAdjustHandles="1" noChangeArrowheads="1" noChangeShapeType="1" noTextEdit="1"/>
              </p:cNvSpPr>
              <p:nvPr/>
            </p:nvSpPr>
            <p:spPr>
              <a:xfrm>
                <a:off x="1312133" y="425217"/>
                <a:ext cx="2850524" cy="461665"/>
              </a:xfrm>
              <a:prstGeom prst="rect">
                <a:avLst/>
              </a:prstGeom>
              <a:blipFill>
                <a:blip r:embed="rId4"/>
                <a:stretch>
                  <a:fillRect l="-3111" t="-8108" r="-2667" b="-29730"/>
                </a:stretch>
              </a:blipFill>
            </p:spPr>
            <p:txBody>
              <a:bodyPr/>
              <a:lstStyle/>
              <a:p>
                <a:r>
                  <a:rPr lang="ko-Kore-KR" altLang="en-US">
                    <a:noFill/>
                  </a:rPr>
                  <a:t> </a:t>
                </a:r>
              </a:p>
            </p:txBody>
          </p:sp>
        </mc:Fallback>
      </mc:AlternateContent>
      <p:pic>
        <p:nvPicPr>
          <p:cNvPr id="17" name="그림 16">
            <a:extLst>
              <a:ext uri="{FF2B5EF4-FFF2-40B4-BE49-F238E27FC236}">
                <a16:creationId xmlns:a16="http://schemas.microsoft.com/office/drawing/2014/main" id="{A91DC287-5458-FBCE-BC6E-8D75D9CF585D}"/>
              </a:ext>
            </a:extLst>
          </p:cNvPr>
          <p:cNvPicPr>
            <a:picLocks noChangeAspect="1"/>
          </p:cNvPicPr>
          <p:nvPr/>
        </p:nvPicPr>
        <p:blipFill rotWithShape="1">
          <a:blip r:embed="rId5"/>
          <a:srcRect r="47608" b="71852"/>
          <a:stretch/>
        </p:blipFill>
        <p:spPr>
          <a:xfrm>
            <a:off x="1122049" y="4884048"/>
            <a:ext cx="2782094" cy="1930400"/>
          </a:xfrm>
          <a:prstGeom prst="rect">
            <a:avLst/>
          </a:prstGeom>
        </p:spPr>
      </p:pic>
      <p:sp>
        <p:nvSpPr>
          <p:cNvPr id="18" name="TextBox 17">
            <a:extLst>
              <a:ext uri="{FF2B5EF4-FFF2-40B4-BE49-F238E27FC236}">
                <a16:creationId xmlns:a16="http://schemas.microsoft.com/office/drawing/2014/main" id="{71A2C77E-9D42-4CDF-BC05-79C969729B70}"/>
              </a:ext>
            </a:extLst>
          </p:cNvPr>
          <p:cNvSpPr txBox="1"/>
          <p:nvPr/>
        </p:nvSpPr>
        <p:spPr>
          <a:xfrm>
            <a:off x="2207634" y="4358466"/>
            <a:ext cx="747874" cy="419695"/>
          </a:xfrm>
          <a:prstGeom prst="rect">
            <a:avLst/>
          </a:prstGeom>
          <a:noFill/>
        </p:spPr>
        <p:txBody>
          <a:bodyPr wrap="none" rtlCol="0">
            <a:spAutoFit/>
          </a:bodyPr>
          <a:lstStyle/>
          <a:p>
            <a:r>
              <a:rPr kumimoji="1" lang="en-US" altLang="ko-Kore-KR" sz="2400" b="1" i="1" dirty="0"/>
              <a:t>a</a:t>
            </a:r>
            <a:r>
              <a:rPr kumimoji="1" lang="en-US" altLang="ko-Kore-KR" sz="2400" b="1" i="1" baseline="-25000" dirty="0"/>
              <a:t>3 </a:t>
            </a:r>
            <a:r>
              <a:rPr kumimoji="1" lang="en-US" altLang="ko-Kore-KR" sz="2400" b="1" i="1" dirty="0"/>
              <a:t>- a</a:t>
            </a:r>
            <a:endParaRPr kumimoji="1" lang="ko-Kore-KR" altLang="en-US" sz="2400" b="1" i="1" dirty="0"/>
          </a:p>
        </p:txBody>
      </p:sp>
      <p:sp>
        <p:nvSpPr>
          <p:cNvPr id="2" name="TextBox 1">
            <a:extLst>
              <a:ext uri="{FF2B5EF4-FFF2-40B4-BE49-F238E27FC236}">
                <a16:creationId xmlns:a16="http://schemas.microsoft.com/office/drawing/2014/main" id="{F768FA4E-7FDA-851F-2862-C2073325C356}"/>
              </a:ext>
            </a:extLst>
          </p:cNvPr>
          <p:cNvSpPr txBox="1"/>
          <p:nvPr/>
        </p:nvSpPr>
        <p:spPr>
          <a:xfrm>
            <a:off x="69557" y="-71821"/>
            <a:ext cx="647934" cy="523220"/>
          </a:xfrm>
          <a:prstGeom prst="rect">
            <a:avLst/>
          </a:prstGeom>
          <a:noFill/>
        </p:spPr>
        <p:txBody>
          <a:bodyPr wrap="none" rtlCol="0">
            <a:spAutoFit/>
          </a:bodyPr>
          <a:lstStyle/>
          <a:p>
            <a:r>
              <a:rPr kumimoji="1" lang="en-US" altLang="ko-KR" sz="2800" b="1" dirty="0"/>
              <a:t>EJS</a:t>
            </a:r>
            <a:endParaRPr kumimoji="1" lang="ko-KR" altLang="en-US" sz="2800" b="1" dirty="0"/>
          </a:p>
        </p:txBody>
      </p:sp>
      <p:sp>
        <p:nvSpPr>
          <p:cNvPr id="7" name="타원 6">
            <a:extLst>
              <a:ext uri="{FF2B5EF4-FFF2-40B4-BE49-F238E27FC236}">
                <a16:creationId xmlns:a16="http://schemas.microsoft.com/office/drawing/2014/main" id="{CFD7B2E4-1636-D7D4-5D7F-5B57FA88FA22}"/>
              </a:ext>
            </a:extLst>
          </p:cNvPr>
          <p:cNvSpPr/>
          <p:nvPr/>
        </p:nvSpPr>
        <p:spPr>
          <a:xfrm rot="20016710">
            <a:off x="6422337" y="2424811"/>
            <a:ext cx="525014" cy="118531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pic>
        <p:nvPicPr>
          <p:cNvPr id="9" name="그림 8">
            <a:extLst>
              <a:ext uri="{FF2B5EF4-FFF2-40B4-BE49-F238E27FC236}">
                <a16:creationId xmlns:a16="http://schemas.microsoft.com/office/drawing/2014/main" id="{73A9519C-62F0-E6BC-3606-691B7EC80688}"/>
              </a:ext>
            </a:extLst>
          </p:cNvPr>
          <p:cNvPicPr>
            <a:picLocks noChangeAspect="1"/>
          </p:cNvPicPr>
          <p:nvPr/>
        </p:nvPicPr>
        <p:blipFill rotWithShape="1">
          <a:blip r:embed="rId6"/>
          <a:srcRect l="52757" t="67360"/>
          <a:stretch/>
        </p:blipFill>
        <p:spPr>
          <a:xfrm>
            <a:off x="10062925" y="5446186"/>
            <a:ext cx="2010494" cy="1345439"/>
          </a:xfrm>
          <a:prstGeom prst="rect">
            <a:avLst/>
          </a:prstGeom>
        </p:spPr>
      </p:pic>
      <p:pic>
        <p:nvPicPr>
          <p:cNvPr id="13" name="그림 12">
            <a:extLst>
              <a:ext uri="{FF2B5EF4-FFF2-40B4-BE49-F238E27FC236}">
                <a16:creationId xmlns:a16="http://schemas.microsoft.com/office/drawing/2014/main" id="{9092F881-6D65-6BF5-AD16-A4E0BC3C2E22}"/>
              </a:ext>
            </a:extLst>
          </p:cNvPr>
          <p:cNvPicPr>
            <a:picLocks noChangeAspect="1"/>
          </p:cNvPicPr>
          <p:nvPr/>
        </p:nvPicPr>
        <p:blipFill rotWithShape="1">
          <a:blip r:embed="rId6"/>
          <a:srcRect l="7734" r="51912" b="94302"/>
          <a:stretch/>
        </p:blipFill>
        <p:spPr>
          <a:xfrm>
            <a:off x="10162060" y="5289399"/>
            <a:ext cx="1717349" cy="234926"/>
          </a:xfrm>
          <a:prstGeom prst="rect">
            <a:avLst/>
          </a:prstGeom>
        </p:spPr>
      </p:pic>
      <p:sp>
        <p:nvSpPr>
          <p:cNvPr id="15" name="TextBox 14">
            <a:extLst>
              <a:ext uri="{FF2B5EF4-FFF2-40B4-BE49-F238E27FC236}">
                <a16:creationId xmlns:a16="http://schemas.microsoft.com/office/drawing/2014/main" id="{F3883088-93EF-C37A-F35C-986C8D3FC4C1}"/>
              </a:ext>
            </a:extLst>
          </p:cNvPr>
          <p:cNvSpPr txBox="1"/>
          <p:nvPr/>
        </p:nvSpPr>
        <p:spPr>
          <a:xfrm>
            <a:off x="6684844" y="2202553"/>
            <a:ext cx="628890" cy="400110"/>
          </a:xfrm>
          <a:prstGeom prst="rect">
            <a:avLst/>
          </a:prstGeom>
          <a:noFill/>
        </p:spPr>
        <p:txBody>
          <a:bodyPr wrap="square" rtlCol="0">
            <a:spAutoFit/>
          </a:bodyPr>
          <a:lstStyle/>
          <a:p>
            <a:r>
              <a:rPr kumimoji="1" lang="en-US" altLang="ko-Kore-KR" sz="2000" b="1" dirty="0">
                <a:solidFill>
                  <a:srgbClr val="FF0000"/>
                </a:solidFill>
              </a:rPr>
              <a:t>AAC</a:t>
            </a:r>
            <a:endParaRPr kumimoji="1" lang="ko-Kore-KR" altLang="en-US" sz="2000" b="1" dirty="0">
              <a:solidFill>
                <a:srgbClr val="FF0000"/>
              </a:solidFill>
            </a:endParaRPr>
          </a:p>
        </p:txBody>
      </p:sp>
      <p:sp>
        <p:nvSpPr>
          <p:cNvPr id="4" name="Slide Number Placeholder 4">
            <a:extLst>
              <a:ext uri="{FF2B5EF4-FFF2-40B4-BE49-F238E27FC236}">
                <a16:creationId xmlns:a16="http://schemas.microsoft.com/office/drawing/2014/main" id="{9BB1C712-60B2-755F-15BD-EF37C8F0D5AD}"/>
              </a:ext>
            </a:extLst>
          </p:cNvPr>
          <p:cNvSpPr txBox="1">
            <a:spLocks/>
          </p:cNvSpPr>
          <p:nvPr/>
        </p:nvSpPr>
        <p:spPr>
          <a:xfrm>
            <a:off x="9379243" y="8627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31</a:t>
            </a:r>
          </a:p>
        </p:txBody>
      </p:sp>
    </p:spTree>
    <p:extLst>
      <p:ext uri="{BB962C8B-B14F-4D97-AF65-F5344CB8AC3E}">
        <p14:creationId xmlns:p14="http://schemas.microsoft.com/office/powerpoint/2010/main" val="395776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그림 37">
            <a:extLst>
              <a:ext uri="{FF2B5EF4-FFF2-40B4-BE49-F238E27FC236}">
                <a16:creationId xmlns:a16="http://schemas.microsoft.com/office/drawing/2014/main" id="{83CA72C5-7D59-8ECB-71FC-146B7309A8FB}"/>
              </a:ext>
            </a:extLst>
          </p:cNvPr>
          <p:cNvPicPr>
            <a:picLocks noChangeAspect="1"/>
          </p:cNvPicPr>
          <p:nvPr/>
        </p:nvPicPr>
        <p:blipFill rotWithShape="1">
          <a:blip r:embed="rId2"/>
          <a:srcRect b="47024"/>
          <a:stretch/>
        </p:blipFill>
        <p:spPr>
          <a:xfrm>
            <a:off x="4736909" y="737979"/>
            <a:ext cx="3680368" cy="2729577"/>
          </a:xfrm>
          <a:prstGeom prst="rect">
            <a:avLst/>
          </a:prstGeom>
        </p:spPr>
      </p:pic>
      <p:pic>
        <p:nvPicPr>
          <p:cNvPr id="40" name="그림 39">
            <a:extLst>
              <a:ext uri="{FF2B5EF4-FFF2-40B4-BE49-F238E27FC236}">
                <a16:creationId xmlns:a16="http://schemas.microsoft.com/office/drawing/2014/main" id="{72CFBCA3-EE51-0C62-A299-645F7DC449D2}"/>
              </a:ext>
            </a:extLst>
          </p:cNvPr>
          <p:cNvPicPr>
            <a:picLocks noChangeAspect="1"/>
          </p:cNvPicPr>
          <p:nvPr/>
        </p:nvPicPr>
        <p:blipFill rotWithShape="1">
          <a:blip r:embed="rId3"/>
          <a:srcRect t="52084"/>
          <a:stretch/>
        </p:blipFill>
        <p:spPr>
          <a:xfrm>
            <a:off x="4943511" y="3468946"/>
            <a:ext cx="2513741" cy="1686273"/>
          </a:xfrm>
          <a:prstGeom prst="rect">
            <a:avLst/>
          </a:prstGeom>
        </p:spPr>
      </p:pic>
      <p:pic>
        <p:nvPicPr>
          <p:cNvPr id="42" name="그림 41">
            <a:extLst>
              <a:ext uri="{FF2B5EF4-FFF2-40B4-BE49-F238E27FC236}">
                <a16:creationId xmlns:a16="http://schemas.microsoft.com/office/drawing/2014/main" id="{7BBDAE6E-4301-C8EE-E95B-71100D361604}"/>
              </a:ext>
            </a:extLst>
          </p:cNvPr>
          <p:cNvPicPr>
            <a:picLocks noChangeAspect="1"/>
          </p:cNvPicPr>
          <p:nvPr/>
        </p:nvPicPr>
        <p:blipFill rotWithShape="1">
          <a:blip r:embed="rId4"/>
          <a:srcRect t="52084"/>
          <a:stretch/>
        </p:blipFill>
        <p:spPr>
          <a:xfrm>
            <a:off x="7533386" y="3468946"/>
            <a:ext cx="2513741" cy="1686273"/>
          </a:xfrm>
          <a:prstGeom prst="rect">
            <a:avLst/>
          </a:prstGeom>
        </p:spPr>
      </p:pic>
      <p:pic>
        <p:nvPicPr>
          <p:cNvPr id="44" name="그림 43">
            <a:extLst>
              <a:ext uri="{FF2B5EF4-FFF2-40B4-BE49-F238E27FC236}">
                <a16:creationId xmlns:a16="http://schemas.microsoft.com/office/drawing/2014/main" id="{95C561CC-270E-1A65-99F1-E4519016E717}"/>
              </a:ext>
            </a:extLst>
          </p:cNvPr>
          <p:cNvPicPr>
            <a:picLocks noChangeAspect="1"/>
          </p:cNvPicPr>
          <p:nvPr/>
        </p:nvPicPr>
        <p:blipFill rotWithShape="1">
          <a:blip r:embed="rId5"/>
          <a:srcRect t="52087"/>
          <a:stretch/>
        </p:blipFill>
        <p:spPr>
          <a:xfrm>
            <a:off x="4950414" y="5160052"/>
            <a:ext cx="2513741" cy="1686170"/>
          </a:xfrm>
          <a:prstGeom prst="rect">
            <a:avLst/>
          </a:prstGeom>
        </p:spPr>
      </p:pic>
      <p:pic>
        <p:nvPicPr>
          <p:cNvPr id="46" name="그림 45">
            <a:extLst>
              <a:ext uri="{FF2B5EF4-FFF2-40B4-BE49-F238E27FC236}">
                <a16:creationId xmlns:a16="http://schemas.microsoft.com/office/drawing/2014/main" id="{4D2C91FC-AB58-5A68-0C35-249964F79771}"/>
              </a:ext>
            </a:extLst>
          </p:cNvPr>
          <p:cNvPicPr>
            <a:picLocks noChangeAspect="1"/>
          </p:cNvPicPr>
          <p:nvPr/>
        </p:nvPicPr>
        <p:blipFill rotWithShape="1">
          <a:blip r:embed="rId6"/>
          <a:srcRect t="52084"/>
          <a:stretch/>
        </p:blipFill>
        <p:spPr>
          <a:xfrm>
            <a:off x="7533386" y="5150031"/>
            <a:ext cx="2513741" cy="1686273"/>
          </a:xfrm>
          <a:prstGeom prst="rect">
            <a:avLst/>
          </a:prstGeom>
        </p:spPr>
      </p:pic>
      <p:sp>
        <p:nvSpPr>
          <p:cNvPr id="48" name="TextBox 47">
            <a:extLst>
              <a:ext uri="{FF2B5EF4-FFF2-40B4-BE49-F238E27FC236}">
                <a16:creationId xmlns:a16="http://schemas.microsoft.com/office/drawing/2014/main" id="{6D39D82F-BD19-2036-CB4D-7A260FF5C951}"/>
              </a:ext>
            </a:extLst>
          </p:cNvPr>
          <p:cNvSpPr txBox="1"/>
          <p:nvPr/>
        </p:nvSpPr>
        <p:spPr>
          <a:xfrm>
            <a:off x="5370375" y="420522"/>
            <a:ext cx="2607958" cy="276999"/>
          </a:xfrm>
          <a:prstGeom prst="rect">
            <a:avLst/>
          </a:prstGeom>
          <a:noFill/>
        </p:spPr>
        <p:txBody>
          <a:bodyPr wrap="none" rtlCol="0">
            <a:spAutoFit/>
          </a:bodyPr>
          <a:lstStyle/>
          <a:p>
            <a:r>
              <a:rPr kumimoji="1" lang="en-US" altLang="ko-Kore-KR" sz="1200" dirty="0"/>
              <a:t>Wind Stress Curl anomaly [x10</a:t>
            </a:r>
            <a:r>
              <a:rPr kumimoji="1" lang="en-US" altLang="ko-Kore-KR" sz="1200" baseline="30000" dirty="0"/>
              <a:t>-8</a:t>
            </a:r>
            <a:r>
              <a:rPr kumimoji="1" lang="en-US" altLang="ko-Kore-KR" sz="1200" dirty="0"/>
              <a:t> N m</a:t>
            </a:r>
            <a:r>
              <a:rPr kumimoji="1" lang="en-US" altLang="ko-Kore-KR" sz="1200" baseline="30000" dirty="0"/>
              <a:t>-3</a:t>
            </a:r>
            <a:r>
              <a:rPr kumimoji="1" lang="en-US" altLang="ko-Kore-KR" sz="1200" dirty="0"/>
              <a:t>]</a:t>
            </a:r>
            <a:endParaRPr kumimoji="1" lang="ko-Kore-KR" altLang="en-US" sz="1200" dirty="0"/>
          </a:p>
        </p:txBody>
      </p:sp>
      <p:sp>
        <p:nvSpPr>
          <p:cNvPr id="49" name="TextBox 48">
            <a:extLst>
              <a:ext uri="{FF2B5EF4-FFF2-40B4-BE49-F238E27FC236}">
                <a16:creationId xmlns:a16="http://schemas.microsoft.com/office/drawing/2014/main" id="{2A17A71E-ADE4-3E46-2ACC-D74994AED3B8}"/>
              </a:ext>
            </a:extLst>
          </p:cNvPr>
          <p:cNvSpPr txBox="1"/>
          <p:nvPr/>
        </p:nvSpPr>
        <p:spPr>
          <a:xfrm>
            <a:off x="5037499" y="18452"/>
            <a:ext cx="4499309" cy="305233"/>
          </a:xfrm>
          <a:prstGeom prst="rect">
            <a:avLst/>
          </a:prstGeom>
          <a:noFill/>
        </p:spPr>
        <p:txBody>
          <a:bodyPr wrap="none" rtlCol="0">
            <a:spAutoFit/>
          </a:bodyPr>
          <a:lstStyle/>
          <a:p>
            <a:r>
              <a:rPr kumimoji="1" lang="en-US" altLang="ko-Kore-KR" b="1" dirty="0"/>
              <a:t>Physical mechanism for the warm advection?</a:t>
            </a:r>
            <a:endParaRPr kumimoji="1" lang="ko-Kore-KR" altLang="en-US" b="1" dirty="0"/>
          </a:p>
        </p:txBody>
      </p:sp>
      <p:sp>
        <p:nvSpPr>
          <p:cNvPr id="59" name="TextBox 58">
            <a:extLst>
              <a:ext uri="{FF2B5EF4-FFF2-40B4-BE49-F238E27FC236}">
                <a16:creationId xmlns:a16="http://schemas.microsoft.com/office/drawing/2014/main" id="{2F59EE48-37F0-3173-799E-60A49AD2681C}"/>
              </a:ext>
            </a:extLst>
          </p:cNvPr>
          <p:cNvSpPr txBox="1"/>
          <p:nvPr/>
        </p:nvSpPr>
        <p:spPr>
          <a:xfrm>
            <a:off x="8862086" y="1267921"/>
            <a:ext cx="2627322" cy="338554"/>
          </a:xfrm>
          <a:prstGeom prst="rect">
            <a:avLst/>
          </a:prstGeom>
          <a:noFill/>
        </p:spPr>
        <p:txBody>
          <a:bodyPr wrap="none" rtlCol="0">
            <a:spAutoFit/>
          </a:bodyPr>
          <a:lstStyle/>
          <a:p>
            <a:r>
              <a:rPr kumimoji="1" lang="en-US" altLang="ko-Kore-KR" sz="1600" dirty="0"/>
              <a:t>-10</a:t>
            </a:r>
            <a:r>
              <a:rPr kumimoji="1" lang="en-US" altLang="ko-Kore-KR" sz="1600" baseline="30000" dirty="0"/>
              <a:t>-7</a:t>
            </a:r>
            <a:r>
              <a:rPr kumimoji="1" lang="en-US" altLang="ko-Kore-KR" sz="1600" dirty="0"/>
              <a:t> N m</a:t>
            </a:r>
            <a:r>
              <a:rPr kumimoji="1" lang="en-US" altLang="ko-Kore-KR" sz="1600" baseline="30000" dirty="0"/>
              <a:t>-3</a:t>
            </a:r>
            <a:r>
              <a:rPr kumimoji="1" lang="en-US" altLang="ko-Kore-KR" sz="1600" dirty="0"/>
              <a:t> ~ </a:t>
            </a:r>
            <a:r>
              <a:rPr kumimoji="1" lang="en-US" altLang="ko-KR" sz="1600" dirty="0"/>
              <a:t>1.84</a:t>
            </a:r>
            <a:r>
              <a:rPr kumimoji="1" lang="en-US" altLang="ko-Kore-KR" sz="1600" dirty="0"/>
              <a:t> cm</a:t>
            </a:r>
            <a:r>
              <a:rPr kumimoji="1" lang="ko-KR" altLang="en-US" sz="1600" dirty="0"/>
              <a:t> </a:t>
            </a:r>
            <a:r>
              <a:rPr kumimoji="1" lang="en-US" altLang="ko-KR" sz="1600" dirty="0"/>
              <a:t>month</a:t>
            </a:r>
            <a:r>
              <a:rPr kumimoji="1" lang="en-US" altLang="ko-KR" sz="1600" baseline="30000" dirty="0"/>
              <a:t>-1</a:t>
            </a:r>
            <a:endParaRPr kumimoji="1" lang="ko-Kore-KR" altLang="en-US" sz="1600" baseline="30000" dirty="0"/>
          </a:p>
        </p:txBody>
      </p:sp>
      <p:pic>
        <p:nvPicPr>
          <p:cNvPr id="60" name="그림 59" descr="폰트, 화이트, 라인, 텍스트이(가) 표시된 사진&#10;&#10;자동 생성된 설명">
            <a:extLst>
              <a:ext uri="{FF2B5EF4-FFF2-40B4-BE49-F238E27FC236}">
                <a16:creationId xmlns:a16="http://schemas.microsoft.com/office/drawing/2014/main" id="{78C3265F-8C3B-8FC5-BFA0-3A8CE276FEF6}"/>
              </a:ext>
            </a:extLst>
          </p:cNvPr>
          <p:cNvPicPr>
            <a:picLocks noChangeAspect="1"/>
          </p:cNvPicPr>
          <p:nvPr/>
        </p:nvPicPr>
        <p:blipFill>
          <a:blip r:embed="rId7"/>
          <a:stretch>
            <a:fillRect/>
          </a:stretch>
        </p:blipFill>
        <p:spPr>
          <a:xfrm>
            <a:off x="8643366" y="642696"/>
            <a:ext cx="2172645" cy="692727"/>
          </a:xfrm>
          <a:prstGeom prst="rect">
            <a:avLst/>
          </a:prstGeom>
        </p:spPr>
      </p:pic>
      <p:sp>
        <p:nvSpPr>
          <p:cNvPr id="61" name="TextBox 60">
            <a:extLst>
              <a:ext uri="{FF2B5EF4-FFF2-40B4-BE49-F238E27FC236}">
                <a16:creationId xmlns:a16="http://schemas.microsoft.com/office/drawing/2014/main" id="{EA19C1D5-D1AA-6800-9236-AE05281A0CFF}"/>
              </a:ext>
            </a:extLst>
          </p:cNvPr>
          <p:cNvSpPr txBox="1"/>
          <p:nvPr/>
        </p:nvSpPr>
        <p:spPr>
          <a:xfrm>
            <a:off x="10685693" y="217768"/>
            <a:ext cx="1002197" cy="261610"/>
          </a:xfrm>
          <a:prstGeom prst="rect">
            <a:avLst/>
          </a:prstGeom>
          <a:noFill/>
        </p:spPr>
        <p:txBody>
          <a:bodyPr wrap="none" rtlCol="0">
            <a:spAutoFit/>
          </a:bodyPr>
          <a:lstStyle/>
          <a:p>
            <a:r>
              <a:rPr kumimoji="1" lang="en-US" altLang="ko-KR" sz="1100" dirty="0"/>
              <a:t>g’</a:t>
            </a:r>
            <a:r>
              <a:rPr kumimoji="1" lang="en-US" altLang="ko-Kore-KR" sz="1100" dirty="0"/>
              <a:t>=</a:t>
            </a:r>
            <a:r>
              <a:rPr kumimoji="1" lang="en-US" altLang="ko-KR" sz="1100" dirty="0"/>
              <a:t>0.026</a:t>
            </a:r>
            <a:r>
              <a:rPr kumimoji="1" lang="ko-KR" altLang="en-US" sz="1100" dirty="0"/>
              <a:t> </a:t>
            </a:r>
            <a:r>
              <a:rPr kumimoji="1" lang="en-US" altLang="ko-KR" sz="1100" dirty="0"/>
              <a:t>m</a:t>
            </a:r>
            <a:r>
              <a:rPr kumimoji="1" lang="ko-KR" altLang="en-US" sz="1100" dirty="0"/>
              <a:t> </a:t>
            </a:r>
            <a:r>
              <a:rPr kumimoji="1" lang="en-US" altLang="ko-KR" sz="1100" dirty="0"/>
              <a:t>s</a:t>
            </a:r>
            <a:r>
              <a:rPr kumimoji="1" lang="en-US" altLang="ko-KR" sz="1100" baseline="30000" dirty="0"/>
              <a:t>-2</a:t>
            </a:r>
            <a:endParaRPr kumimoji="1" lang="ko-Kore-KR" altLang="en-US" sz="1100" baseline="30000" dirty="0"/>
          </a:p>
        </p:txBody>
      </p:sp>
      <p:sp>
        <p:nvSpPr>
          <p:cNvPr id="62" name="TextBox 61">
            <a:extLst>
              <a:ext uri="{FF2B5EF4-FFF2-40B4-BE49-F238E27FC236}">
                <a16:creationId xmlns:a16="http://schemas.microsoft.com/office/drawing/2014/main" id="{CF42D337-2D9F-F9C8-FE00-ACE406A41D1A}"/>
              </a:ext>
            </a:extLst>
          </p:cNvPr>
          <p:cNvSpPr txBox="1"/>
          <p:nvPr/>
        </p:nvSpPr>
        <p:spPr>
          <a:xfrm>
            <a:off x="10555952" y="819392"/>
            <a:ext cx="776046" cy="338554"/>
          </a:xfrm>
          <a:prstGeom prst="rect">
            <a:avLst/>
          </a:prstGeom>
          <a:noFill/>
        </p:spPr>
        <p:txBody>
          <a:bodyPr wrap="none" rtlCol="0">
            <a:spAutoFit/>
          </a:bodyPr>
          <a:lstStyle/>
          <a:p>
            <a:r>
              <a:rPr kumimoji="1" lang="en-US" altLang="ko-Kore-KR" sz="1600" dirty="0"/>
              <a:t>+ Prop.</a:t>
            </a:r>
            <a:endParaRPr kumimoji="1" lang="ko-Kore-KR" altLang="en-US" sz="1600" dirty="0"/>
          </a:p>
        </p:txBody>
      </p:sp>
      <p:sp>
        <p:nvSpPr>
          <p:cNvPr id="63" name="TextBox 62">
            <a:extLst>
              <a:ext uri="{FF2B5EF4-FFF2-40B4-BE49-F238E27FC236}">
                <a16:creationId xmlns:a16="http://schemas.microsoft.com/office/drawing/2014/main" id="{EB16C061-80A2-0B33-0C2B-C54B0B6A7E8D}"/>
              </a:ext>
            </a:extLst>
          </p:cNvPr>
          <p:cNvSpPr txBox="1"/>
          <p:nvPr/>
        </p:nvSpPr>
        <p:spPr>
          <a:xfrm>
            <a:off x="9064371" y="1501190"/>
            <a:ext cx="472437" cy="276999"/>
          </a:xfrm>
          <a:prstGeom prst="rect">
            <a:avLst/>
          </a:prstGeom>
          <a:noFill/>
        </p:spPr>
        <p:txBody>
          <a:bodyPr wrap="none" rtlCol="0">
            <a:spAutoFit/>
          </a:bodyPr>
          <a:lstStyle/>
          <a:p>
            <a:r>
              <a:rPr kumimoji="1" lang="en-US" altLang="ko-Kore-KR" sz="1200" dirty="0">
                <a:solidFill>
                  <a:srgbClr val="FF0000"/>
                </a:solidFill>
              </a:rPr>
              <a:t>WSC</a:t>
            </a:r>
            <a:endParaRPr kumimoji="1" lang="ko-Kore-KR" altLang="en-US" sz="1200" dirty="0">
              <a:solidFill>
                <a:srgbClr val="FF0000"/>
              </a:solidFill>
            </a:endParaRPr>
          </a:p>
        </p:txBody>
      </p:sp>
      <p:sp>
        <p:nvSpPr>
          <p:cNvPr id="64" name="TextBox 63">
            <a:extLst>
              <a:ext uri="{FF2B5EF4-FFF2-40B4-BE49-F238E27FC236}">
                <a16:creationId xmlns:a16="http://schemas.microsoft.com/office/drawing/2014/main" id="{1E2EAB04-2DD4-E039-5DCF-1ADBF980727B}"/>
              </a:ext>
            </a:extLst>
          </p:cNvPr>
          <p:cNvSpPr txBox="1"/>
          <p:nvPr/>
        </p:nvSpPr>
        <p:spPr>
          <a:xfrm>
            <a:off x="10164915" y="1502237"/>
            <a:ext cx="977704" cy="276999"/>
          </a:xfrm>
          <a:prstGeom prst="rect">
            <a:avLst/>
          </a:prstGeom>
          <a:noFill/>
        </p:spPr>
        <p:txBody>
          <a:bodyPr wrap="none" rtlCol="0">
            <a:spAutoFit/>
          </a:bodyPr>
          <a:lstStyle/>
          <a:p>
            <a:r>
              <a:rPr kumimoji="1" lang="en-US" altLang="ko-Kore-KR" sz="1200" dirty="0">
                <a:solidFill>
                  <a:srgbClr val="0432FF"/>
                </a:solidFill>
              </a:rPr>
              <a:t>SSH increase</a:t>
            </a:r>
            <a:endParaRPr kumimoji="1" lang="ko-Kore-KR" altLang="en-US" sz="1200" dirty="0">
              <a:solidFill>
                <a:srgbClr val="0432FF"/>
              </a:solidFill>
            </a:endParaRPr>
          </a:p>
        </p:txBody>
      </p:sp>
      <p:cxnSp>
        <p:nvCxnSpPr>
          <p:cNvPr id="65" name="직선 연결선[R] 64">
            <a:extLst>
              <a:ext uri="{FF2B5EF4-FFF2-40B4-BE49-F238E27FC236}">
                <a16:creationId xmlns:a16="http://schemas.microsoft.com/office/drawing/2014/main" id="{9B182D81-17EC-1E59-E95D-01908228785A}"/>
              </a:ext>
            </a:extLst>
          </p:cNvPr>
          <p:cNvCxnSpPr/>
          <p:nvPr/>
        </p:nvCxnSpPr>
        <p:spPr>
          <a:xfrm>
            <a:off x="8969950" y="1539397"/>
            <a:ext cx="74419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직선 연결선[R] 65">
            <a:extLst>
              <a:ext uri="{FF2B5EF4-FFF2-40B4-BE49-F238E27FC236}">
                <a16:creationId xmlns:a16="http://schemas.microsoft.com/office/drawing/2014/main" id="{34326F79-6A57-CD3D-A1D5-43141BB73961}"/>
              </a:ext>
            </a:extLst>
          </p:cNvPr>
          <p:cNvCxnSpPr>
            <a:cxnSpLocks/>
          </p:cNvCxnSpPr>
          <p:nvPr/>
        </p:nvCxnSpPr>
        <p:spPr>
          <a:xfrm>
            <a:off x="9969826" y="1535971"/>
            <a:ext cx="1289955" cy="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8B5F228-5005-9AD2-548C-A50AA689A2A5}"/>
              </a:ext>
            </a:extLst>
          </p:cNvPr>
          <p:cNvSpPr txBox="1"/>
          <p:nvPr/>
        </p:nvSpPr>
        <p:spPr>
          <a:xfrm>
            <a:off x="8969950" y="1840164"/>
            <a:ext cx="2677015" cy="646331"/>
          </a:xfrm>
          <a:prstGeom prst="rect">
            <a:avLst/>
          </a:prstGeom>
          <a:noFill/>
        </p:spPr>
        <p:txBody>
          <a:bodyPr wrap="none" rtlCol="0">
            <a:spAutoFit/>
          </a:bodyPr>
          <a:lstStyle/>
          <a:p>
            <a:r>
              <a:rPr kumimoji="1" lang="en-US" altLang="ko-Kore-KR" sz="1800" dirty="0"/>
              <a:t>0.4 x -10</a:t>
            </a:r>
            <a:r>
              <a:rPr kumimoji="1" lang="en-US" altLang="ko-Kore-KR" sz="1800" baseline="30000" dirty="0"/>
              <a:t>-8</a:t>
            </a:r>
            <a:r>
              <a:rPr kumimoji="1" lang="en-US" altLang="ko-Kore-KR" sz="1800" dirty="0"/>
              <a:t> N m</a:t>
            </a:r>
            <a:r>
              <a:rPr kumimoji="1" lang="en-US" altLang="ko-Kore-KR" sz="1800" baseline="30000" dirty="0"/>
              <a:t>-3 </a:t>
            </a:r>
            <a:r>
              <a:rPr kumimoji="1" lang="en-US" altLang="ko-Kore-KR" sz="1800" dirty="0"/>
              <a:t>for 4-year </a:t>
            </a:r>
          </a:p>
          <a:p>
            <a:r>
              <a:rPr kumimoji="1" lang="en-US" altLang="ko-Kore-KR" dirty="0"/>
              <a:t>~3.5cm SSH increase</a:t>
            </a:r>
            <a:endParaRPr kumimoji="1" lang="ko-Kore-KR" altLang="en-US" dirty="0"/>
          </a:p>
        </p:txBody>
      </p:sp>
      <p:sp>
        <p:nvSpPr>
          <p:cNvPr id="87" name="TextBox 86">
            <a:extLst>
              <a:ext uri="{FF2B5EF4-FFF2-40B4-BE49-F238E27FC236}">
                <a16:creationId xmlns:a16="http://schemas.microsoft.com/office/drawing/2014/main" id="{F2D7A31A-BD9A-890B-4292-88E66281B53F}"/>
              </a:ext>
            </a:extLst>
          </p:cNvPr>
          <p:cNvSpPr txBox="1"/>
          <p:nvPr/>
        </p:nvSpPr>
        <p:spPr>
          <a:xfrm>
            <a:off x="5265619" y="1065361"/>
            <a:ext cx="1369477" cy="276999"/>
          </a:xfrm>
          <a:prstGeom prst="rect">
            <a:avLst/>
          </a:prstGeom>
          <a:solidFill>
            <a:schemeClr val="bg1"/>
          </a:solidFill>
          <a:ln>
            <a:solidFill>
              <a:schemeClr val="tx1"/>
            </a:solidFill>
          </a:ln>
        </p:spPr>
        <p:txBody>
          <a:bodyPr wrap="none" rtlCol="0">
            <a:spAutoFit/>
          </a:bodyPr>
          <a:lstStyle/>
          <a:p>
            <a:r>
              <a:rPr kumimoji="1" lang="en-US" altLang="ko-Kore-KR" sz="1200" dirty="0"/>
              <a:t>Year 0 (2011-2022)</a:t>
            </a:r>
            <a:endParaRPr kumimoji="1" lang="ko-Kore-KR" altLang="en-US" sz="1200" dirty="0"/>
          </a:p>
        </p:txBody>
      </p:sp>
      <p:sp>
        <p:nvSpPr>
          <p:cNvPr id="88" name="TextBox 87">
            <a:extLst>
              <a:ext uri="{FF2B5EF4-FFF2-40B4-BE49-F238E27FC236}">
                <a16:creationId xmlns:a16="http://schemas.microsoft.com/office/drawing/2014/main" id="{0EBEA9E3-0E7D-43F5-DDDB-1D314FBB702B}"/>
              </a:ext>
            </a:extLst>
          </p:cNvPr>
          <p:cNvSpPr txBox="1"/>
          <p:nvPr/>
        </p:nvSpPr>
        <p:spPr>
          <a:xfrm>
            <a:off x="5277342" y="3549697"/>
            <a:ext cx="1104790" cy="230832"/>
          </a:xfrm>
          <a:prstGeom prst="rect">
            <a:avLst/>
          </a:prstGeom>
          <a:solidFill>
            <a:schemeClr val="bg1"/>
          </a:solidFill>
          <a:ln>
            <a:solidFill>
              <a:schemeClr val="tx1"/>
            </a:solidFill>
          </a:ln>
        </p:spPr>
        <p:txBody>
          <a:bodyPr wrap="none" rtlCol="0">
            <a:spAutoFit/>
          </a:bodyPr>
          <a:lstStyle/>
          <a:p>
            <a:r>
              <a:rPr kumimoji="1" lang="en-US" altLang="ko-Kore-KR" sz="900" dirty="0"/>
              <a:t>Year -1 (2010-2021)</a:t>
            </a:r>
            <a:endParaRPr kumimoji="1" lang="ko-Kore-KR" altLang="en-US" sz="900" dirty="0"/>
          </a:p>
        </p:txBody>
      </p:sp>
      <p:sp>
        <p:nvSpPr>
          <p:cNvPr id="89" name="TextBox 88">
            <a:extLst>
              <a:ext uri="{FF2B5EF4-FFF2-40B4-BE49-F238E27FC236}">
                <a16:creationId xmlns:a16="http://schemas.microsoft.com/office/drawing/2014/main" id="{BE570D24-D435-E16B-FF10-DC49CE51B87E}"/>
              </a:ext>
            </a:extLst>
          </p:cNvPr>
          <p:cNvSpPr txBox="1"/>
          <p:nvPr/>
        </p:nvSpPr>
        <p:spPr>
          <a:xfrm>
            <a:off x="7860273" y="3568091"/>
            <a:ext cx="1104790" cy="230832"/>
          </a:xfrm>
          <a:prstGeom prst="rect">
            <a:avLst/>
          </a:prstGeom>
          <a:solidFill>
            <a:schemeClr val="bg1"/>
          </a:solidFill>
          <a:ln>
            <a:solidFill>
              <a:schemeClr val="tx1"/>
            </a:solidFill>
          </a:ln>
        </p:spPr>
        <p:txBody>
          <a:bodyPr wrap="none" rtlCol="0">
            <a:spAutoFit/>
          </a:bodyPr>
          <a:lstStyle/>
          <a:p>
            <a:r>
              <a:rPr kumimoji="1" lang="en-US" altLang="ko-Kore-KR" sz="900" dirty="0"/>
              <a:t>Year -2 (2009-2020)</a:t>
            </a:r>
            <a:endParaRPr kumimoji="1" lang="ko-Kore-KR" altLang="en-US" sz="900" dirty="0"/>
          </a:p>
        </p:txBody>
      </p:sp>
      <p:sp>
        <p:nvSpPr>
          <p:cNvPr id="90" name="TextBox 89">
            <a:extLst>
              <a:ext uri="{FF2B5EF4-FFF2-40B4-BE49-F238E27FC236}">
                <a16:creationId xmlns:a16="http://schemas.microsoft.com/office/drawing/2014/main" id="{A6355D89-2BE5-CD1D-1F64-733CBD4ED6B1}"/>
              </a:ext>
            </a:extLst>
          </p:cNvPr>
          <p:cNvSpPr txBox="1"/>
          <p:nvPr/>
        </p:nvSpPr>
        <p:spPr>
          <a:xfrm>
            <a:off x="5277342" y="5231652"/>
            <a:ext cx="1104790" cy="230832"/>
          </a:xfrm>
          <a:prstGeom prst="rect">
            <a:avLst/>
          </a:prstGeom>
          <a:solidFill>
            <a:schemeClr val="bg1"/>
          </a:solidFill>
          <a:ln>
            <a:solidFill>
              <a:schemeClr val="tx1"/>
            </a:solidFill>
          </a:ln>
        </p:spPr>
        <p:txBody>
          <a:bodyPr wrap="none" rtlCol="0">
            <a:spAutoFit/>
          </a:bodyPr>
          <a:lstStyle/>
          <a:p>
            <a:r>
              <a:rPr kumimoji="1" lang="en-US" altLang="ko-Kore-KR" sz="900" dirty="0"/>
              <a:t>Year -3 (2008-2019)</a:t>
            </a:r>
            <a:endParaRPr kumimoji="1" lang="ko-Kore-KR" altLang="en-US" sz="900" dirty="0"/>
          </a:p>
        </p:txBody>
      </p:sp>
      <p:sp>
        <p:nvSpPr>
          <p:cNvPr id="91" name="TextBox 90">
            <a:extLst>
              <a:ext uri="{FF2B5EF4-FFF2-40B4-BE49-F238E27FC236}">
                <a16:creationId xmlns:a16="http://schemas.microsoft.com/office/drawing/2014/main" id="{58F542D2-43AC-A708-A3E8-83C2067E42D0}"/>
              </a:ext>
            </a:extLst>
          </p:cNvPr>
          <p:cNvSpPr txBox="1"/>
          <p:nvPr/>
        </p:nvSpPr>
        <p:spPr>
          <a:xfrm>
            <a:off x="7860273" y="5238484"/>
            <a:ext cx="1104790" cy="230832"/>
          </a:xfrm>
          <a:prstGeom prst="rect">
            <a:avLst/>
          </a:prstGeom>
          <a:solidFill>
            <a:schemeClr val="bg1"/>
          </a:solidFill>
          <a:ln>
            <a:solidFill>
              <a:schemeClr val="tx1"/>
            </a:solidFill>
          </a:ln>
        </p:spPr>
        <p:txBody>
          <a:bodyPr wrap="none" rtlCol="0">
            <a:spAutoFit/>
          </a:bodyPr>
          <a:lstStyle/>
          <a:p>
            <a:r>
              <a:rPr kumimoji="1" lang="en-US" altLang="ko-Kore-KR" sz="900" dirty="0"/>
              <a:t>Year -4 (2007-2018)</a:t>
            </a:r>
            <a:endParaRPr kumimoji="1" lang="ko-Kore-KR" altLang="en-US" sz="900"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0734868-89A8-5B45-738E-EA44D25B4A39}"/>
                  </a:ext>
                </a:extLst>
              </p:cNvPr>
              <p:cNvSpPr txBox="1"/>
              <p:nvPr/>
            </p:nvSpPr>
            <p:spPr>
              <a:xfrm>
                <a:off x="10958963" y="3177150"/>
                <a:ext cx="1060890" cy="390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b="0" i="1" smtClean="0">
                              <a:latin typeface="Cambria Math" panose="02040503050406030204" pitchFamily="18" charset="0"/>
                            </a:rPr>
                          </m:ctrlPr>
                        </m:sSupPr>
                        <m:e>
                          <m:acc>
                            <m:accPr>
                              <m:chr m:val="̅"/>
                              <m:ctrlPr>
                                <a:rPr kumimoji="1" lang="en-US" altLang="ko-Kore-KR" b="0" i="1" smtClean="0">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rPr>
                                    <m:t>𝑣𝑎𝑟</m:t>
                                  </m:r>
                                  <m:r>
                                    <a:rPr kumimoji="1" lang="en-US" altLang="ko-Kore-KR" b="0" i="1" smtClean="0">
                                      <a:latin typeface="Cambria Math" panose="02040503050406030204" pitchFamily="18" charset="0"/>
                                    </a:rPr>
                                    <m:t>′</m:t>
                                  </m:r>
                                </m:e>
                              </m:d>
                            </m:e>
                          </m:acc>
                        </m:e>
                        <m:sup>
                          <m:r>
                            <a:rPr kumimoji="1" lang="en-US" altLang="ko-Kore-KR" b="0" i="1" smtClean="0">
                              <a:latin typeface="Cambria Math" panose="02040503050406030204" pitchFamily="18" charset="0"/>
                            </a:rPr>
                            <m:t>3</m:t>
                          </m:r>
                        </m:sup>
                      </m:sSup>
                    </m:oMath>
                  </m:oMathPara>
                </a14:m>
                <a:endParaRPr lang="ko-Kore-KR" altLang="en-US" dirty="0"/>
              </a:p>
            </p:txBody>
          </p:sp>
        </mc:Choice>
        <mc:Fallback xmlns="">
          <p:sp>
            <p:nvSpPr>
              <p:cNvPr id="92" name="TextBox 91">
                <a:extLst>
                  <a:ext uri="{FF2B5EF4-FFF2-40B4-BE49-F238E27FC236}">
                    <a16:creationId xmlns:a16="http://schemas.microsoft.com/office/drawing/2014/main" id="{40734868-89A8-5B45-738E-EA44D25B4A39}"/>
                  </a:ext>
                </a:extLst>
              </p:cNvPr>
              <p:cNvSpPr txBox="1">
                <a:spLocks noRot="1" noChangeAspect="1" noMove="1" noResize="1" noEditPoints="1" noAdjustHandles="1" noChangeArrowheads="1" noChangeShapeType="1" noTextEdit="1"/>
              </p:cNvSpPr>
              <p:nvPr/>
            </p:nvSpPr>
            <p:spPr>
              <a:xfrm>
                <a:off x="10958963" y="3177150"/>
                <a:ext cx="1060890" cy="390941"/>
              </a:xfrm>
              <a:prstGeom prst="rect">
                <a:avLst/>
              </a:prstGeom>
              <a:blipFill>
                <a:blip r:embed="rId10"/>
                <a:stretch>
                  <a:fillRect/>
                </a:stretch>
              </a:blipFill>
            </p:spPr>
            <p:txBody>
              <a:bodyPr/>
              <a:lstStyle/>
              <a:p>
                <a:r>
                  <a:rPr lang="ko-Kore-KR" altLang="en-US">
                    <a:noFill/>
                  </a:rPr>
                  <a:t> </a:t>
                </a:r>
              </a:p>
            </p:txBody>
          </p:sp>
        </mc:Fallback>
      </mc:AlternateContent>
      <p:pic>
        <p:nvPicPr>
          <p:cNvPr id="2" name="그림 1">
            <a:extLst>
              <a:ext uri="{FF2B5EF4-FFF2-40B4-BE49-F238E27FC236}">
                <a16:creationId xmlns:a16="http://schemas.microsoft.com/office/drawing/2014/main" id="{243CF662-8879-6A4B-DFC3-6195EAF70AEE}"/>
              </a:ext>
            </a:extLst>
          </p:cNvPr>
          <p:cNvPicPr>
            <a:picLocks noChangeAspect="1"/>
          </p:cNvPicPr>
          <p:nvPr/>
        </p:nvPicPr>
        <p:blipFill>
          <a:blip r:embed="rId11"/>
          <a:stretch>
            <a:fillRect/>
          </a:stretch>
        </p:blipFill>
        <p:spPr>
          <a:xfrm>
            <a:off x="320655" y="317939"/>
            <a:ext cx="3849478" cy="3694503"/>
          </a:xfrm>
          <a:prstGeom prst="rect">
            <a:avLst/>
          </a:prstGeom>
        </p:spPr>
      </p:pic>
      <p:sp>
        <p:nvSpPr>
          <p:cNvPr id="3" name="TextBox 2">
            <a:extLst>
              <a:ext uri="{FF2B5EF4-FFF2-40B4-BE49-F238E27FC236}">
                <a16:creationId xmlns:a16="http://schemas.microsoft.com/office/drawing/2014/main" id="{990E9D1E-5B89-6169-1482-30153B2561AE}"/>
              </a:ext>
            </a:extLst>
          </p:cNvPr>
          <p:cNvSpPr txBox="1"/>
          <p:nvPr/>
        </p:nvSpPr>
        <p:spPr>
          <a:xfrm>
            <a:off x="1484675" y="-45284"/>
            <a:ext cx="1957663" cy="338554"/>
          </a:xfrm>
          <a:prstGeom prst="rect">
            <a:avLst/>
          </a:prstGeom>
          <a:noFill/>
        </p:spPr>
        <p:txBody>
          <a:bodyPr wrap="square" rtlCol="0">
            <a:spAutoFit/>
          </a:bodyPr>
          <a:lstStyle/>
          <a:p>
            <a:r>
              <a:rPr kumimoji="1" lang="en-US" altLang="ko-Kore-KR" sz="1600" b="1" dirty="0"/>
              <a:t>GLORYS - </a:t>
            </a:r>
            <a:r>
              <a:rPr kumimoji="1" lang="en-US" altLang="ko-Kore-KR" sz="1600" b="1" dirty="0" err="1"/>
              <a:t>SSHa</a:t>
            </a:r>
            <a:r>
              <a:rPr kumimoji="1" lang="en-US" altLang="ko-Kore-KR" sz="1600" b="1" dirty="0"/>
              <a:t> [cm]</a:t>
            </a:r>
            <a:endParaRPr kumimoji="1" lang="ko-Kore-KR" altLang="en-US" sz="1600" b="1" dirty="0"/>
          </a:p>
        </p:txBody>
      </p:sp>
      <p:cxnSp>
        <p:nvCxnSpPr>
          <p:cNvPr id="4" name="직선 화살표 연결선 3">
            <a:extLst>
              <a:ext uri="{FF2B5EF4-FFF2-40B4-BE49-F238E27FC236}">
                <a16:creationId xmlns:a16="http://schemas.microsoft.com/office/drawing/2014/main" id="{BDF89002-BB00-AB7B-8D76-A4646CA64538}"/>
              </a:ext>
            </a:extLst>
          </p:cNvPr>
          <p:cNvCxnSpPr/>
          <p:nvPr/>
        </p:nvCxnSpPr>
        <p:spPr>
          <a:xfrm flipH="1" flipV="1">
            <a:off x="1673764" y="1637027"/>
            <a:ext cx="562047" cy="6592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3D97A4CB-30CA-A6BA-C027-84407EADB8B8}"/>
              </a:ext>
            </a:extLst>
          </p:cNvPr>
          <p:cNvCxnSpPr>
            <a:cxnSpLocks/>
          </p:cNvCxnSpPr>
          <p:nvPr/>
        </p:nvCxnSpPr>
        <p:spPr>
          <a:xfrm flipV="1">
            <a:off x="2390964" y="3004150"/>
            <a:ext cx="213165" cy="42815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6F0F6E16-095E-213E-8515-8E45F60C96C9}"/>
              </a:ext>
            </a:extLst>
          </p:cNvPr>
          <p:cNvSpPr/>
          <p:nvPr/>
        </p:nvSpPr>
        <p:spPr>
          <a:xfrm rot="19780489">
            <a:off x="2747950" y="2303329"/>
            <a:ext cx="1155786" cy="663926"/>
          </a:xfrm>
          <a:prstGeom prst="ellipse">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a:p>
        </p:txBody>
      </p:sp>
      <p:sp>
        <p:nvSpPr>
          <p:cNvPr id="7" name="TextBox 6">
            <a:extLst>
              <a:ext uri="{FF2B5EF4-FFF2-40B4-BE49-F238E27FC236}">
                <a16:creationId xmlns:a16="http://schemas.microsoft.com/office/drawing/2014/main" id="{89887E05-2DF8-5C6F-F678-FBA01C7271D8}"/>
              </a:ext>
            </a:extLst>
          </p:cNvPr>
          <p:cNvSpPr txBox="1"/>
          <p:nvPr/>
        </p:nvSpPr>
        <p:spPr>
          <a:xfrm>
            <a:off x="2935522" y="2067597"/>
            <a:ext cx="400240" cy="307777"/>
          </a:xfrm>
          <a:prstGeom prst="rect">
            <a:avLst/>
          </a:prstGeom>
          <a:noFill/>
        </p:spPr>
        <p:txBody>
          <a:bodyPr wrap="square" rtlCol="0">
            <a:spAutoFit/>
          </a:bodyPr>
          <a:lstStyle/>
          <a:p>
            <a:r>
              <a:rPr kumimoji="1" lang="en-US" altLang="ko-Kore-KR" sz="1400" b="1" dirty="0">
                <a:solidFill>
                  <a:srgbClr val="0432FF"/>
                </a:solidFill>
              </a:rPr>
              <a:t>AC</a:t>
            </a:r>
            <a:endParaRPr kumimoji="1" lang="ko-Kore-KR" altLang="en-US" sz="1400" b="1" dirty="0">
              <a:solidFill>
                <a:srgbClr val="0432FF"/>
              </a:solidFill>
            </a:endParaRPr>
          </a:p>
        </p:txBody>
      </p:sp>
      <p:sp>
        <p:nvSpPr>
          <p:cNvPr id="8" name="타원 7">
            <a:extLst>
              <a:ext uri="{FF2B5EF4-FFF2-40B4-BE49-F238E27FC236}">
                <a16:creationId xmlns:a16="http://schemas.microsoft.com/office/drawing/2014/main" id="{691F4D34-91D4-0D9B-161D-9FC15FA631FC}"/>
              </a:ext>
            </a:extLst>
          </p:cNvPr>
          <p:cNvSpPr/>
          <p:nvPr/>
        </p:nvSpPr>
        <p:spPr>
          <a:xfrm rot="19428896">
            <a:off x="2007918" y="1293555"/>
            <a:ext cx="551601" cy="8441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9" name="TextBox 8">
            <a:extLst>
              <a:ext uri="{FF2B5EF4-FFF2-40B4-BE49-F238E27FC236}">
                <a16:creationId xmlns:a16="http://schemas.microsoft.com/office/drawing/2014/main" id="{67F81225-4665-827E-B9B3-835FEA769FCF}"/>
              </a:ext>
            </a:extLst>
          </p:cNvPr>
          <p:cNvSpPr txBox="1"/>
          <p:nvPr/>
        </p:nvSpPr>
        <p:spPr>
          <a:xfrm>
            <a:off x="2334882" y="1199471"/>
            <a:ext cx="600640" cy="307777"/>
          </a:xfrm>
          <a:prstGeom prst="rect">
            <a:avLst/>
          </a:prstGeom>
          <a:noFill/>
        </p:spPr>
        <p:txBody>
          <a:bodyPr wrap="square" rtlCol="0">
            <a:spAutoFit/>
          </a:bodyPr>
          <a:lstStyle/>
          <a:p>
            <a:r>
              <a:rPr kumimoji="1" lang="en-US" altLang="ko-Kore-KR" sz="1400" b="1" dirty="0">
                <a:solidFill>
                  <a:srgbClr val="FF0000"/>
                </a:solidFill>
              </a:rPr>
              <a:t>AAC</a:t>
            </a:r>
            <a:endParaRPr kumimoji="1" lang="ko-Kore-KR" altLang="en-US" sz="1400" b="1" dirty="0">
              <a:solidFill>
                <a:srgbClr val="FF0000"/>
              </a:solidFill>
            </a:endParaRPr>
          </a:p>
        </p:txBody>
      </p:sp>
      <p:cxnSp>
        <p:nvCxnSpPr>
          <p:cNvPr id="10" name="직선 화살표 연결선 9">
            <a:extLst>
              <a:ext uri="{FF2B5EF4-FFF2-40B4-BE49-F238E27FC236}">
                <a16:creationId xmlns:a16="http://schemas.microsoft.com/office/drawing/2014/main" id="{4234B7B1-4FB5-53BA-7E18-1A6E2767B456}"/>
              </a:ext>
            </a:extLst>
          </p:cNvPr>
          <p:cNvCxnSpPr>
            <a:cxnSpLocks/>
          </p:cNvCxnSpPr>
          <p:nvPr/>
        </p:nvCxnSpPr>
        <p:spPr>
          <a:xfrm flipH="1" flipV="1">
            <a:off x="2056695" y="3440491"/>
            <a:ext cx="358232" cy="1014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0D73A978-9538-816F-967A-FC06EA0EDB80}"/>
              </a:ext>
            </a:extLst>
          </p:cNvPr>
          <p:cNvCxnSpPr>
            <a:cxnSpLocks/>
          </p:cNvCxnSpPr>
          <p:nvPr/>
        </p:nvCxnSpPr>
        <p:spPr>
          <a:xfrm flipV="1">
            <a:off x="3267393" y="2703295"/>
            <a:ext cx="765187" cy="5266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08A5C0F5-1C09-303D-53DB-EBC69BDE45DE}"/>
              </a:ext>
            </a:extLst>
          </p:cNvPr>
          <p:cNvCxnSpPr>
            <a:cxnSpLocks/>
          </p:cNvCxnSpPr>
          <p:nvPr/>
        </p:nvCxnSpPr>
        <p:spPr>
          <a:xfrm flipV="1">
            <a:off x="1662811" y="1087573"/>
            <a:ext cx="662315" cy="3469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 name="그림 13">
            <a:extLst>
              <a:ext uri="{FF2B5EF4-FFF2-40B4-BE49-F238E27FC236}">
                <a16:creationId xmlns:a16="http://schemas.microsoft.com/office/drawing/2014/main" id="{DD335C22-D5A0-1318-CBAB-EE83788E9C19}"/>
              </a:ext>
            </a:extLst>
          </p:cNvPr>
          <p:cNvPicPr>
            <a:picLocks noChangeAspect="1"/>
          </p:cNvPicPr>
          <p:nvPr/>
        </p:nvPicPr>
        <p:blipFill>
          <a:blip r:embed="rId12"/>
          <a:stretch>
            <a:fillRect/>
          </a:stretch>
        </p:blipFill>
        <p:spPr>
          <a:xfrm>
            <a:off x="318512" y="4133694"/>
            <a:ext cx="3868725" cy="2486923"/>
          </a:xfrm>
          <a:prstGeom prst="rect">
            <a:avLst/>
          </a:prstGeom>
        </p:spPr>
      </p:pic>
      <p:sp>
        <p:nvSpPr>
          <p:cNvPr id="16" name="타원 15">
            <a:extLst>
              <a:ext uri="{FF2B5EF4-FFF2-40B4-BE49-F238E27FC236}">
                <a16:creationId xmlns:a16="http://schemas.microsoft.com/office/drawing/2014/main" id="{D7309EB4-59FC-8A6B-B49F-C3BB84CF713E}"/>
              </a:ext>
            </a:extLst>
          </p:cNvPr>
          <p:cNvSpPr/>
          <p:nvPr/>
        </p:nvSpPr>
        <p:spPr>
          <a:xfrm rot="20016710">
            <a:off x="1045506" y="5257653"/>
            <a:ext cx="394451" cy="8905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8" name="TextBox 17">
            <a:extLst>
              <a:ext uri="{FF2B5EF4-FFF2-40B4-BE49-F238E27FC236}">
                <a16:creationId xmlns:a16="http://schemas.microsoft.com/office/drawing/2014/main" id="{3500E46B-CEF7-2FA7-DA06-6005B0CF005C}"/>
              </a:ext>
            </a:extLst>
          </p:cNvPr>
          <p:cNvSpPr txBox="1"/>
          <p:nvPr/>
        </p:nvSpPr>
        <p:spPr>
          <a:xfrm>
            <a:off x="1163103" y="5016337"/>
            <a:ext cx="628890" cy="400110"/>
          </a:xfrm>
          <a:prstGeom prst="rect">
            <a:avLst/>
          </a:prstGeom>
          <a:noFill/>
        </p:spPr>
        <p:txBody>
          <a:bodyPr wrap="square" rtlCol="0">
            <a:spAutoFit/>
          </a:bodyPr>
          <a:lstStyle/>
          <a:p>
            <a:r>
              <a:rPr kumimoji="1" lang="en-US" altLang="ko-Kore-KR" sz="2000" b="1" dirty="0">
                <a:solidFill>
                  <a:srgbClr val="FF0000"/>
                </a:solidFill>
              </a:rPr>
              <a:t>AAC</a:t>
            </a:r>
            <a:endParaRPr kumimoji="1" lang="ko-Kore-KR" altLang="en-US" sz="2000" b="1" dirty="0">
              <a:solidFill>
                <a:srgbClr val="FF0000"/>
              </a:solidFill>
            </a:endParaRPr>
          </a:p>
        </p:txBody>
      </p:sp>
      <p:sp>
        <p:nvSpPr>
          <p:cNvPr id="19" name="타원 18">
            <a:extLst>
              <a:ext uri="{FF2B5EF4-FFF2-40B4-BE49-F238E27FC236}">
                <a16:creationId xmlns:a16="http://schemas.microsoft.com/office/drawing/2014/main" id="{BE109648-1E8F-7F11-F3EC-5587C1449B82}"/>
              </a:ext>
            </a:extLst>
          </p:cNvPr>
          <p:cNvSpPr/>
          <p:nvPr/>
        </p:nvSpPr>
        <p:spPr>
          <a:xfrm rot="20447940">
            <a:off x="2431870" y="3244107"/>
            <a:ext cx="439546" cy="2119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22" name="TextBox 21">
            <a:extLst>
              <a:ext uri="{FF2B5EF4-FFF2-40B4-BE49-F238E27FC236}">
                <a16:creationId xmlns:a16="http://schemas.microsoft.com/office/drawing/2014/main" id="{F93A1523-970C-EFC5-EBF7-A67A0D2AE815}"/>
              </a:ext>
            </a:extLst>
          </p:cNvPr>
          <p:cNvSpPr txBox="1"/>
          <p:nvPr/>
        </p:nvSpPr>
        <p:spPr>
          <a:xfrm>
            <a:off x="2797903" y="3076945"/>
            <a:ext cx="519744" cy="307777"/>
          </a:xfrm>
          <a:prstGeom prst="rect">
            <a:avLst/>
          </a:prstGeom>
          <a:noFill/>
        </p:spPr>
        <p:txBody>
          <a:bodyPr wrap="square" rtlCol="0">
            <a:spAutoFit/>
          </a:bodyPr>
          <a:lstStyle/>
          <a:p>
            <a:r>
              <a:rPr kumimoji="1" lang="en-US" altLang="ko-Kore-KR" sz="1400" b="1" dirty="0">
                <a:solidFill>
                  <a:srgbClr val="FF0000"/>
                </a:solidFill>
              </a:rPr>
              <a:t>AAC</a:t>
            </a:r>
            <a:endParaRPr kumimoji="1" lang="ko-Kore-KR" altLang="en-US" sz="1400" b="1" dirty="0">
              <a:solidFill>
                <a:srgbClr val="FF0000"/>
              </a:solidFill>
            </a:endParaRPr>
          </a:p>
        </p:txBody>
      </p:sp>
      <p:sp>
        <p:nvSpPr>
          <p:cNvPr id="106" name="타원 105">
            <a:extLst>
              <a:ext uri="{FF2B5EF4-FFF2-40B4-BE49-F238E27FC236}">
                <a16:creationId xmlns:a16="http://schemas.microsoft.com/office/drawing/2014/main" id="{779DF3BC-D3B0-49C2-4285-C4F20D7397DE}"/>
              </a:ext>
            </a:extLst>
          </p:cNvPr>
          <p:cNvSpPr/>
          <p:nvPr/>
        </p:nvSpPr>
        <p:spPr>
          <a:xfrm rot="19428896">
            <a:off x="6312558" y="1802724"/>
            <a:ext cx="230047" cy="3107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08" name="타원 107">
            <a:extLst>
              <a:ext uri="{FF2B5EF4-FFF2-40B4-BE49-F238E27FC236}">
                <a16:creationId xmlns:a16="http://schemas.microsoft.com/office/drawing/2014/main" id="{04845735-4F2B-5BF9-D4D3-F4041BC59B02}"/>
              </a:ext>
            </a:extLst>
          </p:cNvPr>
          <p:cNvSpPr/>
          <p:nvPr/>
        </p:nvSpPr>
        <p:spPr>
          <a:xfrm rot="19428896">
            <a:off x="6047788" y="4021072"/>
            <a:ext cx="144631" cy="23041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09" name="타원 108">
            <a:extLst>
              <a:ext uri="{FF2B5EF4-FFF2-40B4-BE49-F238E27FC236}">
                <a16:creationId xmlns:a16="http://schemas.microsoft.com/office/drawing/2014/main" id="{963B0E3B-9AD2-162C-2771-45B6982833BB}"/>
              </a:ext>
            </a:extLst>
          </p:cNvPr>
          <p:cNvSpPr/>
          <p:nvPr/>
        </p:nvSpPr>
        <p:spPr>
          <a:xfrm rot="19428896">
            <a:off x="8634629" y="4018487"/>
            <a:ext cx="144631" cy="23041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10" name="타원 109">
            <a:extLst>
              <a:ext uri="{FF2B5EF4-FFF2-40B4-BE49-F238E27FC236}">
                <a16:creationId xmlns:a16="http://schemas.microsoft.com/office/drawing/2014/main" id="{1C531D6C-E0F5-45F3-7C4A-7AF866921693}"/>
              </a:ext>
            </a:extLst>
          </p:cNvPr>
          <p:cNvSpPr/>
          <p:nvPr/>
        </p:nvSpPr>
        <p:spPr>
          <a:xfrm rot="19428896">
            <a:off x="6044302" y="5699908"/>
            <a:ext cx="144631" cy="23041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12" name="타원 111">
            <a:extLst>
              <a:ext uri="{FF2B5EF4-FFF2-40B4-BE49-F238E27FC236}">
                <a16:creationId xmlns:a16="http://schemas.microsoft.com/office/drawing/2014/main" id="{2550CF32-390D-0D2A-D554-AAC42B63956D}"/>
              </a:ext>
            </a:extLst>
          </p:cNvPr>
          <p:cNvSpPr/>
          <p:nvPr/>
        </p:nvSpPr>
        <p:spPr>
          <a:xfrm rot="19428896">
            <a:off x="8634629" y="5697032"/>
            <a:ext cx="144631" cy="23041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14" name="타원 113">
            <a:extLst>
              <a:ext uri="{FF2B5EF4-FFF2-40B4-BE49-F238E27FC236}">
                <a16:creationId xmlns:a16="http://schemas.microsoft.com/office/drawing/2014/main" id="{B9CB9654-078E-D82A-564C-F8B978A9ECED}"/>
              </a:ext>
            </a:extLst>
          </p:cNvPr>
          <p:cNvSpPr/>
          <p:nvPr/>
        </p:nvSpPr>
        <p:spPr>
          <a:xfrm rot="19780489">
            <a:off x="6549209" y="2212831"/>
            <a:ext cx="428936" cy="275956"/>
          </a:xfrm>
          <a:prstGeom prst="ellipse">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a:p>
        </p:txBody>
      </p:sp>
      <p:sp>
        <p:nvSpPr>
          <p:cNvPr id="115" name="타원 114">
            <a:extLst>
              <a:ext uri="{FF2B5EF4-FFF2-40B4-BE49-F238E27FC236}">
                <a16:creationId xmlns:a16="http://schemas.microsoft.com/office/drawing/2014/main" id="{247C23D2-AC14-3AC1-7DF0-B2FB6FED3737}"/>
              </a:ext>
            </a:extLst>
          </p:cNvPr>
          <p:cNvSpPr>
            <a:spLocks noChangeAspect="1"/>
          </p:cNvSpPr>
          <p:nvPr/>
        </p:nvSpPr>
        <p:spPr>
          <a:xfrm rot="19780489">
            <a:off x="6193075" y="4277145"/>
            <a:ext cx="307837" cy="198047"/>
          </a:xfrm>
          <a:prstGeom prst="ellipse">
            <a:avLst/>
          </a:prstGeom>
          <a:no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a:p>
        </p:txBody>
      </p:sp>
      <p:sp>
        <p:nvSpPr>
          <p:cNvPr id="116" name="타원 115">
            <a:extLst>
              <a:ext uri="{FF2B5EF4-FFF2-40B4-BE49-F238E27FC236}">
                <a16:creationId xmlns:a16="http://schemas.microsoft.com/office/drawing/2014/main" id="{FD1FE4B5-C6F3-EF6E-DA48-2FAE5FDB278C}"/>
              </a:ext>
            </a:extLst>
          </p:cNvPr>
          <p:cNvSpPr>
            <a:spLocks noChangeAspect="1"/>
          </p:cNvSpPr>
          <p:nvPr/>
        </p:nvSpPr>
        <p:spPr>
          <a:xfrm rot="19780489">
            <a:off x="8827720" y="4277147"/>
            <a:ext cx="307837" cy="198047"/>
          </a:xfrm>
          <a:prstGeom prst="ellipse">
            <a:avLst/>
          </a:prstGeom>
          <a:no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a:p>
        </p:txBody>
      </p:sp>
      <p:sp>
        <p:nvSpPr>
          <p:cNvPr id="117" name="타원 116">
            <a:extLst>
              <a:ext uri="{FF2B5EF4-FFF2-40B4-BE49-F238E27FC236}">
                <a16:creationId xmlns:a16="http://schemas.microsoft.com/office/drawing/2014/main" id="{C3B0BBEE-EBD6-3E3D-F777-547DCEA8EAED}"/>
              </a:ext>
            </a:extLst>
          </p:cNvPr>
          <p:cNvSpPr>
            <a:spLocks noChangeAspect="1"/>
          </p:cNvSpPr>
          <p:nvPr/>
        </p:nvSpPr>
        <p:spPr>
          <a:xfrm rot="19780489">
            <a:off x="6193076" y="5951092"/>
            <a:ext cx="307837" cy="198047"/>
          </a:xfrm>
          <a:prstGeom prst="ellipse">
            <a:avLst/>
          </a:prstGeom>
          <a:no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a:p>
        </p:txBody>
      </p:sp>
      <p:sp>
        <p:nvSpPr>
          <p:cNvPr id="118" name="타원 117">
            <a:extLst>
              <a:ext uri="{FF2B5EF4-FFF2-40B4-BE49-F238E27FC236}">
                <a16:creationId xmlns:a16="http://schemas.microsoft.com/office/drawing/2014/main" id="{0D03CBEB-F429-A85A-BB29-63054C95E513}"/>
              </a:ext>
            </a:extLst>
          </p:cNvPr>
          <p:cNvSpPr>
            <a:spLocks noChangeAspect="1"/>
          </p:cNvSpPr>
          <p:nvPr/>
        </p:nvSpPr>
        <p:spPr>
          <a:xfrm rot="19780489">
            <a:off x="8852345" y="5954721"/>
            <a:ext cx="307837" cy="198047"/>
          </a:xfrm>
          <a:prstGeom prst="ellipse">
            <a:avLst/>
          </a:prstGeom>
          <a:no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200"/>
          </a:p>
        </p:txBody>
      </p:sp>
      <p:sp>
        <p:nvSpPr>
          <p:cNvPr id="119" name="타원 118">
            <a:extLst>
              <a:ext uri="{FF2B5EF4-FFF2-40B4-BE49-F238E27FC236}">
                <a16:creationId xmlns:a16="http://schemas.microsoft.com/office/drawing/2014/main" id="{0C4A8B93-6AD8-653E-0943-607087EE29C5}"/>
              </a:ext>
            </a:extLst>
          </p:cNvPr>
          <p:cNvSpPr>
            <a:spLocks noChangeAspect="1"/>
          </p:cNvSpPr>
          <p:nvPr/>
        </p:nvSpPr>
        <p:spPr>
          <a:xfrm rot="20447940">
            <a:off x="6468945" y="2572491"/>
            <a:ext cx="209050" cy="9654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120" name="타원 119">
            <a:extLst>
              <a:ext uri="{FF2B5EF4-FFF2-40B4-BE49-F238E27FC236}">
                <a16:creationId xmlns:a16="http://schemas.microsoft.com/office/drawing/2014/main" id="{99788198-6DEB-CCC9-3E5B-63D220AA9FA3}"/>
              </a:ext>
            </a:extLst>
          </p:cNvPr>
          <p:cNvSpPr>
            <a:spLocks noChangeAspect="1"/>
          </p:cNvSpPr>
          <p:nvPr/>
        </p:nvSpPr>
        <p:spPr>
          <a:xfrm rot="20000029">
            <a:off x="6126179" y="4542601"/>
            <a:ext cx="105075" cy="540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121" name="타원 120">
            <a:extLst>
              <a:ext uri="{FF2B5EF4-FFF2-40B4-BE49-F238E27FC236}">
                <a16:creationId xmlns:a16="http://schemas.microsoft.com/office/drawing/2014/main" id="{B6D58D86-B1F1-047E-CA7E-8808A939EE26}"/>
              </a:ext>
            </a:extLst>
          </p:cNvPr>
          <p:cNvSpPr>
            <a:spLocks noChangeAspect="1"/>
          </p:cNvSpPr>
          <p:nvPr/>
        </p:nvSpPr>
        <p:spPr>
          <a:xfrm rot="20000029">
            <a:off x="8721723" y="4584098"/>
            <a:ext cx="105075" cy="540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122" name="타원 121">
            <a:extLst>
              <a:ext uri="{FF2B5EF4-FFF2-40B4-BE49-F238E27FC236}">
                <a16:creationId xmlns:a16="http://schemas.microsoft.com/office/drawing/2014/main" id="{ACD0DAAA-15B8-D26F-015A-93D613B9CA4A}"/>
              </a:ext>
            </a:extLst>
          </p:cNvPr>
          <p:cNvSpPr>
            <a:spLocks noChangeAspect="1"/>
          </p:cNvSpPr>
          <p:nvPr/>
        </p:nvSpPr>
        <p:spPr>
          <a:xfrm rot="20000029">
            <a:off x="6123145" y="6234012"/>
            <a:ext cx="105075" cy="540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123" name="타원 122">
            <a:extLst>
              <a:ext uri="{FF2B5EF4-FFF2-40B4-BE49-F238E27FC236}">
                <a16:creationId xmlns:a16="http://schemas.microsoft.com/office/drawing/2014/main" id="{7BDFCC74-593C-786C-E508-047B169757B5}"/>
              </a:ext>
            </a:extLst>
          </p:cNvPr>
          <p:cNvSpPr>
            <a:spLocks noChangeAspect="1"/>
          </p:cNvSpPr>
          <p:nvPr/>
        </p:nvSpPr>
        <p:spPr>
          <a:xfrm rot="20000029">
            <a:off x="8721724" y="6234011"/>
            <a:ext cx="105075" cy="540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a:p>
        </p:txBody>
      </p:sp>
      <p:sp>
        <p:nvSpPr>
          <p:cNvPr id="130" name="타원 129">
            <a:extLst>
              <a:ext uri="{FF2B5EF4-FFF2-40B4-BE49-F238E27FC236}">
                <a16:creationId xmlns:a16="http://schemas.microsoft.com/office/drawing/2014/main" id="{74290DA4-F609-30F5-C2D4-752206B35453}"/>
              </a:ext>
            </a:extLst>
          </p:cNvPr>
          <p:cNvSpPr/>
          <p:nvPr/>
        </p:nvSpPr>
        <p:spPr>
          <a:xfrm rot="20016710">
            <a:off x="7143375" y="1471128"/>
            <a:ext cx="114838" cy="3028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31" name="타원 130">
            <a:extLst>
              <a:ext uri="{FF2B5EF4-FFF2-40B4-BE49-F238E27FC236}">
                <a16:creationId xmlns:a16="http://schemas.microsoft.com/office/drawing/2014/main" id="{7DCDA0D9-3675-D508-E2E8-6F2C90F74BEA}"/>
              </a:ext>
            </a:extLst>
          </p:cNvPr>
          <p:cNvSpPr/>
          <p:nvPr/>
        </p:nvSpPr>
        <p:spPr>
          <a:xfrm rot="20016710">
            <a:off x="6579726" y="3781318"/>
            <a:ext cx="76796" cy="20066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32" name="타원 131">
            <a:extLst>
              <a:ext uri="{FF2B5EF4-FFF2-40B4-BE49-F238E27FC236}">
                <a16:creationId xmlns:a16="http://schemas.microsoft.com/office/drawing/2014/main" id="{E57AB790-6994-89D6-61ED-659ACB05A4F4}"/>
              </a:ext>
            </a:extLst>
          </p:cNvPr>
          <p:cNvSpPr/>
          <p:nvPr/>
        </p:nvSpPr>
        <p:spPr>
          <a:xfrm rot="20016710">
            <a:off x="9174561" y="3790732"/>
            <a:ext cx="76796" cy="20066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33" name="타원 132">
            <a:extLst>
              <a:ext uri="{FF2B5EF4-FFF2-40B4-BE49-F238E27FC236}">
                <a16:creationId xmlns:a16="http://schemas.microsoft.com/office/drawing/2014/main" id="{A3183DCB-E644-F480-9FFE-9F3862892444}"/>
              </a:ext>
            </a:extLst>
          </p:cNvPr>
          <p:cNvSpPr/>
          <p:nvPr/>
        </p:nvSpPr>
        <p:spPr>
          <a:xfrm rot="20016710">
            <a:off x="6573764" y="5469278"/>
            <a:ext cx="76796" cy="20066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sp>
        <p:nvSpPr>
          <p:cNvPr id="134" name="타원 133">
            <a:extLst>
              <a:ext uri="{FF2B5EF4-FFF2-40B4-BE49-F238E27FC236}">
                <a16:creationId xmlns:a16="http://schemas.microsoft.com/office/drawing/2014/main" id="{09E837E9-5B0F-9C5B-BC60-3EE757FD7E80}"/>
              </a:ext>
            </a:extLst>
          </p:cNvPr>
          <p:cNvSpPr/>
          <p:nvPr/>
        </p:nvSpPr>
        <p:spPr>
          <a:xfrm rot="20016710">
            <a:off x="9174561" y="5475928"/>
            <a:ext cx="76796" cy="20066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00"/>
          </a:p>
        </p:txBody>
      </p:sp>
      <p:pic>
        <p:nvPicPr>
          <p:cNvPr id="135" name="그림 134" descr="텍스트, 스크린샷, 도표, 그래프이(가) 표시된 사진&#10;&#10;자동 생성된 설명">
            <a:extLst>
              <a:ext uri="{FF2B5EF4-FFF2-40B4-BE49-F238E27FC236}">
                <a16:creationId xmlns:a16="http://schemas.microsoft.com/office/drawing/2014/main" id="{6A2ED32F-1DB2-F330-C728-D9C054FADFD7}"/>
              </a:ext>
            </a:extLst>
          </p:cNvPr>
          <p:cNvPicPr>
            <a:picLocks noChangeAspect="1"/>
          </p:cNvPicPr>
          <p:nvPr/>
        </p:nvPicPr>
        <p:blipFill>
          <a:blip r:embed="rId13"/>
          <a:srcRect t="48584" r="50434"/>
          <a:stretch>
            <a:fillRect/>
          </a:stretch>
        </p:blipFill>
        <p:spPr>
          <a:xfrm>
            <a:off x="10308457" y="4994195"/>
            <a:ext cx="1854337" cy="1636086"/>
          </a:xfrm>
          <a:prstGeom prst="rect">
            <a:avLst/>
          </a:prstGeom>
        </p:spPr>
      </p:pic>
      <p:sp>
        <p:nvSpPr>
          <p:cNvPr id="136" name="TextBox 135">
            <a:extLst>
              <a:ext uri="{FF2B5EF4-FFF2-40B4-BE49-F238E27FC236}">
                <a16:creationId xmlns:a16="http://schemas.microsoft.com/office/drawing/2014/main" id="{87D40D6E-7CD6-B07D-40B3-4AB7F4A40BFF}"/>
              </a:ext>
            </a:extLst>
          </p:cNvPr>
          <p:cNvSpPr txBox="1"/>
          <p:nvPr/>
        </p:nvSpPr>
        <p:spPr>
          <a:xfrm>
            <a:off x="10860870" y="6620617"/>
            <a:ext cx="1257075" cy="253916"/>
          </a:xfrm>
          <a:prstGeom prst="rect">
            <a:avLst/>
          </a:prstGeom>
          <a:noFill/>
        </p:spPr>
        <p:txBody>
          <a:bodyPr wrap="none" rtlCol="0">
            <a:spAutoFit/>
          </a:bodyPr>
          <a:lstStyle/>
          <a:p>
            <a:r>
              <a:rPr kumimoji="1" lang="en-US" altLang="ko-Kore-KR" sz="1050" dirty="0"/>
              <a:t>Kang and Na (2022)</a:t>
            </a:r>
            <a:endParaRPr kumimoji="1" lang="ko-Kore-KR" altLang="en-US" sz="1050" dirty="0"/>
          </a:p>
        </p:txBody>
      </p:sp>
      <p:sp>
        <p:nvSpPr>
          <p:cNvPr id="137" name="TextBox 136">
            <a:extLst>
              <a:ext uri="{FF2B5EF4-FFF2-40B4-BE49-F238E27FC236}">
                <a16:creationId xmlns:a16="http://schemas.microsoft.com/office/drawing/2014/main" id="{4C0FE099-320B-4757-4CB8-FEFD3E4B400E}"/>
              </a:ext>
            </a:extLst>
          </p:cNvPr>
          <p:cNvSpPr txBox="1"/>
          <p:nvPr/>
        </p:nvSpPr>
        <p:spPr>
          <a:xfrm>
            <a:off x="10653767" y="4564085"/>
            <a:ext cx="1408527" cy="461665"/>
          </a:xfrm>
          <a:prstGeom prst="rect">
            <a:avLst/>
          </a:prstGeom>
          <a:noFill/>
        </p:spPr>
        <p:txBody>
          <a:bodyPr wrap="none" rtlCol="0">
            <a:spAutoFit/>
          </a:bodyPr>
          <a:lstStyle/>
          <a:p>
            <a:r>
              <a:rPr kumimoji="1" lang="en-US" altLang="ko-KR" sz="1200" dirty="0"/>
              <a:t>When Kuroshio </a:t>
            </a:r>
          </a:p>
          <a:p>
            <a:r>
              <a:rPr kumimoji="1" lang="en-US" altLang="ko-KR" sz="1200" dirty="0"/>
              <a:t>intrusion is strong…</a:t>
            </a:r>
            <a:endParaRPr kumimoji="1" lang="ko-KR" altLang="en-US" sz="1200" dirty="0"/>
          </a:p>
        </p:txBody>
      </p:sp>
      <p:sp>
        <p:nvSpPr>
          <p:cNvPr id="13" name="Slide Number Placeholder 4">
            <a:extLst>
              <a:ext uri="{FF2B5EF4-FFF2-40B4-BE49-F238E27FC236}">
                <a16:creationId xmlns:a16="http://schemas.microsoft.com/office/drawing/2014/main" id="{E48B2655-E96E-9BE1-93A2-A45DE9312DB7}"/>
              </a:ext>
            </a:extLst>
          </p:cNvPr>
          <p:cNvSpPr txBox="1">
            <a:spLocks/>
          </p:cNvSpPr>
          <p:nvPr/>
        </p:nvSpPr>
        <p:spPr>
          <a:xfrm>
            <a:off x="9379243" y="8627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32</a:t>
            </a:r>
          </a:p>
        </p:txBody>
      </p:sp>
    </p:spTree>
    <p:extLst>
      <p:ext uri="{BB962C8B-B14F-4D97-AF65-F5344CB8AC3E}">
        <p14:creationId xmlns:p14="http://schemas.microsoft.com/office/powerpoint/2010/main" val="76632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B93946-B554-D1B6-2C23-94A293F1C017}"/>
              </a:ext>
            </a:extLst>
          </p:cNvPr>
          <p:cNvSpPr>
            <a:spLocks noGrp="1"/>
          </p:cNvSpPr>
          <p:nvPr>
            <p:ph type="ctrTitle"/>
          </p:nvPr>
        </p:nvSpPr>
        <p:spPr>
          <a:xfrm>
            <a:off x="454152" y="1018283"/>
            <a:ext cx="11283696" cy="2387600"/>
          </a:xfrm>
        </p:spPr>
        <p:txBody>
          <a:bodyPr>
            <a:normAutofit fontScale="90000"/>
          </a:bodyPr>
          <a:lstStyle/>
          <a:p>
            <a:r>
              <a:rPr kumimoji="1" lang="en-US" altLang="ko-Kore-KR" b="1" dirty="0"/>
              <a:t>Decadal SST Variability in the East Asian Marginal Seas over Recent Decades: </a:t>
            </a:r>
            <a:br>
              <a:rPr kumimoji="1" lang="en-US" altLang="ko-Kore-KR" b="1" dirty="0"/>
            </a:br>
            <a:r>
              <a:rPr kumimoji="1" lang="en-US" altLang="ko-Kore-KR" b="1" dirty="0"/>
              <a:t>Warming, Hiatus, and Reacceleration</a:t>
            </a:r>
            <a:endParaRPr kumimoji="1" lang="ko-Kore-KR" altLang="en-US" b="1" dirty="0"/>
          </a:p>
        </p:txBody>
      </p:sp>
      <p:sp>
        <p:nvSpPr>
          <p:cNvPr id="4" name="TextBox 3">
            <a:extLst>
              <a:ext uri="{FF2B5EF4-FFF2-40B4-BE49-F238E27FC236}">
                <a16:creationId xmlns:a16="http://schemas.microsoft.com/office/drawing/2014/main" id="{E2787520-5136-3578-EBD7-2E5DA3113AEF}"/>
              </a:ext>
            </a:extLst>
          </p:cNvPr>
          <p:cNvSpPr txBox="1"/>
          <p:nvPr/>
        </p:nvSpPr>
        <p:spPr>
          <a:xfrm>
            <a:off x="4478285" y="3489844"/>
            <a:ext cx="4504182" cy="369332"/>
          </a:xfrm>
          <a:prstGeom prst="rect">
            <a:avLst/>
          </a:prstGeom>
          <a:noFill/>
        </p:spPr>
        <p:txBody>
          <a:bodyPr wrap="none" rtlCol="0">
            <a:spAutoFit/>
          </a:bodyPr>
          <a:lstStyle/>
          <a:p>
            <a:r>
              <a:rPr kumimoji="1" lang="en-US" altLang="ko-Kore-KR" b="1" dirty="0">
                <a:latin typeface="+mj-lt"/>
              </a:rPr>
              <a:t>H</a:t>
            </a:r>
            <a:r>
              <a:rPr kumimoji="1" lang="en-US" altLang="ko-KR" b="1" dirty="0">
                <a:latin typeface="+mj-lt"/>
              </a:rPr>
              <a:t>yung-Ju</a:t>
            </a:r>
            <a:r>
              <a:rPr kumimoji="1" lang="ko-KR" altLang="en-US" b="1" dirty="0">
                <a:latin typeface="+mj-lt"/>
              </a:rPr>
              <a:t> </a:t>
            </a:r>
            <a:r>
              <a:rPr kumimoji="1" lang="en-US" altLang="ko-KR" b="1" dirty="0">
                <a:latin typeface="+mj-lt"/>
              </a:rPr>
              <a:t>Park, Yong-Sun Kim, and  Hanna</a:t>
            </a:r>
            <a:r>
              <a:rPr kumimoji="1" lang="ko-KR" altLang="en-US" b="1" dirty="0">
                <a:latin typeface="+mj-lt"/>
              </a:rPr>
              <a:t> </a:t>
            </a:r>
            <a:r>
              <a:rPr kumimoji="1" lang="en-US" altLang="ko-KR" b="1" dirty="0">
                <a:latin typeface="+mj-lt"/>
              </a:rPr>
              <a:t>Na</a:t>
            </a:r>
            <a:endParaRPr kumimoji="1" lang="ko-Kore-KR" altLang="en-US" b="1" dirty="0">
              <a:latin typeface="+mj-lt"/>
            </a:endParaRPr>
          </a:p>
        </p:txBody>
      </p:sp>
      <p:grpSp>
        <p:nvGrpSpPr>
          <p:cNvPr id="21" name="그룹 20">
            <a:extLst>
              <a:ext uri="{FF2B5EF4-FFF2-40B4-BE49-F238E27FC236}">
                <a16:creationId xmlns:a16="http://schemas.microsoft.com/office/drawing/2014/main" id="{E507E3A9-2D2E-EDB1-D0DF-7008FB315E14}"/>
              </a:ext>
            </a:extLst>
          </p:cNvPr>
          <p:cNvGrpSpPr/>
          <p:nvPr/>
        </p:nvGrpSpPr>
        <p:grpSpPr>
          <a:xfrm>
            <a:off x="1166363" y="4174287"/>
            <a:ext cx="5727665" cy="2462659"/>
            <a:chOff x="3027613" y="169670"/>
            <a:chExt cx="8385874" cy="3605579"/>
          </a:xfrm>
        </p:grpSpPr>
        <p:pic>
          <p:nvPicPr>
            <p:cNvPr id="3" name="그림 2">
              <a:extLst>
                <a:ext uri="{FF2B5EF4-FFF2-40B4-BE49-F238E27FC236}">
                  <a16:creationId xmlns:a16="http://schemas.microsoft.com/office/drawing/2014/main" id="{811A6EED-8A83-9FDD-09AA-472D39B86280}"/>
                </a:ext>
              </a:extLst>
            </p:cNvPr>
            <p:cNvPicPr>
              <a:picLocks noChangeAspect="1"/>
            </p:cNvPicPr>
            <p:nvPr/>
          </p:nvPicPr>
          <p:blipFill>
            <a:blip r:embed="rId2"/>
            <a:srcRect l="351" r="351"/>
            <a:stretch/>
          </p:blipFill>
          <p:spPr>
            <a:xfrm>
              <a:off x="3027613" y="536626"/>
              <a:ext cx="8039691" cy="3238623"/>
            </a:xfrm>
            <a:prstGeom prst="rect">
              <a:avLst/>
            </a:prstGeom>
          </p:spPr>
        </p:pic>
        <p:sp>
          <p:nvSpPr>
            <p:cNvPr id="5" name="TextBox 4">
              <a:extLst>
                <a:ext uri="{FF2B5EF4-FFF2-40B4-BE49-F238E27FC236}">
                  <a16:creationId xmlns:a16="http://schemas.microsoft.com/office/drawing/2014/main" id="{96D7BFD0-4622-006A-BCB8-32D7A8D5D66E}"/>
                </a:ext>
              </a:extLst>
            </p:cNvPr>
            <p:cNvSpPr txBox="1"/>
            <p:nvPr/>
          </p:nvSpPr>
          <p:spPr>
            <a:xfrm>
              <a:off x="3557264" y="169670"/>
              <a:ext cx="2079874" cy="383023"/>
            </a:xfrm>
            <a:prstGeom prst="rect">
              <a:avLst/>
            </a:prstGeom>
            <a:noFill/>
            <a:ln>
              <a:noFill/>
            </a:ln>
          </p:spPr>
          <p:txBody>
            <a:bodyPr wrap="none" rtlCol="0">
              <a:spAutoFit/>
            </a:bodyPr>
            <a:lstStyle/>
            <a:p>
              <a:r>
                <a:rPr kumimoji="1" lang="en-US" altLang="ko-Kore-KR" sz="1100" b="1" dirty="0">
                  <a:solidFill>
                    <a:srgbClr val="FF0000"/>
                  </a:solidFill>
                </a:rPr>
                <a:t>P1: Warming (82–98)</a:t>
              </a:r>
              <a:endParaRPr kumimoji="1" lang="ko-Kore-KR" altLang="en-US" sz="1100" b="1" dirty="0">
                <a:solidFill>
                  <a:srgbClr val="FF0000"/>
                </a:solidFill>
              </a:endParaRPr>
            </a:p>
          </p:txBody>
        </p:sp>
        <p:cxnSp>
          <p:nvCxnSpPr>
            <p:cNvPr id="6" name="직선 화살표 연결선 5">
              <a:extLst>
                <a:ext uri="{FF2B5EF4-FFF2-40B4-BE49-F238E27FC236}">
                  <a16:creationId xmlns:a16="http://schemas.microsoft.com/office/drawing/2014/main" id="{F67A983F-DF5C-3CB3-1FDC-F72590314C67}"/>
                </a:ext>
              </a:extLst>
            </p:cNvPr>
            <p:cNvCxnSpPr>
              <a:cxnSpLocks/>
            </p:cNvCxnSpPr>
            <p:nvPr/>
          </p:nvCxnSpPr>
          <p:spPr>
            <a:xfrm>
              <a:off x="3572491" y="547265"/>
              <a:ext cx="2917447"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DFBD73-F76C-35E4-1F0D-046E6149F1B3}"/>
                </a:ext>
              </a:extLst>
            </p:cNvPr>
            <p:cNvSpPr txBox="1"/>
            <p:nvPr/>
          </p:nvSpPr>
          <p:spPr>
            <a:xfrm>
              <a:off x="6455379" y="169670"/>
              <a:ext cx="1838137" cy="383023"/>
            </a:xfrm>
            <a:prstGeom prst="rect">
              <a:avLst/>
            </a:prstGeom>
            <a:noFill/>
            <a:ln>
              <a:noFill/>
            </a:ln>
          </p:spPr>
          <p:txBody>
            <a:bodyPr wrap="none" rtlCol="0">
              <a:spAutoFit/>
            </a:bodyPr>
            <a:lstStyle/>
            <a:p>
              <a:r>
                <a:rPr kumimoji="1" lang="en-US" altLang="ko-Kore-KR" sz="1100" b="1" dirty="0">
                  <a:solidFill>
                    <a:srgbClr val="0432FF"/>
                  </a:solidFill>
                </a:rPr>
                <a:t>P2: Hiatus (98–11)</a:t>
              </a:r>
              <a:endParaRPr kumimoji="1" lang="ko-Kore-KR" altLang="en-US" sz="1100" b="1" dirty="0">
                <a:solidFill>
                  <a:srgbClr val="0432FF"/>
                </a:solidFill>
              </a:endParaRPr>
            </a:p>
          </p:txBody>
        </p:sp>
        <p:cxnSp>
          <p:nvCxnSpPr>
            <p:cNvPr id="8" name="직선 화살표 연결선 7">
              <a:extLst>
                <a:ext uri="{FF2B5EF4-FFF2-40B4-BE49-F238E27FC236}">
                  <a16:creationId xmlns:a16="http://schemas.microsoft.com/office/drawing/2014/main" id="{DD9A31CB-8635-C341-BC96-F8E906EBF582}"/>
                </a:ext>
              </a:extLst>
            </p:cNvPr>
            <p:cNvCxnSpPr>
              <a:cxnSpLocks/>
            </p:cNvCxnSpPr>
            <p:nvPr/>
          </p:nvCxnSpPr>
          <p:spPr>
            <a:xfrm>
              <a:off x="6489938" y="547265"/>
              <a:ext cx="2375945" cy="0"/>
            </a:xfrm>
            <a:prstGeom prst="straightConnector1">
              <a:avLst/>
            </a:prstGeom>
            <a:ln w="38100">
              <a:solidFill>
                <a:srgbClr val="0432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590D0B-47C0-ADA7-4976-A236AEB4428E}"/>
                </a:ext>
              </a:extLst>
            </p:cNvPr>
            <p:cNvSpPr txBox="1"/>
            <p:nvPr/>
          </p:nvSpPr>
          <p:spPr>
            <a:xfrm>
              <a:off x="8852488" y="169670"/>
              <a:ext cx="2560999" cy="383023"/>
            </a:xfrm>
            <a:prstGeom prst="rect">
              <a:avLst/>
            </a:prstGeom>
            <a:noFill/>
            <a:ln>
              <a:noFill/>
            </a:ln>
          </p:spPr>
          <p:txBody>
            <a:bodyPr wrap="none" rtlCol="0">
              <a:spAutoFit/>
            </a:bodyPr>
            <a:lstStyle/>
            <a:p>
              <a:r>
                <a:rPr kumimoji="1" lang="en-US" altLang="ko-Kore-KR" sz="1100" b="1" dirty="0">
                  <a:solidFill>
                    <a:srgbClr val="8A0000"/>
                  </a:solidFill>
                </a:rPr>
                <a:t>P3: Reacceleration (11–22)</a:t>
              </a:r>
              <a:endParaRPr kumimoji="1" lang="ko-Kore-KR" altLang="en-US" sz="1100" b="1" dirty="0">
                <a:solidFill>
                  <a:srgbClr val="8A0000"/>
                </a:solidFill>
              </a:endParaRPr>
            </a:p>
          </p:txBody>
        </p:sp>
        <p:cxnSp>
          <p:nvCxnSpPr>
            <p:cNvPr id="10" name="직선 화살표 연결선 9">
              <a:extLst>
                <a:ext uri="{FF2B5EF4-FFF2-40B4-BE49-F238E27FC236}">
                  <a16:creationId xmlns:a16="http://schemas.microsoft.com/office/drawing/2014/main" id="{7A649B3C-0A29-8B87-5ED3-F363EBE5B277}"/>
                </a:ext>
              </a:extLst>
            </p:cNvPr>
            <p:cNvCxnSpPr>
              <a:cxnSpLocks/>
            </p:cNvCxnSpPr>
            <p:nvPr/>
          </p:nvCxnSpPr>
          <p:spPr>
            <a:xfrm>
              <a:off x="8877403" y="547265"/>
              <a:ext cx="1960689" cy="0"/>
            </a:xfrm>
            <a:prstGeom prst="straightConnector1">
              <a:avLst/>
            </a:prstGeom>
            <a:ln w="38100">
              <a:solidFill>
                <a:srgbClr val="8A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8152B91-D990-B274-C6FA-A9A8E09CA2CC}"/>
                    </a:ext>
                  </a:extLst>
                </p:cNvPr>
                <p:cNvSpPr txBox="1"/>
                <p:nvPr/>
              </p:nvSpPr>
              <p:spPr>
                <a:xfrm>
                  <a:off x="6496736" y="2243431"/>
                  <a:ext cx="1798519" cy="365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sz="1000" b="1" i="1" smtClean="0">
                            <a:latin typeface="Cambria Math" panose="02040503050406030204" pitchFamily="18" charset="0"/>
                          </a:rPr>
                          <m:t>𝒂</m:t>
                        </m:r>
                        <m:r>
                          <a:rPr kumimoji="1" lang="en-US" altLang="ko-Kore-KR" sz="1000" b="1" i="1" smtClean="0">
                            <a:latin typeface="Cambria Math" panose="02040503050406030204" pitchFamily="18" charset="0"/>
                          </a:rPr>
                          <m:t>=</m:t>
                        </m:r>
                        <m:r>
                          <a:rPr kumimoji="1" lang="en-US" altLang="ko-Kore-KR" sz="1000" b="1" i="1" smtClean="0">
                            <a:latin typeface="Cambria Math" panose="02040503050406030204" pitchFamily="18" charset="0"/>
                          </a:rPr>
                          <m:t>𝟎</m:t>
                        </m:r>
                        <m:r>
                          <a:rPr kumimoji="1" lang="en-US" altLang="ko-Kore-KR" sz="1000" b="1" i="1" smtClean="0">
                            <a:latin typeface="Cambria Math" panose="02040503050406030204" pitchFamily="18" charset="0"/>
                          </a:rPr>
                          <m:t>.</m:t>
                        </m:r>
                        <m:r>
                          <a:rPr kumimoji="1" lang="en-US" altLang="ko-Kore-KR" sz="1000" b="1" i="1" smtClean="0">
                            <a:latin typeface="Cambria Math" panose="02040503050406030204" pitchFamily="18" charset="0"/>
                          </a:rPr>
                          <m:t>𝟐𝟔</m:t>
                        </m:r>
                        <m:r>
                          <a:rPr kumimoji="1" lang="en-US" altLang="ko-Kore-KR" sz="1000" b="1" i="1" smtClean="0">
                            <a:latin typeface="Cambria Math" panose="02040503050406030204" pitchFamily="18" charset="0"/>
                            <a:ea typeface="Cambria Math" panose="02040503050406030204" pitchFamily="18" charset="0"/>
                          </a:rPr>
                          <m:t>℃</m:t>
                        </m:r>
                        <m:r>
                          <a:rPr kumimoji="1" lang="en-US" altLang="ko-Kore-KR" sz="1000" b="1" i="1" smtClean="0">
                            <a:latin typeface="Cambria Math" panose="02040503050406030204" pitchFamily="18" charset="0"/>
                          </a:rPr>
                          <m:t> </m:t>
                        </m:r>
                        <m:sSup>
                          <m:sSupPr>
                            <m:ctrlPr>
                              <a:rPr kumimoji="1" lang="en-US" altLang="ko-Kore-KR" sz="1000" b="1" i="1" smtClean="0">
                                <a:latin typeface="Cambria Math" panose="02040503050406030204" pitchFamily="18" charset="0"/>
                              </a:rPr>
                            </m:ctrlPr>
                          </m:sSupPr>
                          <m:e>
                            <m:r>
                              <a:rPr kumimoji="1" lang="en-US" altLang="ko-Kore-KR" sz="1000" b="1" i="1">
                                <a:latin typeface="Cambria Math" panose="02040503050406030204" pitchFamily="18" charset="0"/>
                              </a:rPr>
                              <m:t>𝒅𝒆𝒄</m:t>
                            </m:r>
                          </m:e>
                          <m:sup>
                            <m:r>
                              <a:rPr kumimoji="1" lang="en-US" altLang="ko-Kore-KR" sz="1000" b="1" i="1" smtClean="0">
                                <a:latin typeface="Cambria Math" panose="02040503050406030204" pitchFamily="18" charset="0"/>
                              </a:rPr>
                              <m:t>−</m:t>
                            </m:r>
                            <m:r>
                              <a:rPr kumimoji="1" lang="en-US" altLang="ko-Kore-KR" sz="1000" b="1" i="1" smtClean="0">
                                <a:latin typeface="Cambria Math" panose="02040503050406030204" pitchFamily="18" charset="0"/>
                              </a:rPr>
                              <m:t>𝟏</m:t>
                            </m:r>
                          </m:sup>
                        </m:sSup>
                      </m:oMath>
                    </m:oMathPara>
                  </a14:m>
                  <a:endParaRPr kumimoji="1" lang="ko-Kore-KR" altLang="en-US" sz="1000" dirty="0"/>
                </a:p>
              </p:txBody>
            </p:sp>
          </mc:Choice>
          <mc:Fallback xmlns="">
            <p:sp>
              <p:nvSpPr>
                <p:cNvPr id="11" name="TextBox 10">
                  <a:extLst>
                    <a:ext uri="{FF2B5EF4-FFF2-40B4-BE49-F238E27FC236}">
                      <a16:creationId xmlns:a16="http://schemas.microsoft.com/office/drawing/2014/main" id="{68152B91-D990-B274-C6FA-A9A8E09CA2CC}"/>
                    </a:ext>
                  </a:extLst>
                </p:cNvPr>
                <p:cNvSpPr txBox="1">
                  <a:spLocks noRot="1" noChangeAspect="1" noMove="1" noResize="1" noEditPoints="1" noAdjustHandles="1" noChangeArrowheads="1" noChangeShapeType="1" noTextEdit="1"/>
                </p:cNvSpPr>
                <p:nvPr/>
              </p:nvSpPr>
              <p:spPr>
                <a:xfrm>
                  <a:off x="6496736" y="2243431"/>
                  <a:ext cx="1798519" cy="365562"/>
                </a:xfrm>
                <a:prstGeom prst="rect">
                  <a:avLst/>
                </a:prstGeom>
                <a:blipFill>
                  <a:blip r:embed="rId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E8A9720-1B26-DA1B-58EF-A743B7DB7D71}"/>
                    </a:ext>
                  </a:extLst>
                </p:cNvPr>
                <p:cNvSpPr txBox="1"/>
                <p:nvPr/>
              </p:nvSpPr>
              <p:spPr>
                <a:xfrm>
                  <a:off x="4585966" y="2698791"/>
                  <a:ext cx="1888455" cy="365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000" b="1" i="1" smtClean="0">
                                <a:solidFill>
                                  <a:srgbClr val="FF0000"/>
                                </a:solidFill>
                                <a:latin typeface="Cambria Math" panose="02040503050406030204" pitchFamily="18" charset="0"/>
                              </a:rPr>
                            </m:ctrlPr>
                          </m:sSubPr>
                          <m:e>
                            <m:r>
                              <a:rPr kumimoji="1" lang="en-US" altLang="ko-Kore-KR" sz="1000" b="1" i="1" smtClean="0">
                                <a:solidFill>
                                  <a:srgbClr val="FF0000"/>
                                </a:solidFill>
                                <a:latin typeface="Cambria Math" panose="02040503050406030204" pitchFamily="18" charset="0"/>
                              </a:rPr>
                              <m:t>𝒂</m:t>
                            </m:r>
                          </m:e>
                          <m:sub>
                            <m:r>
                              <a:rPr kumimoji="1" lang="en-US" altLang="ko-Kore-KR" sz="1000" b="1" i="1" smtClean="0">
                                <a:solidFill>
                                  <a:srgbClr val="FF0000"/>
                                </a:solidFill>
                                <a:latin typeface="Cambria Math" panose="02040503050406030204" pitchFamily="18" charset="0"/>
                              </a:rPr>
                              <m:t>𝟏</m:t>
                            </m:r>
                          </m:sub>
                        </m:sSub>
                        <m:r>
                          <a:rPr kumimoji="1" lang="en-US" altLang="ko-Kore-KR" sz="1000" b="1" i="1">
                            <a:solidFill>
                              <a:srgbClr val="FF0000"/>
                            </a:solidFill>
                            <a:latin typeface="Cambria Math" panose="02040503050406030204" pitchFamily="18" charset="0"/>
                          </a:rPr>
                          <m:t>=</m:t>
                        </m:r>
                        <m:r>
                          <a:rPr kumimoji="1" lang="en-US" altLang="ko-Kore-KR" sz="1000" b="1" i="1" smtClean="0">
                            <a:solidFill>
                              <a:srgbClr val="FF0000"/>
                            </a:solidFill>
                            <a:latin typeface="Cambria Math" panose="02040503050406030204" pitchFamily="18" charset="0"/>
                          </a:rPr>
                          <m:t>𝟎</m:t>
                        </m:r>
                        <m:r>
                          <a:rPr kumimoji="1" lang="en-US" altLang="ko-Kore-KR" sz="1000" b="1" i="1" smtClean="0">
                            <a:solidFill>
                              <a:srgbClr val="FF0000"/>
                            </a:solidFill>
                            <a:latin typeface="Cambria Math" panose="02040503050406030204" pitchFamily="18" charset="0"/>
                          </a:rPr>
                          <m:t>.</m:t>
                        </m:r>
                        <m:r>
                          <a:rPr kumimoji="1" lang="en-US" altLang="ko-Kore-KR" sz="1000" b="1" i="1" smtClean="0">
                            <a:solidFill>
                              <a:srgbClr val="FF0000"/>
                            </a:solidFill>
                            <a:latin typeface="Cambria Math" panose="02040503050406030204" pitchFamily="18" charset="0"/>
                          </a:rPr>
                          <m:t>𝟒𝟒</m:t>
                        </m:r>
                        <m:r>
                          <a:rPr kumimoji="1" lang="en-US" altLang="ko-Kore-KR" sz="1000" b="1" i="1">
                            <a:solidFill>
                              <a:srgbClr val="FF0000"/>
                            </a:solidFill>
                            <a:latin typeface="Cambria Math" panose="02040503050406030204" pitchFamily="18" charset="0"/>
                            <a:ea typeface="Cambria Math" panose="02040503050406030204" pitchFamily="18" charset="0"/>
                          </a:rPr>
                          <m:t>℃</m:t>
                        </m:r>
                        <m:r>
                          <a:rPr kumimoji="1" lang="en-US" altLang="ko-Kore-KR" sz="1000" b="1" i="1" smtClean="0">
                            <a:solidFill>
                              <a:srgbClr val="FF0000"/>
                            </a:solidFill>
                            <a:latin typeface="Cambria Math" panose="02040503050406030204" pitchFamily="18" charset="0"/>
                            <a:ea typeface="Cambria Math" panose="02040503050406030204" pitchFamily="18" charset="0"/>
                          </a:rPr>
                          <m:t> </m:t>
                        </m:r>
                        <m:r>
                          <a:rPr kumimoji="1" lang="en-US" altLang="ko-Kore-KR" sz="1000" b="1" i="1" smtClean="0">
                            <a:solidFill>
                              <a:srgbClr val="FF0000"/>
                            </a:solidFill>
                            <a:latin typeface="Cambria Math" panose="02040503050406030204" pitchFamily="18" charset="0"/>
                            <a:ea typeface="Cambria Math" panose="02040503050406030204" pitchFamily="18" charset="0"/>
                          </a:rPr>
                          <m:t>𝒅𝒆</m:t>
                        </m:r>
                        <m:sSup>
                          <m:sSupPr>
                            <m:ctrlPr>
                              <a:rPr kumimoji="1" lang="en-US" altLang="ko-Kore-KR" sz="1000" b="1" i="1" smtClean="0">
                                <a:solidFill>
                                  <a:srgbClr val="FF0000"/>
                                </a:solidFill>
                                <a:latin typeface="Cambria Math" panose="02040503050406030204" pitchFamily="18" charset="0"/>
                                <a:ea typeface="Cambria Math" panose="02040503050406030204" pitchFamily="18" charset="0"/>
                              </a:rPr>
                            </m:ctrlPr>
                          </m:sSupPr>
                          <m:e>
                            <m:r>
                              <a:rPr kumimoji="1" lang="en-US" altLang="ko-Kore-KR" sz="1000" b="1" i="1" smtClean="0">
                                <a:solidFill>
                                  <a:srgbClr val="FF0000"/>
                                </a:solidFill>
                                <a:latin typeface="Cambria Math" panose="02040503050406030204" pitchFamily="18" charset="0"/>
                                <a:ea typeface="Cambria Math" panose="02040503050406030204" pitchFamily="18" charset="0"/>
                              </a:rPr>
                              <m:t>𝒄</m:t>
                            </m:r>
                          </m:e>
                          <m:sup>
                            <m:r>
                              <a:rPr kumimoji="1" lang="en-US" altLang="ko-Kore-KR" sz="1000" b="1" i="1" smtClean="0">
                                <a:solidFill>
                                  <a:srgbClr val="FF0000"/>
                                </a:solidFill>
                                <a:latin typeface="Cambria Math" panose="02040503050406030204" pitchFamily="18" charset="0"/>
                                <a:ea typeface="Cambria Math" panose="02040503050406030204" pitchFamily="18" charset="0"/>
                              </a:rPr>
                              <m:t>−</m:t>
                            </m:r>
                            <m:r>
                              <a:rPr kumimoji="1" lang="en-US" altLang="ko-Kore-KR" sz="1000" b="1" i="1" smtClean="0">
                                <a:solidFill>
                                  <a:srgbClr val="FF0000"/>
                                </a:solidFill>
                                <a:latin typeface="Cambria Math" panose="02040503050406030204" pitchFamily="18" charset="0"/>
                                <a:ea typeface="Cambria Math" panose="02040503050406030204" pitchFamily="18" charset="0"/>
                              </a:rPr>
                              <m:t>𝟏</m:t>
                            </m:r>
                          </m:sup>
                        </m:sSup>
                      </m:oMath>
                    </m:oMathPara>
                  </a14:m>
                  <a:endParaRPr kumimoji="1" lang="ko-Kore-KR" altLang="en-US" sz="1000" dirty="0">
                    <a:solidFill>
                      <a:srgbClr val="FF0000"/>
                    </a:solidFill>
                  </a:endParaRPr>
                </a:p>
              </p:txBody>
            </p:sp>
          </mc:Choice>
          <mc:Fallback xmlns="">
            <p:sp>
              <p:nvSpPr>
                <p:cNvPr id="12" name="TextBox 11">
                  <a:extLst>
                    <a:ext uri="{FF2B5EF4-FFF2-40B4-BE49-F238E27FC236}">
                      <a16:creationId xmlns:a16="http://schemas.microsoft.com/office/drawing/2014/main" id="{2E8A9720-1B26-DA1B-58EF-A743B7DB7D71}"/>
                    </a:ext>
                  </a:extLst>
                </p:cNvPr>
                <p:cNvSpPr txBox="1">
                  <a:spLocks noRot="1" noChangeAspect="1" noMove="1" noResize="1" noEditPoints="1" noAdjustHandles="1" noChangeArrowheads="1" noChangeShapeType="1" noTextEdit="1"/>
                </p:cNvSpPr>
                <p:nvPr/>
              </p:nvSpPr>
              <p:spPr>
                <a:xfrm>
                  <a:off x="4585966" y="2698791"/>
                  <a:ext cx="1888455" cy="365562"/>
                </a:xfrm>
                <a:prstGeom prst="rect">
                  <a:avLst/>
                </a:prstGeom>
                <a:blipFill>
                  <a:blip r:embed="rId4"/>
                  <a:stretch>
                    <a:fillRect b="-47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1988232-9CB0-2D24-C49E-0B625FDC9135}"/>
                    </a:ext>
                  </a:extLst>
                </p:cNvPr>
                <p:cNvSpPr txBox="1"/>
                <p:nvPr/>
              </p:nvSpPr>
              <p:spPr>
                <a:xfrm>
                  <a:off x="7029008" y="1395349"/>
                  <a:ext cx="2029272" cy="365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000" b="1" i="1" smtClean="0">
                                <a:solidFill>
                                  <a:srgbClr val="0432FF"/>
                                </a:solidFill>
                                <a:latin typeface="Cambria Math" panose="02040503050406030204" pitchFamily="18" charset="0"/>
                              </a:rPr>
                            </m:ctrlPr>
                          </m:sSubPr>
                          <m:e>
                            <m:r>
                              <a:rPr kumimoji="1" lang="en-US" altLang="ko-Kore-KR" sz="1000" b="1" i="1">
                                <a:solidFill>
                                  <a:srgbClr val="0432FF"/>
                                </a:solidFill>
                                <a:latin typeface="Cambria Math" panose="02040503050406030204" pitchFamily="18" charset="0"/>
                              </a:rPr>
                              <m:t>𝒂</m:t>
                            </m:r>
                          </m:e>
                          <m:sub>
                            <m:r>
                              <a:rPr kumimoji="1" lang="en-US" altLang="ko-Kore-KR" sz="1000" b="1" i="1" smtClean="0">
                                <a:solidFill>
                                  <a:srgbClr val="0432FF"/>
                                </a:solidFill>
                                <a:latin typeface="Cambria Math" panose="02040503050406030204" pitchFamily="18" charset="0"/>
                              </a:rPr>
                              <m:t>𝟐</m:t>
                            </m:r>
                          </m:sub>
                        </m:sSub>
                        <m:r>
                          <a:rPr kumimoji="1" lang="en-US" altLang="ko-Kore-KR" sz="1000" b="1" i="1">
                            <a:solidFill>
                              <a:srgbClr val="0432FF"/>
                            </a:solidFill>
                            <a:latin typeface="Cambria Math" panose="02040503050406030204" pitchFamily="18" charset="0"/>
                          </a:rPr>
                          <m:t>=</m:t>
                        </m:r>
                        <m:r>
                          <a:rPr kumimoji="1" lang="en-US" altLang="ko-Kore-KR" sz="1000" b="1" i="1" smtClean="0">
                            <a:solidFill>
                              <a:srgbClr val="0432FF"/>
                            </a:solidFill>
                            <a:latin typeface="Cambria Math" panose="02040503050406030204" pitchFamily="18" charset="0"/>
                          </a:rPr>
                          <m:t>−</m:t>
                        </m:r>
                        <m:r>
                          <a:rPr kumimoji="1" lang="en-US" altLang="ko-Kore-KR" sz="1000" b="1" i="1">
                            <a:solidFill>
                              <a:srgbClr val="0432FF"/>
                            </a:solidFill>
                            <a:latin typeface="Cambria Math" panose="02040503050406030204" pitchFamily="18" charset="0"/>
                          </a:rPr>
                          <m:t>𝟎</m:t>
                        </m:r>
                        <m:r>
                          <a:rPr kumimoji="1" lang="en-US" altLang="ko-Kore-KR" sz="1000" b="1" i="1">
                            <a:solidFill>
                              <a:srgbClr val="0432FF"/>
                            </a:solidFill>
                            <a:latin typeface="Cambria Math" panose="02040503050406030204" pitchFamily="18" charset="0"/>
                          </a:rPr>
                          <m:t>.</m:t>
                        </m:r>
                        <m:r>
                          <a:rPr kumimoji="1" lang="en-US" altLang="ko-Kore-KR" sz="1000" b="1" i="1" smtClean="0">
                            <a:solidFill>
                              <a:srgbClr val="0432FF"/>
                            </a:solidFill>
                            <a:latin typeface="Cambria Math" panose="02040503050406030204" pitchFamily="18" charset="0"/>
                          </a:rPr>
                          <m:t>𝟐𝟗</m:t>
                        </m:r>
                        <m:r>
                          <a:rPr kumimoji="1" lang="en-US" altLang="ko-Kore-KR" sz="1000" b="1" i="1">
                            <a:solidFill>
                              <a:srgbClr val="0432FF"/>
                            </a:solidFill>
                            <a:latin typeface="Cambria Math" panose="02040503050406030204" pitchFamily="18" charset="0"/>
                            <a:ea typeface="Cambria Math" panose="02040503050406030204" pitchFamily="18" charset="0"/>
                          </a:rPr>
                          <m:t>℃ </m:t>
                        </m:r>
                        <m:r>
                          <a:rPr kumimoji="1" lang="en-US" altLang="ko-Kore-KR" sz="1000" b="1" i="1">
                            <a:solidFill>
                              <a:srgbClr val="0432FF"/>
                            </a:solidFill>
                            <a:latin typeface="Cambria Math" panose="02040503050406030204" pitchFamily="18" charset="0"/>
                            <a:ea typeface="Cambria Math" panose="02040503050406030204" pitchFamily="18" charset="0"/>
                          </a:rPr>
                          <m:t>𝒅𝒆</m:t>
                        </m:r>
                        <m:sSup>
                          <m:sSupPr>
                            <m:ctrlPr>
                              <a:rPr kumimoji="1" lang="en-US" altLang="ko-Kore-KR" sz="1000" b="1" i="1">
                                <a:solidFill>
                                  <a:srgbClr val="0432FF"/>
                                </a:solidFill>
                                <a:latin typeface="Cambria Math" panose="02040503050406030204" pitchFamily="18" charset="0"/>
                                <a:ea typeface="Cambria Math" panose="02040503050406030204" pitchFamily="18" charset="0"/>
                              </a:rPr>
                            </m:ctrlPr>
                          </m:sSupPr>
                          <m:e>
                            <m:r>
                              <a:rPr kumimoji="1" lang="en-US" altLang="ko-Kore-KR" sz="1000" b="1" i="1">
                                <a:solidFill>
                                  <a:srgbClr val="0432FF"/>
                                </a:solidFill>
                                <a:latin typeface="Cambria Math" panose="02040503050406030204" pitchFamily="18" charset="0"/>
                                <a:ea typeface="Cambria Math" panose="02040503050406030204" pitchFamily="18" charset="0"/>
                              </a:rPr>
                              <m:t>𝒄</m:t>
                            </m:r>
                          </m:e>
                          <m:sup>
                            <m:r>
                              <a:rPr kumimoji="1" lang="en-US" altLang="ko-Kore-KR" sz="1000" b="1" i="1">
                                <a:solidFill>
                                  <a:srgbClr val="0432FF"/>
                                </a:solidFill>
                                <a:latin typeface="Cambria Math" panose="02040503050406030204" pitchFamily="18" charset="0"/>
                                <a:ea typeface="Cambria Math" panose="02040503050406030204" pitchFamily="18" charset="0"/>
                              </a:rPr>
                              <m:t>−</m:t>
                            </m:r>
                            <m:r>
                              <a:rPr kumimoji="1" lang="en-US" altLang="ko-Kore-KR" sz="1000" b="1" i="1">
                                <a:solidFill>
                                  <a:srgbClr val="0432FF"/>
                                </a:solidFill>
                                <a:latin typeface="Cambria Math" panose="02040503050406030204" pitchFamily="18" charset="0"/>
                                <a:ea typeface="Cambria Math" panose="02040503050406030204" pitchFamily="18" charset="0"/>
                              </a:rPr>
                              <m:t>𝟏</m:t>
                            </m:r>
                          </m:sup>
                        </m:sSup>
                      </m:oMath>
                    </m:oMathPara>
                  </a14:m>
                  <a:endParaRPr kumimoji="1" lang="ko-Kore-KR" altLang="en-US" sz="1000" dirty="0">
                    <a:solidFill>
                      <a:srgbClr val="0432FF"/>
                    </a:solidFill>
                  </a:endParaRPr>
                </a:p>
              </p:txBody>
            </p:sp>
          </mc:Choice>
          <mc:Fallback xmlns="">
            <p:sp>
              <p:nvSpPr>
                <p:cNvPr id="13" name="TextBox 12">
                  <a:extLst>
                    <a:ext uri="{FF2B5EF4-FFF2-40B4-BE49-F238E27FC236}">
                      <a16:creationId xmlns:a16="http://schemas.microsoft.com/office/drawing/2014/main" id="{11988232-9CB0-2D24-C49E-0B625FDC9135}"/>
                    </a:ext>
                  </a:extLst>
                </p:cNvPr>
                <p:cNvSpPr txBox="1">
                  <a:spLocks noRot="1" noChangeAspect="1" noMove="1" noResize="1" noEditPoints="1" noAdjustHandles="1" noChangeArrowheads="1" noChangeShapeType="1" noTextEdit="1"/>
                </p:cNvSpPr>
                <p:nvPr/>
              </p:nvSpPr>
              <p:spPr>
                <a:xfrm>
                  <a:off x="7029008" y="1395349"/>
                  <a:ext cx="2029272" cy="365562"/>
                </a:xfrm>
                <a:prstGeom prst="rect">
                  <a:avLst/>
                </a:prstGeom>
                <a:blipFill>
                  <a:blip r:embed="rId5"/>
                  <a:stretch>
                    <a:fillRect b="-47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9ABC09-BD59-FBDF-47CF-27661DA5348C}"/>
                    </a:ext>
                  </a:extLst>
                </p:cNvPr>
                <p:cNvSpPr txBox="1"/>
                <p:nvPr/>
              </p:nvSpPr>
              <p:spPr>
                <a:xfrm>
                  <a:off x="8852488" y="744848"/>
                  <a:ext cx="1888455" cy="365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000" b="1" i="1" smtClean="0">
                                <a:solidFill>
                                  <a:srgbClr val="8A0000"/>
                                </a:solidFill>
                                <a:latin typeface="Cambria Math" panose="02040503050406030204" pitchFamily="18" charset="0"/>
                              </a:rPr>
                            </m:ctrlPr>
                          </m:sSubPr>
                          <m:e>
                            <m:r>
                              <a:rPr kumimoji="1" lang="en-US" altLang="ko-Kore-KR" sz="1000" b="1" i="1">
                                <a:solidFill>
                                  <a:srgbClr val="8A0000"/>
                                </a:solidFill>
                                <a:latin typeface="Cambria Math" panose="02040503050406030204" pitchFamily="18" charset="0"/>
                              </a:rPr>
                              <m:t>𝒂</m:t>
                            </m:r>
                          </m:e>
                          <m:sub>
                            <m:r>
                              <a:rPr kumimoji="1" lang="en-US" altLang="ko-Kore-KR" sz="1000" b="1" i="1" smtClean="0">
                                <a:solidFill>
                                  <a:srgbClr val="8A0000"/>
                                </a:solidFill>
                                <a:latin typeface="Cambria Math" panose="02040503050406030204" pitchFamily="18" charset="0"/>
                              </a:rPr>
                              <m:t>𝟑</m:t>
                            </m:r>
                          </m:sub>
                        </m:sSub>
                        <m:r>
                          <a:rPr kumimoji="1" lang="en-US" altLang="ko-Kore-KR" sz="1000" b="1" i="1">
                            <a:solidFill>
                              <a:srgbClr val="8A0000"/>
                            </a:solidFill>
                            <a:latin typeface="Cambria Math" panose="02040503050406030204" pitchFamily="18" charset="0"/>
                          </a:rPr>
                          <m:t>=</m:t>
                        </m:r>
                        <m:r>
                          <a:rPr kumimoji="1" lang="en-US" altLang="ko-Kore-KR" sz="1000" b="1" i="1">
                            <a:solidFill>
                              <a:srgbClr val="8A0000"/>
                            </a:solidFill>
                            <a:latin typeface="Cambria Math" panose="02040503050406030204" pitchFamily="18" charset="0"/>
                          </a:rPr>
                          <m:t>𝟎</m:t>
                        </m:r>
                        <m:r>
                          <a:rPr kumimoji="1" lang="en-US" altLang="ko-Kore-KR" sz="1000" b="1" i="1">
                            <a:solidFill>
                              <a:srgbClr val="8A0000"/>
                            </a:solidFill>
                            <a:latin typeface="Cambria Math" panose="02040503050406030204" pitchFamily="18" charset="0"/>
                          </a:rPr>
                          <m:t>.</m:t>
                        </m:r>
                        <m:r>
                          <a:rPr kumimoji="1" lang="en-US" altLang="ko-Kore-KR" sz="1000" b="1" i="1" smtClean="0">
                            <a:solidFill>
                              <a:srgbClr val="8A0000"/>
                            </a:solidFill>
                            <a:latin typeface="Cambria Math" panose="02040503050406030204" pitchFamily="18" charset="0"/>
                          </a:rPr>
                          <m:t>𝟖𝟑</m:t>
                        </m:r>
                        <m:r>
                          <a:rPr kumimoji="1" lang="en-US" altLang="ko-Kore-KR" sz="1000" b="1" i="1">
                            <a:solidFill>
                              <a:srgbClr val="8A0000"/>
                            </a:solidFill>
                            <a:latin typeface="Cambria Math" panose="02040503050406030204" pitchFamily="18" charset="0"/>
                            <a:ea typeface="Cambria Math" panose="02040503050406030204" pitchFamily="18" charset="0"/>
                          </a:rPr>
                          <m:t>℃ </m:t>
                        </m:r>
                        <m:r>
                          <a:rPr kumimoji="1" lang="en-US" altLang="ko-Kore-KR" sz="1000" b="1" i="1">
                            <a:solidFill>
                              <a:srgbClr val="8A0000"/>
                            </a:solidFill>
                            <a:latin typeface="Cambria Math" panose="02040503050406030204" pitchFamily="18" charset="0"/>
                            <a:ea typeface="Cambria Math" panose="02040503050406030204" pitchFamily="18" charset="0"/>
                          </a:rPr>
                          <m:t>𝒅𝒆</m:t>
                        </m:r>
                        <m:sSup>
                          <m:sSupPr>
                            <m:ctrlPr>
                              <a:rPr kumimoji="1" lang="en-US" altLang="ko-Kore-KR" sz="1000" b="1" i="1">
                                <a:solidFill>
                                  <a:srgbClr val="8A0000"/>
                                </a:solidFill>
                                <a:latin typeface="Cambria Math" panose="02040503050406030204" pitchFamily="18" charset="0"/>
                                <a:ea typeface="Cambria Math" panose="02040503050406030204" pitchFamily="18" charset="0"/>
                              </a:rPr>
                            </m:ctrlPr>
                          </m:sSupPr>
                          <m:e>
                            <m:r>
                              <a:rPr kumimoji="1" lang="en-US" altLang="ko-Kore-KR" sz="1000" b="1" i="1">
                                <a:solidFill>
                                  <a:srgbClr val="8A0000"/>
                                </a:solidFill>
                                <a:latin typeface="Cambria Math" panose="02040503050406030204" pitchFamily="18" charset="0"/>
                                <a:ea typeface="Cambria Math" panose="02040503050406030204" pitchFamily="18" charset="0"/>
                              </a:rPr>
                              <m:t>𝒄</m:t>
                            </m:r>
                          </m:e>
                          <m:sup>
                            <m:r>
                              <a:rPr kumimoji="1" lang="en-US" altLang="ko-Kore-KR" sz="1000" b="1" i="1">
                                <a:solidFill>
                                  <a:srgbClr val="8A0000"/>
                                </a:solidFill>
                                <a:latin typeface="Cambria Math" panose="02040503050406030204" pitchFamily="18" charset="0"/>
                                <a:ea typeface="Cambria Math" panose="02040503050406030204" pitchFamily="18" charset="0"/>
                              </a:rPr>
                              <m:t>−</m:t>
                            </m:r>
                            <m:r>
                              <a:rPr kumimoji="1" lang="en-US" altLang="ko-Kore-KR" sz="1000" b="1" i="1">
                                <a:solidFill>
                                  <a:srgbClr val="8A0000"/>
                                </a:solidFill>
                                <a:latin typeface="Cambria Math" panose="02040503050406030204" pitchFamily="18" charset="0"/>
                                <a:ea typeface="Cambria Math" panose="02040503050406030204" pitchFamily="18" charset="0"/>
                              </a:rPr>
                              <m:t>𝟏</m:t>
                            </m:r>
                          </m:sup>
                        </m:sSup>
                      </m:oMath>
                    </m:oMathPara>
                  </a14:m>
                  <a:endParaRPr kumimoji="1" lang="ko-Kore-KR" altLang="en-US" sz="1000" dirty="0">
                    <a:solidFill>
                      <a:srgbClr val="8A0000"/>
                    </a:solidFill>
                  </a:endParaRPr>
                </a:p>
              </p:txBody>
            </p:sp>
          </mc:Choice>
          <mc:Fallback xmlns="">
            <p:sp>
              <p:nvSpPr>
                <p:cNvPr id="14" name="TextBox 13">
                  <a:extLst>
                    <a:ext uri="{FF2B5EF4-FFF2-40B4-BE49-F238E27FC236}">
                      <a16:creationId xmlns:a16="http://schemas.microsoft.com/office/drawing/2014/main" id="{999ABC09-BD59-FBDF-47CF-27661DA5348C}"/>
                    </a:ext>
                  </a:extLst>
                </p:cNvPr>
                <p:cNvSpPr txBox="1">
                  <a:spLocks noRot="1" noChangeAspect="1" noMove="1" noResize="1" noEditPoints="1" noAdjustHandles="1" noChangeArrowheads="1" noChangeShapeType="1" noTextEdit="1"/>
                </p:cNvSpPr>
                <p:nvPr/>
              </p:nvSpPr>
              <p:spPr>
                <a:xfrm>
                  <a:off x="8852488" y="744848"/>
                  <a:ext cx="1888455" cy="365562"/>
                </a:xfrm>
                <a:prstGeom prst="rect">
                  <a:avLst/>
                </a:prstGeom>
                <a:blipFill>
                  <a:blip r:embed="rId6"/>
                  <a:stretch>
                    <a:fillRect b="-4762"/>
                  </a:stretch>
                </a:blipFill>
              </p:spPr>
              <p:txBody>
                <a:bodyPr/>
                <a:lstStyle/>
                <a:p>
                  <a:r>
                    <a:rPr lang="ko-KR" altLang="en-US">
                      <a:noFill/>
                    </a:rPr>
                    <a:t> </a:t>
                  </a:r>
                </a:p>
              </p:txBody>
            </p:sp>
          </mc:Fallback>
        </mc:AlternateContent>
        <p:cxnSp>
          <p:nvCxnSpPr>
            <p:cNvPr id="15" name="직선 연결선[R] 14">
              <a:extLst>
                <a:ext uri="{FF2B5EF4-FFF2-40B4-BE49-F238E27FC236}">
                  <a16:creationId xmlns:a16="http://schemas.microsoft.com/office/drawing/2014/main" id="{AE412C0F-6B10-1641-839C-CBAB7A910453}"/>
                </a:ext>
              </a:extLst>
            </p:cNvPr>
            <p:cNvCxnSpPr>
              <a:cxnSpLocks/>
            </p:cNvCxnSpPr>
            <p:nvPr/>
          </p:nvCxnSpPr>
          <p:spPr>
            <a:xfrm>
              <a:off x="8423296" y="3289883"/>
              <a:ext cx="54905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332422-A7A2-70FE-B582-DCA9B0B8E96F}"/>
                </a:ext>
              </a:extLst>
            </p:cNvPr>
            <p:cNvSpPr txBox="1"/>
            <p:nvPr/>
          </p:nvSpPr>
          <p:spPr>
            <a:xfrm>
              <a:off x="9035669" y="3128415"/>
              <a:ext cx="1934363" cy="360492"/>
            </a:xfrm>
            <a:prstGeom prst="rect">
              <a:avLst/>
            </a:prstGeom>
            <a:noFill/>
            <a:ln>
              <a:noFill/>
            </a:ln>
          </p:spPr>
          <p:txBody>
            <a:bodyPr wrap="none" rtlCol="0">
              <a:spAutoFit/>
            </a:bodyPr>
            <a:lstStyle/>
            <a:p>
              <a:r>
                <a:rPr kumimoji="1" lang="en-US" altLang="ko-KR" sz="1000" dirty="0">
                  <a:solidFill>
                    <a:schemeClr val="bg1">
                      <a:lumMod val="65000"/>
                    </a:schemeClr>
                  </a:solidFill>
                </a:rPr>
                <a:t>Interannual (2-6 year)</a:t>
              </a:r>
              <a:endParaRPr kumimoji="1" lang="ko-Kore-KR" altLang="en-US" sz="1000" dirty="0">
                <a:solidFill>
                  <a:schemeClr val="bg1">
                    <a:lumMod val="65000"/>
                  </a:schemeClr>
                </a:solidFill>
              </a:endParaRPr>
            </a:p>
          </p:txBody>
        </p:sp>
        <p:cxnSp>
          <p:nvCxnSpPr>
            <p:cNvPr id="17" name="직선 연결선[R] 16">
              <a:extLst>
                <a:ext uri="{FF2B5EF4-FFF2-40B4-BE49-F238E27FC236}">
                  <a16:creationId xmlns:a16="http://schemas.microsoft.com/office/drawing/2014/main" id="{3FBB1E55-8CB6-E5BE-AEDB-B9F4E359B715}"/>
                </a:ext>
              </a:extLst>
            </p:cNvPr>
            <p:cNvCxnSpPr>
              <a:cxnSpLocks/>
            </p:cNvCxnSpPr>
            <p:nvPr/>
          </p:nvCxnSpPr>
          <p:spPr>
            <a:xfrm>
              <a:off x="8423296" y="3017169"/>
              <a:ext cx="5490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A68203-7E25-3205-6627-FC17B0A222E4}"/>
                </a:ext>
              </a:extLst>
            </p:cNvPr>
            <p:cNvSpPr txBox="1"/>
            <p:nvPr/>
          </p:nvSpPr>
          <p:spPr>
            <a:xfrm>
              <a:off x="9035669" y="2862024"/>
              <a:ext cx="1683238" cy="360492"/>
            </a:xfrm>
            <a:prstGeom prst="rect">
              <a:avLst/>
            </a:prstGeom>
            <a:noFill/>
          </p:spPr>
          <p:txBody>
            <a:bodyPr wrap="none" rtlCol="0">
              <a:spAutoFit/>
            </a:bodyPr>
            <a:lstStyle/>
            <a:p>
              <a:r>
                <a:rPr kumimoji="1" lang="en-US" altLang="ko-Kore-KR" sz="1000" dirty="0">
                  <a:solidFill>
                    <a:srgbClr val="FF0000"/>
                  </a:solidFill>
                </a:rPr>
                <a:t>Decadal ( &gt; 6 year)</a:t>
              </a:r>
              <a:endParaRPr kumimoji="1" lang="ko-Kore-KR" altLang="en-US" sz="1000" dirty="0">
                <a:solidFill>
                  <a:srgbClr val="FF0000"/>
                </a:solidFill>
              </a:endParaRPr>
            </a:p>
          </p:txBody>
        </p:sp>
        <p:sp>
          <p:nvSpPr>
            <p:cNvPr id="19" name="TextBox 18">
              <a:extLst>
                <a:ext uri="{FF2B5EF4-FFF2-40B4-BE49-F238E27FC236}">
                  <a16:creationId xmlns:a16="http://schemas.microsoft.com/office/drawing/2014/main" id="{AFA9937A-1F0F-2D50-FE31-BEAE7BB35F76}"/>
                </a:ext>
              </a:extLst>
            </p:cNvPr>
            <p:cNvSpPr txBox="1"/>
            <p:nvPr/>
          </p:nvSpPr>
          <p:spPr>
            <a:xfrm>
              <a:off x="9035669" y="2595630"/>
              <a:ext cx="1230276" cy="360492"/>
            </a:xfrm>
            <a:prstGeom prst="rect">
              <a:avLst/>
            </a:prstGeom>
            <a:noFill/>
          </p:spPr>
          <p:txBody>
            <a:bodyPr wrap="none" rtlCol="0">
              <a:spAutoFit/>
            </a:bodyPr>
            <a:lstStyle/>
            <a:p>
              <a:r>
                <a:rPr kumimoji="1" lang="en-US" altLang="ko-Kore-KR" sz="1000" dirty="0"/>
                <a:t>SST anomaly</a:t>
              </a:r>
              <a:endParaRPr kumimoji="1" lang="ko-Kore-KR" altLang="en-US" sz="1000" dirty="0"/>
            </a:p>
          </p:txBody>
        </p:sp>
        <p:cxnSp>
          <p:nvCxnSpPr>
            <p:cNvPr id="20" name="직선 연결선[R] 19">
              <a:extLst>
                <a:ext uri="{FF2B5EF4-FFF2-40B4-BE49-F238E27FC236}">
                  <a16:creationId xmlns:a16="http://schemas.microsoft.com/office/drawing/2014/main" id="{99372FCB-E150-695D-6A0A-22E5E0A41EB7}"/>
                </a:ext>
              </a:extLst>
            </p:cNvPr>
            <p:cNvCxnSpPr>
              <a:cxnSpLocks/>
            </p:cNvCxnSpPr>
            <p:nvPr/>
          </p:nvCxnSpPr>
          <p:spPr>
            <a:xfrm>
              <a:off x="8423296" y="2744455"/>
              <a:ext cx="549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2" name="그림 21">
            <a:extLst>
              <a:ext uri="{FF2B5EF4-FFF2-40B4-BE49-F238E27FC236}">
                <a16:creationId xmlns:a16="http://schemas.microsoft.com/office/drawing/2014/main" id="{82644448-DE02-2027-3D92-AC130F4C6BA8}"/>
              </a:ext>
            </a:extLst>
          </p:cNvPr>
          <p:cNvPicPr>
            <a:picLocks noChangeAspect="1"/>
          </p:cNvPicPr>
          <p:nvPr/>
        </p:nvPicPr>
        <p:blipFill>
          <a:blip r:embed="rId7"/>
          <a:srcRect t="2980" b="2980"/>
          <a:stretch/>
        </p:blipFill>
        <p:spPr>
          <a:xfrm>
            <a:off x="7824006" y="4174287"/>
            <a:ext cx="2616884" cy="2460929"/>
          </a:xfrm>
          <a:prstGeom prst="rect">
            <a:avLst/>
          </a:prstGeom>
        </p:spPr>
      </p:pic>
      <p:sp>
        <p:nvSpPr>
          <p:cNvPr id="23" name="TextBox 22">
            <a:extLst>
              <a:ext uri="{FF2B5EF4-FFF2-40B4-BE49-F238E27FC236}">
                <a16:creationId xmlns:a16="http://schemas.microsoft.com/office/drawing/2014/main" id="{5227F164-51CC-64F1-73BE-118EC026D181}"/>
              </a:ext>
            </a:extLst>
          </p:cNvPr>
          <p:cNvSpPr txBox="1"/>
          <p:nvPr/>
        </p:nvSpPr>
        <p:spPr>
          <a:xfrm>
            <a:off x="8256709" y="5005500"/>
            <a:ext cx="1028615" cy="307777"/>
          </a:xfrm>
          <a:prstGeom prst="rect">
            <a:avLst/>
          </a:prstGeom>
          <a:noFill/>
        </p:spPr>
        <p:txBody>
          <a:bodyPr wrap="none" rtlCol="0">
            <a:spAutoFit/>
          </a:bodyPr>
          <a:lstStyle/>
          <a:p>
            <a:r>
              <a:rPr kumimoji="1" lang="en-US" altLang="ko-Kore-KR" sz="1400" dirty="0">
                <a:solidFill>
                  <a:schemeClr val="bg1">
                    <a:lumMod val="75000"/>
                  </a:schemeClr>
                </a:solidFill>
              </a:rPr>
              <a:t>Interannual</a:t>
            </a:r>
            <a:endParaRPr kumimoji="1" lang="ko-Kore-KR" altLang="en-US" sz="1400" dirty="0">
              <a:solidFill>
                <a:schemeClr val="bg1">
                  <a:lumMod val="75000"/>
                </a:schemeClr>
              </a:solidFill>
            </a:endParaRPr>
          </a:p>
        </p:txBody>
      </p:sp>
      <p:sp>
        <p:nvSpPr>
          <p:cNvPr id="24" name="TextBox 23">
            <a:extLst>
              <a:ext uri="{FF2B5EF4-FFF2-40B4-BE49-F238E27FC236}">
                <a16:creationId xmlns:a16="http://schemas.microsoft.com/office/drawing/2014/main" id="{C1DA6AE5-FC74-BF94-40DC-AAACFE8854D5}"/>
              </a:ext>
            </a:extLst>
          </p:cNvPr>
          <p:cNvSpPr txBox="1"/>
          <p:nvPr/>
        </p:nvSpPr>
        <p:spPr>
          <a:xfrm>
            <a:off x="9245302" y="5584554"/>
            <a:ext cx="947952" cy="369332"/>
          </a:xfrm>
          <a:prstGeom prst="rect">
            <a:avLst/>
          </a:prstGeom>
          <a:noFill/>
        </p:spPr>
        <p:txBody>
          <a:bodyPr wrap="none" rtlCol="0">
            <a:spAutoFit/>
          </a:bodyPr>
          <a:lstStyle/>
          <a:p>
            <a:r>
              <a:rPr kumimoji="1" lang="en-US" altLang="ko-Kore-KR" b="1" dirty="0">
                <a:solidFill>
                  <a:srgbClr val="FF0000"/>
                </a:solidFill>
              </a:rPr>
              <a:t>Decadal</a:t>
            </a:r>
            <a:endParaRPr kumimoji="1" lang="ko-Kore-KR" altLang="en-US" b="1" dirty="0">
              <a:solidFill>
                <a:srgbClr val="FF0000"/>
              </a:solidFill>
            </a:endParaRPr>
          </a:p>
        </p:txBody>
      </p:sp>
      <p:sp>
        <p:nvSpPr>
          <p:cNvPr id="25" name="TextBox 24">
            <a:extLst>
              <a:ext uri="{FF2B5EF4-FFF2-40B4-BE49-F238E27FC236}">
                <a16:creationId xmlns:a16="http://schemas.microsoft.com/office/drawing/2014/main" id="{BA291FD3-E743-002A-6239-2B43EA5A5B32}"/>
              </a:ext>
            </a:extLst>
          </p:cNvPr>
          <p:cNvSpPr txBox="1"/>
          <p:nvPr/>
        </p:nvSpPr>
        <p:spPr>
          <a:xfrm>
            <a:off x="296255" y="4147924"/>
            <a:ext cx="1213281" cy="276999"/>
          </a:xfrm>
          <a:prstGeom prst="rect">
            <a:avLst/>
          </a:prstGeom>
          <a:noFill/>
        </p:spPr>
        <p:txBody>
          <a:bodyPr wrap="none" rtlCol="0">
            <a:spAutoFit/>
          </a:bodyPr>
          <a:lstStyle/>
          <a:p>
            <a:r>
              <a:rPr kumimoji="1" lang="en-US" altLang="ko-KR" sz="1200" dirty="0"/>
              <a:t>Normalized </a:t>
            </a:r>
            <a:r>
              <a:rPr kumimoji="1" lang="en-US" altLang="ko-KR" sz="1200" dirty="0" err="1"/>
              <a:t>SSTa</a:t>
            </a:r>
            <a:endParaRPr kumimoji="1" lang="ko-KR" altLang="en-US" sz="1200" dirty="0"/>
          </a:p>
        </p:txBody>
      </p:sp>
      <p:sp>
        <p:nvSpPr>
          <p:cNvPr id="26" name="Slide Number Placeholder 4">
            <a:extLst>
              <a:ext uri="{FF2B5EF4-FFF2-40B4-BE49-F238E27FC236}">
                <a16:creationId xmlns:a16="http://schemas.microsoft.com/office/drawing/2014/main" id="{72436EA3-3A25-632D-E635-7D969A9891CC}"/>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Arial" panose="020B0604020202020204" pitchFamily="34" charset="0"/>
                <a:cs typeface="Arial" panose="020B0604020202020204" pitchFamily="34" charset="0"/>
              </a:rPr>
              <a:t>19</a:t>
            </a:r>
          </a:p>
        </p:txBody>
      </p:sp>
      <p:sp>
        <p:nvSpPr>
          <p:cNvPr id="27" name="TextBox 26">
            <a:extLst>
              <a:ext uri="{FF2B5EF4-FFF2-40B4-BE49-F238E27FC236}">
                <a16:creationId xmlns:a16="http://schemas.microsoft.com/office/drawing/2014/main" id="{767977CC-53E6-800A-3802-54B62495D234}"/>
              </a:ext>
            </a:extLst>
          </p:cNvPr>
          <p:cNvSpPr txBox="1"/>
          <p:nvPr/>
        </p:nvSpPr>
        <p:spPr>
          <a:xfrm>
            <a:off x="5226697" y="6596993"/>
            <a:ext cx="1511952" cy="246221"/>
          </a:xfrm>
          <a:prstGeom prst="rect">
            <a:avLst/>
          </a:prstGeom>
          <a:noFill/>
          <a:ln>
            <a:noFill/>
          </a:ln>
        </p:spPr>
        <p:txBody>
          <a:bodyPr wrap="none" rtlCol="0">
            <a:spAutoFit/>
          </a:bodyPr>
          <a:lstStyle/>
          <a:p>
            <a:r>
              <a:rPr kumimoji="1" lang="en-US" altLang="en-US" sz="1000" dirty="0">
                <a:solidFill>
                  <a:schemeClr val="bg1">
                    <a:lumMod val="65000"/>
                  </a:schemeClr>
                </a:solidFill>
              </a:rPr>
              <a:t>Park et al. (submitted, JC)</a:t>
            </a:r>
            <a:endParaRPr kumimoji="1" lang="ko-Kore-KR" altLang="en-US" sz="1000" dirty="0">
              <a:solidFill>
                <a:schemeClr val="bg1">
                  <a:lumMod val="65000"/>
                </a:schemeClr>
              </a:solidFill>
            </a:endParaRPr>
          </a:p>
        </p:txBody>
      </p:sp>
    </p:spTree>
    <p:extLst>
      <p:ext uri="{BB962C8B-B14F-4D97-AF65-F5344CB8AC3E}">
        <p14:creationId xmlns:p14="http://schemas.microsoft.com/office/powerpoint/2010/main" val="352102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F8341B7-1F13-57D6-F5C7-7CBFBEA2E84C}"/>
              </a:ext>
            </a:extLst>
          </p:cNvPr>
          <p:cNvSpPr txBox="1"/>
          <p:nvPr/>
        </p:nvSpPr>
        <p:spPr>
          <a:xfrm>
            <a:off x="2234623" y="329692"/>
            <a:ext cx="992579" cy="369332"/>
          </a:xfrm>
          <a:prstGeom prst="rect">
            <a:avLst/>
          </a:prstGeom>
          <a:noFill/>
        </p:spPr>
        <p:txBody>
          <a:bodyPr wrap="none" rtlCol="0">
            <a:spAutoFit/>
          </a:bodyPr>
          <a:lstStyle/>
          <a:p>
            <a:r>
              <a:rPr kumimoji="1" lang="en-US" altLang="ko-Kore-KR" b="1" dirty="0"/>
              <a:t>WNP???</a:t>
            </a:r>
            <a:endParaRPr kumimoji="1" lang="ko-Kore-KR" altLang="en-US" b="1" dirty="0"/>
          </a:p>
        </p:txBody>
      </p:sp>
      <p:pic>
        <p:nvPicPr>
          <p:cNvPr id="13" name="그림 12" descr="텍스트, 만화 영화, 스크린샷, 포스터이(가) 표시된 사진&#10;&#10;자동 생성된 설명">
            <a:extLst>
              <a:ext uri="{FF2B5EF4-FFF2-40B4-BE49-F238E27FC236}">
                <a16:creationId xmlns:a16="http://schemas.microsoft.com/office/drawing/2014/main" id="{3F3A6E46-795A-1B87-7BB7-C6F094F731AB}"/>
              </a:ext>
            </a:extLst>
          </p:cNvPr>
          <p:cNvPicPr>
            <a:picLocks noChangeAspect="1"/>
          </p:cNvPicPr>
          <p:nvPr/>
        </p:nvPicPr>
        <p:blipFill>
          <a:blip r:embed="rId2"/>
          <a:stretch>
            <a:fillRect/>
          </a:stretch>
        </p:blipFill>
        <p:spPr>
          <a:xfrm>
            <a:off x="342323" y="108020"/>
            <a:ext cx="1892300" cy="2133600"/>
          </a:xfrm>
          <a:prstGeom prst="rect">
            <a:avLst/>
          </a:prstGeom>
        </p:spPr>
      </p:pic>
      <p:pic>
        <p:nvPicPr>
          <p:cNvPr id="15" name="그림 14" descr="텍스트, 지도, 아틀라스, 스크린샷이(가) 표시된 사진&#10;&#10;자동 생성된 설명">
            <a:extLst>
              <a:ext uri="{FF2B5EF4-FFF2-40B4-BE49-F238E27FC236}">
                <a16:creationId xmlns:a16="http://schemas.microsoft.com/office/drawing/2014/main" id="{CF117176-F989-40C0-EE22-8F498E27F2F9}"/>
              </a:ext>
            </a:extLst>
          </p:cNvPr>
          <p:cNvPicPr>
            <a:picLocks noChangeAspect="1"/>
          </p:cNvPicPr>
          <p:nvPr/>
        </p:nvPicPr>
        <p:blipFill>
          <a:blip r:embed="rId3"/>
          <a:stretch>
            <a:fillRect/>
          </a:stretch>
        </p:blipFill>
        <p:spPr>
          <a:xfrm>
            <a:off x="3227202" y="55317"/>
            <a:ext cx="3348268" cy="2853835"/>
          </a:xfrm>
          <a:prstGeom prst="rect">
            <a:avLst/>
          </a:prstGeom>
        </p:spPr>
      </p:pic>
      <p:pic>
        <p:nvPicPr>
          <p:cNvPr id="17" name="그림 16" descr="텍스트, 폰트, 라인, 그래프이(가) 표시된 사진&#10;&#10;자동 생성된 설명">
            <a:extLst>
              <a:ext uri="{FF2B5EF4-FFF2-40B4-BE49-F238E27FC236}">
                <a16:creationId xmlns:a16="http://schemas.microsoft.com/office/drawing/2014/main" id="{0DC6C928-AF19-3075-7614-B87AD13F6FD6}"/>
              </a:ext>
            </a:extLst>
          </p:cNvPr>
          <p:cNvPicPr>
            <a:picLocks noChangeAspect="1"/>
          </p:cNvPicPr>
          <p:nvPr/>
        </p:nvPicPr>
        <p:blipFill>
          <a:blip r:embed="rId4"/>
          <a:stretch>
            <a:fillRect/>
          </a:stretch>
        </p:blipFill>
        <p:spPr>
          <a:xfrm>
            <a:off x="6683086" y="171520"/>
            <a:ext cx="4864100" cy="2070100"/>
          </a:xfrm>
          <a:prstGeom prst="rect">
            <a:avLst/>
          </a:prstGeom>
        </p:spPr>
      </p:pic>
      <p:sp>
        <p:nvSpPr>
          <p:cNvPr id="18" name="직사각형 17">
            <a:extLst>
              <a:ext uri="{FF2B5EF4-FFF2-40B4-BE49-F238E27FC236}">
                <a16:creationId xmlns:a16="http://schemas.microsoft.com/office/drawing/2014/main" id="{8D1DD66C-6FB5-CB31-A786-C84B7A2BA0B3}"/>
              </a:ext>
            </a:extLst>
          </p:cNvPr>
          <p:cNvSpPr/>
          <p:nvPr/>
        </p:nvSpPr>
        <p:spPr>
          <a:xfrm>
            <a:off x="10529455" y="455053"/>
            <a:ext cx="651163" cy="143872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 name="TextBox 18">
            <a:extLst>
              <a:ext uri="{FF2B5EF4-FFF2-40B4-BE49-F238E27FC236}">
                <a16:creationId xmlns:a16="http://schemas.microsoft.com/office/drawing/2014/main" id="{0581EF8F-9D93-FF3C-1A11-631DA8FDBAE8}"/>
              </a:ext>
            </a:extLst>
          </p:cNvPr>
          <p:cNvSpPr txBox="1"/>
          <p:nvPr/>
        </p:nvSpPr>
        <p:spPr>
          <a:xfrm>
            <a:off x="9935777" y="2023424"/>
            <a:ext cx="1838517" cy="307777"/>
          </a:xfrm>
          <a:prstGeom prst="rect">
            <a:avLst/>
          </a:prstGeom>
          <a:noFill/>
        </p:spPr>
        <p:txBody>
          <a:bodyPr wrap="none" rtlCol="0">
            <a:spAutoFit/>
          </a:bodyPr>
          <a:lstStyle/>
          <a:p>
            <a:r>
              <a:rPr kumimoji="1" lang="en-US" altLang="ko-Kore-KR" sz="1400" dirty="0">
                <a:solidFill>
                  <a:srgbClr val="C00000"/>
                </a:solidFill>
              </a:rPr>
              <a:t>Reacceleration period!</a:t>
            </a:r>
            <a:endParaRPr kumimoji="1" lang="ko-Kore-KR" altLang="en-US" sz="1400" dirty="0">
              <a:solidFill>
                <a:srgbClr val="C00000"/>
              </a:solidFill>
            </a:endParaRPr>
          </a:p>
        </p:txBody>
      </p:sp>
      <p:sp>
        <p:nvSpPr>
          <p:cNvPr id="20" name="TextBox 19">
            <a:extLst>
              <a:ext uri="{FF2B5EF4-FFF2-40B4-BE49-F238E27FC236}">
                <a16:creationId xmlns:a16="http://schemas.microsoft.com/office/drawing/2014/main" id="{3C234F00-90D5-7F89-A325-476F61FE31C0}"/>
              </a:ext>
            </a:extLst>
          </p:cNvPr>
          <p:cNvSpPr txBox="1"/>
          <p:nvPr/>
        </p:nvSpPr>
        <p:spPr>
          <a:xfrm>
            <a:off x="10194132" y="1421607"/>
            <a:ext cx="628698" cy="369332"/>
          </a:xfrm>
          <a:prstGeom prst="rect">
            <a:avLst/>
          </a:prstGeom>
          <a:noFill/>
        </p:spPr>
        <p:txBody>
          <a:bodyPr wrap="none" rtlCol="0">
            <a:spAutoFit/>
          </a:bodyPr>
          <a:lstStyle/>
          <a:p>
            <a:r>
              <a:rPr kumimoji="1" lang="en-US" altLang="ko-Kore-KR" dirty="0">
                <a:solidFill>
                  <a:srgbClr val="FF0000"/>
                </a:solidFill>
              </a:rPr>
              <a:t>NLM</a:t>
            </a:r>
            <a:endParaRPr kumimoji="1" lang="ko-Kore-KR" altLang="en-US" dirty="0">
              <a:solidFill>
                <a:srgbClr val="FF0000"/>
              </a:solidFill>
            </a:endParaRPr>
          </a:p>
        </p:txBody>
      </p:sp>
      <p:sp>
        <p:nvSpPr>
          <p:cNvPr id="21" name="TextBox 20">
            <a:extLst>
              <a:ext uri="{FF2B5EF4-FFF2-40B4-BE49-F238E27FC236}">
                <a16:creationId xmlns:a16="http://schemas.microsoft.com/office/drawing/2014/main" id="{E14B25B7-3704-2F20-16F7-9073F31DC3F5}"/>
              </a:ext>
            </a:extLst>
          </p:cNvPr>
          <p:cNvSpPr txBox="1"/>
          <p:nvPr/>
        </p:nvSpPr>
        <p:spPr>
          <a:xfrm>
            <a:off x="10936336" y="1537850"/>
            <a:ext cx="479618" cy="369332"/>
          </a:xfrm>
          <a:prstGeom prst="rect">
            <a:avLst/>
          </a:prstGeom>
          <a:noFill/>
        </p:spPr>
        <p:txBody>
          <a:bodyPr wrap="none" rtlCol="0">
            <a:spAutoFit/>
          </a:bodyPr>
          <a:lstStyle/>
          <a:p>
            <a:r>
              <a:rPr kumimoji="1" lang="en-US" altLang="ko-Kore-KR" dirty="0">
                <a:solidFill>
                  <a:srgbClr val="0432FF"/>
                </a:solidFill>
              </a:rPr>
              <a:t>LM</a:t>
            </a:r>
            <a:endParaRPr kumimoji="1" lang="ko-Kore-KR" altLang="en-US" dirty="0">
              <a:solidFill>
                <a:srgbClr val="0432FF"/>
              </a:solidFill>
            </a:endParaRPr>
          </a:p>
        </p:txBody>
      </p:sp>
      <p:pic>
        <p:nvPicPr>
          <p:cNvPr id="23" name="그림 22" descr="텍스트, 스크린샷이(가) 표시된 사진&#10;&#10;자동 생성된 설명">
            <a:extLst>
              <a:ext uri="{FF2B5EF4-FFF2-40B4-BE49-F238E27FC236}">
                <a16:creationId xmlns:a16="http://schemas.microsoft.com/office/drawing/2014/main" id="{444DF3A6-105C-FF1A-69B7-37AF851C4CC6}"/>
              </a:ext>
            </a:extLst>
          </p:cNvPr>
          <p:cNvPicPr>
            <a:picLocks noChangeAspect="1"/>
          </p:cNvPicPr>
          <p:nvPr/>
        </p:nvPicPr>
        <p:blipFill rotWithShape="1">
          <a:blip r:embed="rId5"/>
          <a:srcRect b="29786"/>
          <a:stretch/>
        </p:blipFill>
        <p:spPr>
          <a:xfrm>
            <a:off x="156155" y="2463292"/>
            <a:ext cx="2963431" cy="2376437"/>
          </a:xfrm>
          <a:prstGeom prst="rect">
            <a:avLst/>
          </a:prstGeom>
        </p:spPr>
      </p:pic>
      <p:sp>
        <p:nvSpPr>
          <p:cNvPr id="24" name="TextBox 23">
            <a:extLst>
              <a:ext uri="{FF2B5EF4-FFF2-40B4-BE49-F238E27FC236}">
                <a16:creationId xmlns:a16="http://schemas.microsoft.com/office/drawing/2014/main" id="{5C5D6609-1EBF-437C-E3E9-3599CE6C7CB5}"/>
              </a:ext>
            </a:extLst>
          </p:cNvPr>
          <p:cNvSpPr txBox="1"/>
          <p:nvPr/>
        </p:nvSpPr>
        <p:spPr>
          <a:xfrm>
            <a:off x="3119586" y="2998861"/>
            <a:ext cx="2559675" cy="369332"/>
          </a:xfrm>
          <a:prstGeom prst="rect">
            <a:avLst/>
          </a:prstGeom>
          <a:noFill/>
        </p:spPr>
        <p:txBody>
          <a:bodyPr wrap="none" rtlCol="0">
            <a:spAutoFit/>
          </a:bodyPr>
          <a:lstStyle/>
          <a:p>
            <a:r>
              <a:rPr kumimoji="1" lang="en-US" altLang="ko-Kore-KR" dirty="0"/>
              <a:t>SST diff (18-22) – (12-16) </a:t>
            </a:r>
            <a:endParaRPr kumimoji="1" lang="ko-Kore-KR" altLang="en-US" dirty="0"/>
          </a:p>
        </p:txBody>
      </p:sp>
      <p:sp>
        <p:nvSpPr>
          <p:cNvPr id="25" name="TextBox 24">
            <a:extLst>
              <a:ext uri="{FF2B5EF4-FFF2-40B4-BE49-F238E27FC236}">
                <a16:creationId xmlns:a16="http://schemas.microsoft.com/office/drawing/2014/main" id="{6619BA29-876E-4796-A9B3-20592833E561}"/>
              </a:ext>
            </a:extLst>
          </p:cNvPr>
          <p:cNvSpPr txBox="1"/>
          <p:nvPr/>
        </p:nvSpPr>
        <p:spPr>
          <a:xfrm>
            <a:off x="3402861" y="3576204"/>
            <a:ext cx="4207668" cy="1754326"/>
          </a:xfrm>
          <a:prstGeom prst="rect">
            <a:avLst/>
          </a:prstGeom>
          <a:noFill/>
        </p:spPr>
        <p:txBody>
          <a:bodyPr wrap="square" rtlCol="0">
            <a:spAutoFit/>
          </a:bodyPr>
          <a:lstStyle/>
          <a:p>
            <a:r>
              <a:rPr kumimoji="1" lang="en-US" altLang="ko-Kore-KR" dirty="0"/>
              <a:t> This coastal warming was caused by the approach of the Kuroshio near the coast, which is related to the S-shaped LM explained in Sect. 2 (see Figs. 3 and 4e) and the westward bifurcation of the Kuroshio </a:t>
            </a:r>
            <a:endParaRPr kumimoji="1" lang="ko-Kore-KR" altLang="en-US" dirty="0"/>
          </a:p>
        </p:txBody>
      </p:sp>
      <p:pic>
        <p:nvPicPr>
          <p:cNvPr id="27" name="그림 26" descr="텍스트, 아쿠아, 지도이(가) 표시된 사진&#10;&#10;자동 생성된 설명">
            <a:extLst>
              <a:ext uri="{FF2B5EF4-FFF2-40B4-BE49-F238E27FC236}">
                <a16:creationId xmlns:a16="http://schemas.microsoft.com/office/drawing/2014/main" id="{BE6D5320-B695-CAF0-FBC8-3E10A8FF5735}"/>
              </a:ext>
            </a:extLst>
          </p:cNvPr>
          <p:cNvPicPr>
            <a:picLocks noChangeAspect="1"/>
          </p:cNvPicPr>
          <p:nvPr/>
        </p:nvPicPr>
        <p:blipFill>
          <a:blip r:embed="rId6"/>
          <a:stretch>
            <a:fillRect/>
          </a:stretch>
        </p:blipFill>
        <p:spPr>
          <a:xfrm>
            <a:off x="7419529" y="2460845"/>
            <a:ext cx="3996425" cy="1503176"/>
          </a:xfrm>
          <a:prstGeom prst="rect">
            <a:avLst/>
          </a:prstGeom>
        </p:spPr>
      </p:pic>
      <p:sp>
        <p:nvSpPr>
          <p:cNvPr id="28" name="TextBox 27">
            <a:extLst>
              <a:ext uri="{FF2B5EF4-FFF2-40B4-BE49-F238E27FC236}">
                <a16:creationId xmlns:a16="http://schemas.microsoft.com/office/drawing/2014/main" id="{86D7C83B-C2D9-CC91-8364-11B8D3A51173}"/>
              </a:ext>
            </a:extLst>
          </p:cNvPr>
          <p:cNvSpPr txBox="1"/>
          <p:nvPr/>
        </p:nvSpPr>
        <p:spPr>
          <a:xfrm>
            <a:off x="7658098" y="2166567"/>
            <a:ext cx="1478757" cy="369332"/>
          </a:xfrm>
          <a:prstGeom prst="rect">
            <a:avLst/>
          </a:prstGeom>
          <a:noFill/>
        </p:spPr>
        <p:txBody>
          <a:bodyPr wrap="square" rtlCol="0">
            <a:spAutoFit/>
          </a:bodyPr>
          <a:lstStyle/>
          <a:p>
            <a:r>
              <a:rPr kumimoji="1" lang="en-US" altLang="ko-Kore-KR" dirty="0"/>
              <a:t>JAN 2023</a:t>
            </a:r>
            <a:endParaRPr kumimoji="1" lang="ko-Kore-KR" altLang="en-US" dirty="0"/>
          </a:p>
        </p:txBody>
      </p:sp>
      <p:pic>
        <p:nvPicPr>
          <p:cNvPr id="30" name="그림 29" descr="텍스트, 지도이(가) 표시된 사진&#10;&#10;자동 생성된 설명">
            <a:extLst>
              <a:ext uri="{FF2B5EF4-FFF2-40B4-BE49-F238E27FC236}">
                <a16:creationId xmlns:a16="http://schemas.microsoft.com/office/drawing/2014/main" id="{49515249-EFDB-9D64-5A66-C9B1B299FDCF}"/>
              </a:ext>
            </a:extLst>
          </p:cNvPr>
          <p:cNvPicPr>
            <a:picLocks noChangeAspect="1"/>
          </p:cNvPicPr>
          <p:nvPr/>
        </p:nvPicPr>
        <p:blipFill>
          <a:blip r:embed="rId7"/>
          <a:stretch>
            <a:fillRect/>
          </a:stretch>
        </p:blipFill>
        <p:spPr>
          <a:xfrm>
            <a:off x="8778767" y="4557498"/>
            <a:ext cx="2021105" cy="1613415"/>
          </a:xfrm>
          <a:prstGeom prst="rect">
            <a:avLst/>
          </a:prstGeom>
        </p:spPr>
      </p:pic>
      <p:sp>
        <p:nvSpPr>
          <p:cNvPr id="31" name="TextBox 30">
            <a:extLst>
              <a:ext uri="{FF2B5EF4-FFF2-40B4-BE49-F238E27FC236}">
                <a16:creationId xmlns:a16="http://schemas.microsoft.com/office/drawing/2014/main" id="{6FD4A9F0-755A-A22E-2471-BB2BA96DC138}"/>
              </a:ext>
            </a:extLst>
          </p:cNvPr>
          <p:cNvSpPr txBox="1"/>
          <p:nvPr/>
        </p:nvSpPr>
        <p:spPr>
          <a:xfrm>
            <a:off x="10799872" y="4679156"/>
            <a:ext cx="540533" cy="369332"/>
          </a:xfrm>
          <a:prstGeom prst="rect">
            <a:avLst/>
          </a:prstGeom>
          <a:noFill/>
        </p:spPr>
        <p:txBody>
          <a:bodyPr wrap="none" rtlCol="0">
            <a:spAutoFit/>
          </a:bodyPr>
          <a:lstStyle/>
          <a:p>
            <a:r>
              <a:rPr kumimoji="1" lang="en-US" altLang="ko-Kore-KR" dirty="0"/>
              <a:t>SSH</a:t>
            </a:r>
            <a:endParaRPr kumimoji="1" lang="ko-Kore-KR" altLang="en-US" dirty="0"/>
          </a:p>
        </p:txBody>
      </p:sp>
      <p:pic>
        <p:nvPicPr>
          <p:cNvPr id="37" name="그림 36" descr="텍스트, 스크린샷, 폰트이(가) 표시된 사진&#10;&#10;자동 생성된 설명">
            <a:extLst>
              <a:ext uri="{FF2B5EF4-FFF2-40B4-BE49-F238E27FC236}">
                <a16:creationId xmlns:a16="http://schemas.microsoft.com/office/drawing/2014/main" id="{2E362015-39DE-E8F5-5911-22DAF6682965}"/>
              </a:ext>
            </a:extLst>
          </p:cNvPr>
          <p:cNvPicPr>
            <a:picLocks noChangeAspect="1"/>
          </p:cNvPicPr>
          <p:nvPr/>
        </p:nvPicPr>
        <p:blipFill>
          <a:blip r:embed="rId8"/>
          <a:stretch>
            <a:fillRect/>
          </a:stretch>
        </p:blipFill>
        <p:spPr>
          <a:xfrm>
            <a:off x="3178656" y="5528795"/>
            <a:ext cx="2996596" cy="1142993"/>
          </a:xfrm>
          <a:prstGeom prst="rect">
            <a:avLst/>
          </a:prstGeom>
        </p:spPr>
      </p:pic>
      <p:pic>
        <p:nvPicPr>
          <p:cNvPr id="43" name="그림 42">
            <a:extLst>
              <a:ext uri="{FF2B5EF4-FFF2-40B4-BE49-F238E27FC236}">
                <a16:creationId xmlns:a16="http://schemas.microsoft.com/office/drawing/2014/main" id="{3AEA485C-7201-8F4C-7700-85DCCD448BD1}"/>
              </a:ext>
            </a:extLst>
          </p:cNvPr>
          <p:cNvPicPr>
            <a:picLocks noChangeAspect="1"/>
          </p:cNvPicPr>
          <p:nvPr/>
        </p:nvPicPr>
        <p:blipFill>
          <a:blip r:embed="rId9"/>
          <a:stretch>
            <a:fillRect/>
          </a:stretch>
        </p:blipFill>
        <p:spPr>
          <a:xfrm>
            <a:off x="215102" y="4893203"/>
            <a:ext cx="2215462" cy="1856777"/>
          </a:xfrm>
          <a:prstGeom prst="rect">
            <a:avLst/>
          </a:prstGeom>
        </p:spPr>
      </p:pic>
      <p:sp>
        <p:nvSpPr>
          <p:cNvPr id="44" name="TextBox 43">
            <a:extLst>
              <a:ext uri="{FF2B5EF4-FFF2-40B4-BE49-F238E27FC236}">
                <a16:creationId xmlns:a16="http://schemas.microsoft.com/office/drawing/2014/main" id="{BE3214C2-3E7F-195D-3998-2265F6E47AA8}"/>
              </a:ext>
            </a:extLst>
          </p:cNvPr>
          <p:cNvSpPr txBox="1"/>
          <p:nvPr/>
        </p:nvSpPr>
        <p:spPr>
          <a:xfrm>
            <a:off x="733681" y="4600997"/>
            <a:ext cx="1128194" cy="369332"/>
          </a:xfrm>
          <a:prstGeom prst="rect">
            <a:avLst/>
          </a:prstGeom>
          <a:noFill/>
        </p:spPr>
        <p:txBody>
          <a:bodyPr wrap="none" rtlCol="0">
            <a:spAutoFit/>
          </a:bodyPr>
          <a:lstStyle/>
          <a:p>
            <a:r>
              <a:rPr kumimoji="1" lang="en-US" altLang="ko-Kore-KR" dirty="0"/>
              <a:t>Advection</a:t>
            </a:r>
            <a:endParaRPr kumimoji="1" lang="ko-Kore-KR" altLang="en-US" dirty="0"/>
          </a:p>
        </p:txBody>
      </p:sp>
      <p:sp>
        <p:nvSpPr>
          <p:cNvPr id="2" name="Slide Number Placeholder 4">
            <a:extLst>
              <a:ext uri="{FF2B5EF4-FFF2-40B4-BE49-F238E27FC236}">
                <a16:creationId xmlns:a16="http://schemas.microsoft.com/office/drawing/2014/main" id="{3ADB22BB-589C-9A03-127E-396BE5498EFE}"/>
              </a:ext>
            </a:extLst>
          </p:cNvPr>
          <p:cNvSpPr txBox="1">
            <a:spLocks/>
          </p:cNvSpPr>
          <p:nvPr/>
        </p:nvSpPr>
        <p:spPr>
          <a:xfrm>
            <a:off x="9379243" y="8627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33</a:t>
            </a:r>
          </a:p>
        </p:txBody>
      </p:sp>
    </p:spTree>
    <p:extLst>
      <p:ext uri="{BB962C8B-B14F-4D97-AF65-F5344CB8AC3E}">
        <p14:creationId xmlns:p14="http://schemas.microsoft.com/office/powerpoint/2010/main" val="2341941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C680027-7A89-F17D-B34D-82D215CE7415}"/>
              </a:ext>
            </a:extLst>
          </p:cNvPr>
          <p:cNvPicPr>
            <a:picLocks noChangeAspect="1"/>
          </p:cNvPicPr>
          <p:nvPr/>
        </p:nvPicPr>
        <p:blipFill>
          <a:blip r:embed="rId2"/>
          <a:stretch>
            <a:fillRect/>
          </a:stretch>
        </p:blipFill>
        <p:spPr>
          <a:xfrm>
            <a:off x="1131413" y="1183659"/>
            <a:ext cx="3835400" cy="36576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FC55A9-DCBE-872D-805C-EC63B08B3F40}"/>
                  </a:ext>
                </a:extLst>
              </p:cNvPr>
              <p:cNvSpPr txBox="1"/>
              <p:nvPr/>
            </p:nvSpPr>
            <p:spPr>
              <a:xfrm>
                <a:off x="2663088" y="189789"/>
                <a:ext cx="4113717" cy="7461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ore-KR" b="0" i="1" smtClean="0">
                          <a:latin typeface="Cambria Math" panose="02040503050406030204" pitchFamily="18" charset="0"/>
                          <a:ea typeface="Cambria Math" panose="02040503050406030204" pitchFamily="18" charset="0"/>
                        </a:rPr>
                        <m:t>−</m:t>
                      </m:r>
                      <m:f>
                        <m:fPr>
                          <m:ctrlPr>
                            <a:rPr kumimoji="1" lang="en-US" altLang="ko-Kore-KR" b="0" i="1" smtClean="0">
                              <a:latin typeface="Cambria Math" panose="02040503050406030204" pitchFamily="18" charset="0"/>
                              <a:ea typeface="Cambria Math" panose="02040503050406030204" pitchFamily="18" charset="0"/>
                            </a:rPr>
                          </m:ctrlPr>
                        </m:fPr>
                        <m:num>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𝐾</m:t>
                              </m:r>
                            </m:e>
                            <m:sub>
                              <m:r>
                                <a:rPr kumimoji="1" lang="en-US" altLang="ko-Kore-KR" b="0" i="1" smtClean="0">
                                  <a:latin typeface="Cambria Math" panose="02040503050406030204" pitchFamily="18" charset="0"/>
                                  <a:ea typeface="Cambria Math" panose="02040503050406030204" pitchFamily="18" charset="0"/>
                                </a:rPr>
                                <m:t>h</m:t>
                              </m:r>
                            </m:sub>
                          </m:sSub>
                        </m:num>
                        <m:den>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den>
                      </m:f>
                      <m:sSub>
                        <m:sSubPr>
                          <m:ctrlPr>
                            <a:rPr kumimoji="1" lang="en-US" altLang="ko-KR" b="0" i="1" smtClean="0">
                              <a:latin typeface="Cambria Math" panose="02040503050406030204" pitchFamily="18" charset="0"/>
                              <a:ea typeface="Cambria Math" panose="02040503050406030204" pitchFamily="18" charset="0"/>
                            </a:rPr>
                          </m:ctrlPr>
                        </m:sSubPr>
                        <m:e>
                          <m:d>
                            <m:dPr>
                              <m:begChr m:val=""/>
                              <m:endChr m:val="|"/>
                              <m:ctrlPr>
                                <a:rPr kumimoji="1" lang="en-US" altLang="ko-Kore-KR" b="0" i="1" smtClean="0">
                                  <a:latin typeface="Cambria Math" panose="02040503050406030204" pitchFamily="18" charset="0"/>
                                  <a:ea typeface="Cambria Math" panose="02040503050406030204" pitchFamily="18" charset="0"/>
                                </a:rPr>
                              </m:ctrlPr>
                            </m:dPr>
                            <m:e>
                              <m:f>
                                <m:fPr>
                                  <m:ctrlPr>
                                    <a:rPr kumimoji="1" lang="en-US" altLang="ko-Kore-KR" i="1">
                                      <a:latin typeface="Cambria Math" panose="02040503050406030204" pitchFamily="18" charset="0"/>
                                      <a:ea typeface="Cambria Math" panose="02040503050406030204" pitchFamily="18" charset="0"/>
                                    </a:rPr>
                                  </m:ctrlPr>
                                </m:fPr>
                                <m:num>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𝑇</m:t>
                                  </m:r>
                                </m:num>
                                <m:den>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𝑧</m:t>
                                  </m:r>
                                </m:den>
                              </m:f>
                            </m:e>
                          </m:d>
                        </m:e>
                        <m:sub>
                          <m:r>
                            <a:rPr kumimoji="1" lang="en-US" altLang="ko-Kore-KR" b="0" i="1" smtClean="0">
                              <a:latin typeface="Cambria Math" panose="02040503050406030204" pitchFamily="18" charset="0"/>
                              <a:ea typeface="Cambria Math" panose="02040503050406030204" pitchFamily="18" charset="0"/>
                            </a:rPr>
                            <m:t>𝑧</m:t>
                          </m:r>
                          <m:r>
                            <a:rPr kumimoji="1" lang="en-US" altLang="ko-Kore-KR" b="0" i="1" smtClean="0">
                              <a:latin typeface="Cambria Math" panose="02040503050406030204" pitchFamily="18" charset="0"/>
                              <a:ea typeface="Cambria Math" panose="02040503050406030204" pitchFamily="18" charset="0"/>
                            </a:rPr>
                            <m:t>=−</m:t>
                          </m:r>
                          <m:r>
                            <a:rPr kumimoji="1" lang="en-US" altLang="ko-Kore-KR" b="0" i="1" smtClean="0">
                              <a:latin typeface="Cambria Math" panose="02040503050406030204" pitchFamily="18" charset="0"/>
                              <a:ea typeface="Cambria Math" panose="02040503050406030204" pitchFamily="18" charset="0"/>
                            </a:rPr>
                            <m:t>h</m:t>
                          </m:r>
                        </m:sub>
                      </m:sSub>
                      <m:r>
                        <a:rPr kumimoji="1" lang="en-US" altLang="ko-Kore-KR" b="0" i="1" smtClean="0">
                          <a:latin typeface="Cambria Math" panose="02040503050406030204" pitchFamily="18" charset="0"/>
                          <a:ea typeface="Cambria Math" panose="02040503050406030204" pitchFamily="18" charset="0"/>
                        </a:rPr>
                        <m:t>~ </m:t>
                      </m:r>
                      <m:sSub>
                        <m:sSubPr>
                          <m:ctrlPr>
                            <a:rPr kumimoji="1" lang="en-US" altLang="ko-Kore-KR" b="0" i="1" smtClean="0">
                              <a:latin typeface="Cambria Math" panose="02040503050406030204" pitchFamily="18" charset="0"/>
                              <a:ea typeface="Cambria Math" panose="02040503050406030204" pitchFamily="18" charset="0"/>
                            </a:rPr>
                          </m:ctrlPr>
                        </m:sSubPr>
                        <m:e>
                          <m:r>
                            <a:rPr kumimoji="1" lang="en-US" altLang="ko-Kore-KR" b="0" i="1" smtClean="0">
                              <a:latin typeface="Cambria Math" panose="02040503050406030204" pitchFamily="18" charset="0"/>
                              <a:ea typeface="Cambria Math" panose="02040503050406030204" pitchFamily="18" charset="0"/>
                            </a:rPr>
                            <m:t>h</m:t>
                          </m:r>
                        </m:e>
                        <m:sub>
                          <m:r>
                            <a:rPr kumimoji="1" lang="en-US" altLang="ko-Kore-KR" b="0" i="1" smtClean="0">
                              <a:latin typeface="Cambria Math" panose="02040503050406030204" pitchFamily="18" charset="0"/>
                              <a:ea typeface="Cambria Math" panose="02040503050406030204" pitchFamily="18" charset="0"/>
                            </a:rPr>
                            <m:t>𝑚</m:t>
                          </m:r>
                        </m:sub>
                      </m:sSub>
                      <m:r>
                        <a:rPr kumimoji="1" lang="en-US" altLang="ko-Kore-KR" b="0" i="1" smtClean="0">
                          <a:latin typeface="Cambria Math" panose="02040503050406030204" pitchFamily="18" charset="0"/>
                          <a:ea typeface="Cambria Math" panose="02040503050406030204" pitchFamily="18" charset="0"/>
                        </a:rPr>
                        <m:t> &amp; </m:t>
                      </m:r>
                      <m:r>
                        <a:rPr kumimoji="1" lang="en-US" altLang="ko-Kore-KR" b="0" i="0" smtClean="0">
                          <a:latin typeface="Cambria Math" panose="02040503050406030204" pitchFamily="18" charset="0"/>
                          <a:ea typeface="Cambria Math" panose="02040503050406030204" pitchFamily="18" charset="0"/>
                        </a:rPr>
                        <m:t>−</m:t>
                      </m:r>
                      <m:r>
                        <m:rPr>
                          <m:sty m:val="p"/>
                        </m:rPr>
                        <a:rPr kumimoji="1" lang="en-US" altLang="ko-Kore-KR" b="0" i="0" smtClean="0">
                          <a:latin typeface="Cambria Math" panose="02040503050406030204" pitchFamily="18" charset="0"/>
                          <a:ea typeface="Cambria Math" panose="02040503050406030204" pitchFamily="18" charset="0"/>
                        </a:rPr>
                        <m:t>stratification</m:t>
                      </m:r>
                    </m:oMath>
                  </m:oMathPara>
                </a14:m>
                <a:endParaRPr lang="ko-Kore-KR" altLang="en-US" dirty="0"/>
              </a:p>
            </p:txBody>
          </p:sp>
        </mc:Choice>
        <mc:Fallback xmlns="">
          <p:sp>
            <p:nvSpPr>
              <p:cNvPr id="7" name="TextBox 6">
                <a:extLst>
                  <a:ext uri="{FF2B5EF4-FFF2-40B4-BE49-F238E27FC236}">
                    <a16:creationId xmlns:a16="http://schemas.microsoft.com/office/drawing/2014/main" id="{6EFC55A9-DCBE-872D-805C-EC63B08B3F40}"/>
                  </a:ext>
                </a:extLst>
              </p:cNvPr>
              <p:cNvSpPr txBox="1">
                <a:spLocks noRot="1" noChangeAspect="1" noMove="1" noResize="1" noEditPoints="1" noAdjustHandles="1" noChangeArrowheads="1" noChangeShapeType="1" noTextEdit="1"/>
              </p:cNvSpPr>
              <p:nvPr/>
            </p:nvSpPr>
            <p:spPr>
              <a:xfrm>
                <a:off x="2663088" y="189789"/>
                <a:ext cx="4113717" cy="746166"/>
              </a:xfrm>
              <a:prstGeom prst="rect">
                <a:avLst/>
              </a:prstGeom>
              <a:blipFill>
                <a:blip r:embed="rId3"/>
                <a:stretch>
                  <a:fillRect l="-2769" t="-176667" b="-250000"/>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AEC282F1-2FBF-B6A4-C11E-87D7DA61B350}"/>
              </a:ext>
            </a:extLst>
          </p:cNvPr>
          <p:cNvSpPr txBox="1"/>
          <p:nvPr/>
        </p:nvSpPr>
        <p:spPr>
          <a:xfrm>
            <a:off x="1787543" y="660439"/>
            <a:ext cx="1081835" cy="523220"/>
          </a:xfrm>
          <a:prstGeom prst="rect">
            <a:avLst/>
          </a:prstGeom>
          <a:noFill/>
        </p:spPr>
        <p:txBody>
          <a:bodyPr wrap="none" rtlCol="0">
            <a:spAutoFit/>
          </a:bodyPr>
          <a:lstStyle/>
          <a:p>
            <a:r>
              <a:rPr kumimoji="1" lang="en-US" altLang="ko-Kore-KR" sz="2800" b="1" dirty="0"/>
              <a:t>V. Diff</a:t>
            </a:r>
            <a:endParaRPr kumimoji="1" lang="ko-Kore-KR" altLang="en-US" sz="2800" b="1" dirty="0"/>
          </a:p>
        </p:txBody>
      </p:sp>
      <p:sp>
        <p:nvSpPr>
          <p:cNvPr id="9" name="TextBox 8">
            <a:extLst>
              <a:ext uri="{FF2B5EF4-FFF2-40B4-BE49-F238E27FC236}">
                <a16:creationId xmlns:a16="http://schemas.microsoft.com/office/drawing/2014/main" id="{CFA3BEE6-BFC6-6C8B-962C-4BC7294DBB41}"/>
              </a:ext>
            </a:extLst>
          </p:cNvPr>
          <p:cNvSpPr txBox="1"/>
          <p:nvPr/>
        </p:nvSpPr>
        <p:spPr>
          <a:xfrm>
            <a:off x="6608717" y="660439"/>
            <a:ext cx="1484702" cy="523220"/>
          </a:xfrm>
          <a:prstGeom prst="rect">
            <a:avLst/>
          </a:prstGeom>
          <a:noFill/>
        </p:spPr>
        <p:txBody>
          <a:bodyPr wrap="none" rtlCol="0">
            <a:spAutoFit/>
          </a:bodyPr>
          <a:lstStyle/>
          <a:p>
            <a:r>
              <a:rPr kumimoji="1" lang="en-US" altLang="ko-Kore-KR" sz="2800" b="1" dirty="0"/>
              <a:t>MLD [m]</a:t>
            </a:r>
            <a:endParaRPr kumimoji="1" lang="ko-Kore-KR" altLang="en-US" sz="2800" b="1" dirty="0"/>
          </a:p>
        </p:txBody>
      </p:sp>
      <p:sp>
        <p:nvSpPr>
          <p:cNvPr id="10" name="TextBox 9">
            <a:extLst>
              <a:ext uri="{FF2B5EF4-FFF2-40B4-BE49-F238E27FC236}">
                <a16:creationId xmlns:a16="http://schemas.microsoft.com/office/drawing/2014/main" id="{0FCAC394-04AB-D21D-5BB8-C97379D03673}"/>
              </a:ext>
            </a:extLst>
          </p:cNvPr>
          <p:cNvSpPr txBox="1"/>
          <p:nvPr/>
        </p:nvSpPr>
        <p:spPr>
          <a:xfrm>
            <a:off x="4361306" y="5541470"/>
            <a:ext cx="2674258" cy="646331"/>
          </a:xfrm>
          <a:prstGeom prst="rect">
            <a:avLst/>
          </a:prstGeom>
          <a:noFill/>
        </p:spPr>
        <p:txBody>
          <a:bodyPr wrap="none" rtlCol="0">
            <a:spAutoFit/>
          </a:bodyPr>
          <a:lstStyle/>
          <a:p>
            <a:r>
              <a:rPr kumimoji="1" lang="en-US" altLang="ko-Kore-KR" dirty="0"/>
              <a:t>Weaker vertical diffusion? </a:t>
            </a:r>
          </a:p>
          <a:p>
            <a:r>
              <a:rPr kumimoji="1" lang="en-US" altLang="ko-Kore-KR" dirty="0"/>
              <a:t>Weaker stratification? </a:t>
            </a:r>
          </a:p>
        </p:txBody>
      </p:sp>
      <p:pic>
        <p:nvPicPr>
          <p:cNvPr id="11" name="그림 10">
            <a:extLst>
              <a:ext uri="{FF2B5EF4-FFF2-40B4-BE49-F238E27FC236}">
                <a16:creationId xmlns:a16="http://schemas.microsoft.com/office/drawing/2014/main" id="{5C544A42-C9D9-95F9-AF03-2E4C9FA5B18F}"/>
              </a:ext>
            </a:extLst>
          </p:cNvPr>
          <p:cNvPicPr>
            <a:picLocks noChangeAspect="1"/>
          </p:cNvPicPr>
          <p:nvPr/>
        </p:nvPicPr>
        <p:blipFill rotWithShape="1">
          <a:blip r:embed="rId4"/>
          <a:srcRect r="47608" b="71852"/>
          <a:stretch/>
        </p:blipFill>
        <p:spPr>
          <a:xfrm>
            <a:off x="0" y="5151782"/>
            <a:ext cx="2529176" cy="1754909"/>
          </a:xfrm>
          <a:prstGeom prst="rect">
            <a:avLst/>
          </a:prstGeom>
        </p:spPr>
      </p:pic>
      <p:sp>
        <p:nvSpPr>
          <p:cNvPr id="12" name="TextBox 11">
            <a:extLst>
              <a:ext uri="{FF2B5EF4-FFF2-40B4-BE49-F238E27FC236}">
                <a16:creationId xmlns:a16="http://schemas.microsoft.com/office/drawing/2014/main" id="{925C3623-ACAB-10CB-0AB4-3619DF70A31F}"/>
              </a:ext>
            </a:extLst>
          </p:cNvPr>
          <p:cNvSpPr txBox="1"/>
          <p:nvPr/>
        </p:nvSpPr>
        <p:spPr>
          <a:xfrm>
            <a:off x="2301239" y="5483095"/>
            <a:ext cx="747874" cy="381541"/>
          </a:xfrm>
          <a:prstGeom prst="rect">
            <a:avLst/>
          </a:prstGeom>
          <a:noFill/>
        </p:spPr>
        <p:txBody>
          <a:bodyPr wrap="none" rtlCol="0">
            <a:spAutoFit/>
          </a:bodyPr>
          <a:lstStyle/>
          <a:p>
            <a:r>
              <a:rPr kumimoji="1" lang="en-US" altLang="ko-Kore-KR" sz="2400" b="1" i="1" dirty="0"/>
              <a:t>a</a:t>
            </a:r>
            <a:r>
              <a:rPr kumimoji="1" lang="en-US" altLang="ko-Kore-KR" sz="2400" b="1" i="1" baseline="-25000" dirty="0"/>
              <a:t>3 </a:t>
            </a:r>
            <a:r>
              <a:rPr kumimoji="1" lang="en-US" altLang="ko-Kore-KR" sz="2400" b="1" i="1" dirty="0"/>
              <a:t>- a</a:t>
            </a:r>
            <a:endParaRPr kumimoji="1" lang="ko-Kore-KR" altLang="en-US" sz="2400" b="1" i="1" dirty="0"/>
          </a:p>
        </p:txBody>
      </p:sp>
      <p:pic>
        <p:nvPicPr>
          <p:cNvPr id="14" name="그림 13">
            <a:extLst>
              <a:ext uri="{FF2B5EF4-FFF2-40B4-BE49-F238E27FC236}">
                <a16:creationId xmlns:a16="http://schemas.microsoft.com/office/drawing/2014/main" id="{58C68DBA-725B-C4F7-59E6-D5005678B212}"/>
              </a:ext>
            </a:extLst>
          </p:cNvPr>
          <p:cNvPicPr>
            <a:picLocks noChangeAspect="1"/>
          </p:cNvPicPr>
          <p:nvPr/>
        </p:nvPicPr>
        <p:blipFill>
          <a:blip r:embed="rId5"/>
          <a:stretch>
            <a:fillRect/>
          </a:stretch>
        </p:blipFill>
        <p:spPr>
          <a:xfrm>
            <a:off x="5368077" y="1183659"/>
            <a:ext cx="3835400" cy="36576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74CA90A-B31C-800F-C70F-7ACB712B2160}"/>
                  </a:ext>
                </a:extLst>
              </p:cNvPr>
              <p:cNvSpPr txBox="1"/>
              <p:nvPr/>
            </p:nvSpPr>
            <p:spPr>
              <a:xfrm>
                <a:off x="10137847" y="60458"/>
                <a:ext cx="1060890" cy="390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b="0" i="1" smtClean="0">
                              <a:latin typeface="Cambria Math" panose="02040503050406030204" pitchFamily="18" charset="0"/>
                            </a:rPr>
                          </m:ctrlPr>
                        </m:sSupPr>
                        <m:e>
                          <m:acc>
                            <m:accPr>
                              <m:chr m:val="̅"/>
                              <m:ctrlPr>
                                <a:rPr kumimoji="1" lang="en-US" altLang="ko-Kore-KR" b="0" i="1" smtClean="0">
                                  <a:latin typeface="Cambria Math" panose="02040503050406030204" pitchFamily="18" charset="0"/>
                                </a:rPr>
                              </m:ctrlPr>
                            </m:accPr>
                            <m:e>
                              <m:d>
                                <m:dPr>
                                  <m:begChr m:val="["/>
                                  <m:endChr m:val="]"/>
                                  <m:ctrlPr>
                                    <a:rPr kumimoji="1" lang="en-US" altLang="ko-Kore-KR" i="1">
                                      <a:latin typeface="Cambria Math" panose="02040503050406030204" pitchFamily="18" charset="0"/>
                                    </a:rPr>
                                  </m:ctrlPr>
                                </m:dPr>
                                <m:e>
                                  <m:r>
                                    <a:rPr kumimoji="1" lang="en-US" altLang="ko-Kore-KR" i="1">
                                      <a:latin typeface="Cambria Math" panose="02040503050406030204" pitchFamily="18" charset="0"/>
                                    </a:rPr>
                                    <m:t>𝑣𝑎𝑟</m:t>
                                  </m:r>
                                  <m:r>
                                    <a:rPr kumimoji="1" lang="en-US" altLang="ko-Kore-KR" b="0" i="1" smtClean="0">
                                      <a:latin typeface="Cambria Math" panose="02040503050406030204" pitchFamily="18" charset="0"/>
                                    </a:rPr>
                                    <m:t>′</m:t>
                                  </m:r>
                                </m:e>
                              </m:d>
                            </m:e>
                          </m:acc>
                        </m:e>
                        <m:sup>
                          <m:r>
                            <a:rPr kumimoji="1" lang="en-US" altLang="ko-Kore-KR" b="0" i="1" smtClean="0">
                              <a:latin typeface="Cambria Math" panose="02040503050406030204" pitchFamily="18" charset="0"/>
                            </a:rPr>
                            <m:t>3</m:t>
                          </m:r>
                        </m:sup>
                      </m:sSup>
                    </m:oMath>
                  </m:oMathPara>
                </a14:m>
                <a:endParaRPr lang="ko-Kore-KR" altLang="en-US" dirty="0"/>
              </a:p>
            </p:txBody>
          </p:sp>
        </mc:Choice>
        <mc:Fallback xmlns="">
          <p:sp>
            <p:nvSpPr>
              <p:cNvPr id="15" name="TextBox 14">
                <a:extLst>
                  <a:ext uri="{FF2B5EF4-FFF2-40B4-BE49-F238E27FC236}">
                    <a16:creationId xmlns:a16="http://schemas.microsoft.com/office/drawing/2014/main" id="{774CA90A-B31C-800F-C70F-7ACB712B2160}"/>
                  </a:ext>
                </a:extLst>
              </p:cNvPr>
              <p:cNvSpPr txBox="1">
                <a:spLocks noRot="1" noChangeAspect="1" noMove="1" noResize="1" noEditPoints="1" noAdjustHandles="1" noChangeArrowheads="1" noChangeShapeType="1" noTextEdit="1"/>
              </p:cNvSpPr>
              <p:nvPr/>
            </p:nvSpPr>
            <p:spPr>
              <a:xfrm>
                <a:off x="10137847" y="60458"/>
                <a:ext cx="1060890" cy="390941"/>
              </a:xfrm>
              <a:prstGeom prst="rect">
                <a:avLst/>
              </a:prstGeom>
              <a:blipFill>
                <a:blip r:embed="rId6"/>
                <a:stretch>
                  <a:fillRect/>
                </a:stretch>
              </a:blipFill>
            </p:spPr>
            <p:txBody>
              <a:bodyPr/>
              <a:lstStyle/>
              <a:p>
                <a:r>
                  <a:rPr lang="ko-Kore-KR" altLang="en-US">
                    <a:noFill/>
                  </a:rPr>
                  <a:t> </a:t>
                </a:r>
              </a:p>
            </p:txBody>
          </p:sp>
        </mc:Fallback>
      </mc:AlternateContent>
      <p:pic>
        <p:nvPicPr>
          <p:cNvPr id="16" name="그림 15">
            <a:extLst>
              <a:ext uri="{FF2B5EF4-FFF2-40B4-BE49-F238E27FC236}">
                <a16:creationId xmlns:a16="http://schemas.microsoft.com/office/drawing/2014/main" id="{71AAA1FB-206E-45FF-11F2-BE60D7DBCF67}"/>
              </a:ext>
            </a:extLst>
          </p:cNvPr>
          <p:cNvPicPr>
            <a:picLocks noChangeAspect="1"/>
          </p:cNvPicPr>
          <p:nvPr/>
        </p:nvPicPr>
        <p:blipFill rotWithShape="1">
          <a:blip r:embed="rId7"/>
          <a:srcRect l="52757" t="67360"/>
          <a:stretch/>
        </p:blipFill>
        <p:spPr>
          <a:xfrm>
            <a:off x="10062925" y="5446186"/>
            <a:ext cx="2010494" cy="1345439"/>
          </a:xfrm>
          <a:prstGeom prst="rect">
            <a:avLst/>
          </a:prstGeom>
        </p:spPr>
      </p:pic>
      <p:pic>
        <p:nvPicPr>
          <p:cNvPr id="17" name="그림 16">
            <a:extLst>
              <a:ext uri="{FF2B5EF4-FFF2-40B4-BE49-F238E27FC236}">
                <a16:creationId xmlns:a16="http://schemas.microsoft.com/office/drawing/2014/main" id="{D0DBE8CB-7740-E024-4E02-D02268B839FC}"/>
              </a:ext>
            </a:extLst>
          </p:cNvPr>
          <p:cNvPicPr>
            <a:picLocks noChangeAspect="1"/>
          </p:cNvPicPr>
          <p:nvPr/>
        </p:nvPicPr>
        <p:blipFill rotWithShape="1">
          <a:blip r:embed="rId7"/>
          <a:srcRect l="7734" r="51912" b="94302"/>
          <a:stretch/>
        </p:blipFill>
        <p:spPr>
          <a:xfrm>
            <a:off x="10162060" y="5289399"/>
            <a:ext cx="1717349" cy="234926"/>
          </a:xfrm>
          <a:prstGeom prst="rect">
            <a:avLst/>
          </a:prstGeom>
        </p:spPr>
      </p:pic>
      <p:sp>
        <p:nvSpPr>
          <p:cNvPr id="2" name="TextBox 1">
            <a:extLst>
              <a:ext uri="{FF2B5EF4-FFF2-40B4-BE49-F238E27FC236}">
                <a16:creationId xmlns:a16="http://schemas.microsoft.com/office/drawing/2014/main" id="{38C59E96-4A7B-59AB-7881-82F143CD57A3}"/>
              </a:ext>
            </a:extLst>
          </p:cNvPr>
          <p:cNvSpPr txBox="1"/>
          <p:nvPr/>
        </p:nvSpPr>
        <p:spPr>
          <a:xfrm>
            <a:off x="69557" y="-71821"/>
            <a:ext cx="2593531" cy="523220"/>
          </a:xfrm>
          <a:prstGeom prst="rect">
            <a:avLst/>
          </a:prstGeom>
          <a:noFill/>
        </p:spPr>
        <p:txBody>
          <a:bodyPr wrap="none" rtlCol="0">
            <a:spAutoFit/>
          </a:bodyPr>
          <a:lstStyle/>
          <a:p>
            <a:r>
              <a:rPr kumimoji="1" lang="en-US" altLang="ko-KR" sz="2800" b="1" dirty="0"/>
              <a:t>YECS − Diffusion</a:t>
            </a:r>
            <a:endParaRPr kumimoji="1" lang="ko-KR" altLang="en-US" sz="2800" b="1" dirty="0"/>
          </a:p>
        </p:txBody>
      </p:sp>
      <p:cxnSp>
        <p:nvCxnSpPr>
          <p:cNvPr id="5" name="직선 연결선[R] 4">
            <a:extLst>
              <a:ext uri="{FF2B5EF4-FFF2-40B4-BE49-F238E27FC236}">
                <a16:creationId xmlns:a16="http://schemas.microsoft.com/office/drawing/2014/main" id="{3E832BD8-BE1C-36A5-F64D-1B2EB3AEFFEA}"/>
              </a:ext>
            </a:extLst>
          </p:cNvPr>
          <p:cNvCxnSpPr/>
          <p:nvPr/>
        </p:nvCxnSpPr>
        <p:spPr>
          <a:xfrm flipH="1">
            <a:off x="2386739" y="3027957"/>
            <a:ext cx="58971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A0DBE87-B59F-01D9-192A-71C09BEE690E}"/>
              </a:ext>
            </a:extLst>
          </p:cNvPr>
          <p:cNvSpPr txBox="1"/>
          <p:nvPr/>
        </p:nvSpPr>
        <p:spPr>
          <a:xfrm>
            <a:off x="5698435" y="3027957"/>
            <a:ext cx="1418978" cy="646331"/>
          </a:xfrm>
          <a:prstGeom prst="rect">
            <a:avLst/>
          </a:prstGeom>
          <a:noFill/>
        </p:spPr>
        <p:txBody>
          <a:bodyPr wrap="none" rtlCol="0">
            <a:spAutoFit/>
          </a:bodyPr>
          <a:lstStyle/>
          <a:p>
            <a:r>
              <a:rPr kumimoji="1" lang="en-US" altLang="ko-KR" dirty="0"/>
              <a:t>and / or</a:t>
            </a:r>
          </a:p>
          <a:p>
            <a:r>
              <a:rPr kumimoji="1" lang="en-US" altLang="ko-KR" dirty="0"/>
              <a:t>Deeper MLD</a:t>
            </a:r>
            <a:endParaRPr kumimoji="1" lang="ko-KR" altLang="en-US" dirty="0"/>
          </a:p>
        </p:txBody>
      </p:sp>
      <p:sp>
        <p:nvSpPr>
          <p:cNvPr id="13" name="TextBox 12">
            <a:extLst>
              <a:ext uri="{FF2B5EF4-FFF2-40B4-BE49-F238E27FC236}">
                <a16:creationId xmlns:a16="http://schemas.microsoft.com/office/drawing/2014/main" id="{0FB045DB-F263-D01F-8C5A-18174238B8DA}"/>
              </a:ext>
            </a:extLst>
          </p:cNvPr>
          <p:cNvSpPr txBox="1"/>
          <p:nvPr/>
        </p:nvSpPr>
        <p:spPr>
          <a:xfrm>
            <a:off x="5678844" y="2408567"/>
            <a:ext cx="1382430" cy="646331"/>
          </a:xfrm>
          <a:prstGeom prst="rect">
            <a:avLst/>
          </a:prstGeom>
          <a:noFill/>
        </p:spPr>
        <p:txBody>
          <a:bodyPr wrap="none" rtlCol="0">
            <a:spAutoFit/>
          </a:bodyPr>
          <a:lstStyle/>
          <a:p>
            <a:r>
              <a:rPr kumimoji="1" lang="en-US" altLang="ko-KR" dirty="0"/>
              <a:t>Weaker </a:t>
            </a:r>
          </a:p>
          <a:p>
            <a:r>
              <a:rPr kumimoji="1" lang="en-US" altLang="ko-KR" dirty="0"/>
              <a:t>Stratification</a:t>
            </a:r>
            <a:endParaRPr kumimoji="1" lang="ko-KR" altLang="en-US" dirty="0"/>
          </a:p>
        </p:txBody>
      </p:sp>
      <p:sp>
        <p:nvSpPr>
          <p:cNvPr id="19" name="아래쪽 화살표[D] 18">
            <a:extLst>
              <a:ext uri="{FF2B5EF4-FFF2-40B4-BE49-F238E27FC236}">
                <a16:creationId xmlns:a16="http://schemas.microsoft.com/office/drawing/2014/main" id="{312ED1EB-3750-C27A-A8F4-A553B32C0B27}"/>
              </a:ext>
            </a:extLst>
          </p:cNvPr>
          <p:cNvSpPr/>
          <p:nvPr/>
        </p:nvSpPr>
        <p:spPr>
          <a:xfrm>
            <a:off x="5494149" y="3054898"/>
            <a:ext cx="184695" cy="37410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아래쪽 화살표[D] 19">
            <a:extLst>
              <a:ext uri="{FF2B5EF4-FFF2-40B4-BE49-F238E27FC236}">
                <a16:creationId xmlns:a16="http://schemas.microsoft.com/office/drawing/2014/main" id="{6B94C0B8-88DC-FF77-2027-61E026BA1731}"/>
              </a:ext>
            </a:extLst>
          </p:cNvPr>
          <p:cNvSpPr/>
          <p:nvPr/>
        </p:nvSpPr>
        <p:spPr>
          <a:xfrm rot="10800000">
            <a:off x="5498242" y="2626915"/>
            <a:ext cx="184695" cy="37410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Slide Number Placeholder 4">
            <a:extLst>
              <a:ext uri="{FF2B5EF4-FFF2-40B4-BE49-F238E27FC236}">
                <a16:creationId xmlns:a16="http://schemas.microsoft.com/office/drawing/2014/main" id="{DB314CBB-AE77-64F5-8A3C-1ED91921797B}"/>
              </a:ext>
            </a:extLst>
          </p:cNvPr>
          <p:cNvSpPr txBox="1">
            <a:spLocks/>
          </p:cNvSpPr>
          <p:nvPr/>
        </p:nvSpPr>
        <p:spPr>
          <a:xfrm>
            <a:off x="9379243" y="8627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31</a:t>
            </a:r>
          </a:p>
        </p:txBody>
      </p:sp>
    </p:spTree>
    <p:extLst>
      <p:ext uri="{BB962C8B-B14F-4D97-AF65-F5344CB8AC3E}">
        <p14:creationId xmlns:p14="http://schemas.microsoft.com/office/powerpoint/2010/main" val="282531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D51BF-DDA0-60E0-6419-DBA288DA5185}"/>
              </a:ext>
            </a:extLst>
          </p:cNvPr>
          <p:cNvSpPr txBox="1"/>
          <p:nvPr/>
        </p:nvSpPr>
        <p:spPr>
          <a:xfrm>
            <a:off x="67506" y="0"/>
            <a:ext cx="1821332" cy="523220"/>
          </a:xfrm>
          <a:prstGeom prst="rect">
            <a:avLst/>
          </a:prstGeom>
          <a:noFill/>
        </p:spPr>
        <p:txBody>
          <a:bodyPr wrap="none" rtlCol="0">
            <a:spAutoFit/>
          </a:bodyPr>
          <a:lstStyle/>
          <a:p>
            <a:r>
              <a:rPr kumimoji="1" lang="en-US" altLang="ko-KR" sz="2800" b="1" dirty="0">
                <a:latin typeface="Arial" panose="020B0604020202020204" pitchFamily="34" charset="0"/>
                <a:cs typeface="Arial" panose="020B0604020202020204" pitchFamily="34" charset="0"/>
              </a:rPr>
              <a:t>Summary</a:t>
            </a:r>
            <a:endParaRPr kumimoji="1" lang="ko-KR" altLang="en-US" sz="28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9469BD6-5EAA-828E-F42D-CE5EE80ECBC6}"/>
              </a:ext>
            </a:extLst>
          </p:cNvPr>
          <p:cNvSpPr txBox="1"/>
          <p:nvPr/>
        </p:nvSpPr>
        <p:spPr>
          <a:xfrm>
            <a:off x="265933" y="523220"/>
            <a:ext cx="11365562" cy="6192657"/>
          </a:xfrm>
          <a:prstGeom prst="rect">
            <a:avLst/>
          </a:prstGeom>
          <a:noFill/>
        </p:spPr>
        <p:txBody>
          <a:bodyPr wrap="square" rtlCol="0">
            <a:spAutoFit/>
          </a:bodyPr>
          <a:lstStyle/>
          <a:p>
            <a:pPr marL="285750" indent="-285750" latinLnBrk="0">
              <a:lnSpc>
                <a:spcPct val="120000"/>
              </a:lnSpc>
              <a:buFont typeface="Arial" panose="020B0604020202020204" pitchFamily="34" charset="0"/>
              <a:buChar char="•"/>
            </a:pPr>
            <a:r>
              <a:rPr lang="en" altLang="ko-KR" dirty="0">
                <a:latin typeface="Arial" panose="020B0604020202020204" pitchFamily="34" charset="0"/>
                <a:cs typeface="Arial" panose="020B0604020202020204" pitchFamily="34" charset="0"/>
              </a:rPr>
              <a:t>During the </a:t>
            </a:r>
            <a:r>
              <a:rPr lang="en" altLang="ko-KR" b="1" dirty="0">
                <a:solidFill>
                  <a:srgbClr val="FF0000"/>
                </a:solidFill>
                <a:latin typeface="Arial" panose="020B0604020202020204" pitchFamily="34" charset="0"/>
                <a:cs typeface="Arial" panose="020B0604020202020204" pitchFamily="34" charset="0"/>
              </a:rPr>
              <a:t>reacceleration period </a:t>
            </a:r>
            <a:r>
              <a:rPr lang="en" altLang="ko-KR" dirty="0">
                <a:latin typeface="Arial" panose="020B0604020202020204" pitchFamily="34" charset="0"/>
                <a:cs typeface="Arial" panose="020B0604020202020204" pitchFamily="34" charset="0"/>
              </a:rPr>
              <a:t>(2011–2022), the area-averaged </a:t>
            </a:r>
            <a:r>
              <a:rPr lang="en" altLang="ko-KR" b="1" dirty="0">
                <a:solidFill>
                  <a:srgbClr val="FF0000"/>
                </a:solidFill>
                <a:latin typeface="Arial" panose="020B0604020202020204" pitchFamily="34" charset="0"/>
                <a:cs typeface="Arial" panose="020B0604020202020204" pitchFamily="34" charset="0"/>
              </a:rPr>
              <a:t>SST</a:t>
            </a:r>
            <a:r>
              <a:rPr lang="en" altLang="ko-KR" dirty="0">
                <a:latin typeface="Arial" panose="020B0604020202020204" pitchFamily="34" charset="0"/>
                <a:cs typeface="Arial" panose="020B0604020202020204" pitchFamily="34" charset="0"/>
              </a:rPr>
              <a:t> in the EAMS </a:t>
            </a:r>
            <a:r>
              <a:rPr lang="en" altLang="ko-KR" b="1" dirty="0">
                <a:solidFill>
                  <a:srgbClr val="0432FF"/>
                </a:solidFill>
                <a:latin typeface="Arial" panose="020B0604020202020204" pitchFamily="34" charset="0"/>
                <a:cs typeface="Arial" panose="020B0604020202020204" pitchFamily="34" charset="0"/>
              </a:rPr>
              <a:t>increased at 0.83 °C per decade</a:t>
            </a:r>
            <a:r>
              <a:rPr lang="en" altLang="ko-KR" dirty="0">
                <a:latin typeface="Arial" panose="020B0604020202020204" pitchFamily="34" charset="0"/>
                <a:cs typeface="Arial" panose="020B0604020202020204" pitchFamily="34" charset="0"/>
              </a:rPr>
              <a:t>, about three times the rate over 1982–2022. </a:t>
            </a:r>
          </a:p>
          <a:p>
            <a:pPr marL="285750" indent="-285750" latinLnBrk="0">
              <a:lnSpc>
                <a:spcPct val="120000"/>
              </a:lnSpc>
              <a:buFont typeface="Arial" panose="020B0604020202020204" pitchFamily="34" charset="0"/>
              <a:buChar char="•"/>
            </a:pPr>
            <a:r>
              <a:rPr lang="en" altLang="ko-KR" dirty="0">
                <a:latin typeface="Arial" panose="020B0604020202020204" pitchFamily="34" charset="0"/>
                <a:cs typeface="Arial" panose="020B0604020202020204" pitchFamily="34" charset="0"/>
              </a:rPr>
              <a:t>The </a:t>
            </a:r>
            <a:r>
              <a:rPr lang="en" altLang="ko-KR" b="1" dirty="0">
                <a:solidFill>
                  <a:srgbClr val="FF0000"/>
                </a:solidFill>
                <a:latin typeface="Arial" panose="020B0604020202020204" pitchFamily="34" charset="0"/>
                <a:cs typeface="Arial" panose="020B0604020202020204" pitchFamily="34" charset="0"/>
              </a:rPr>
              <a:t>warming</a:t>
            </a:r>
            <a:r>
              <a:rPr lang="en" altLang="ko-KR" dirty="0">
                <a:latin typeface="Arial" panose="020B0604020202020204" pitchFamily="34" charset="0"/>
                <a:cs typeface="Arial" panose="020B0604020202020204" pitchFamily="34" charset="0"/>
              </a:rPr>
              <a:t> was particularly </a:t>
            </a:r>
            <a:r>
              <a:rPr lang="en" altLang="ko-KR" b="1" dirty="0">
                <a:solidFill>
                  <a:srgbClr val="0432FF"/>
                </a:solidFill>
                <a:latin typeface="Arial" panose="020B0604020202020204" pitchFamily="34" charset="0"/>
                <a:cs typeface="Arial" panose="020B0604020202020204" pitchFamily="34" charset="0"/>
              </a:rPr>
              <a:t>pronounced in the ECS</a:t>
            </a:r>
            <a:r>
              <a:rPr lang="en" altLang="ko-KR" dirty="0">
                <a:latin typeface="Arial" panose="020B0604020202020204" pitchFamily="34" charset="0"/>
                <a:cs typeface="Arial" panose="020B0604020202020204" pitchFamily="34" charset="0"/>
              </a:rPr>
              <a:t>, the </a:t>
            </a:r>
            <a:r>
              <a:rPr lang="en" altLang="ko-KR" b="1" dirty="0">
                <a:solidFill>
                  <a:srgbClr val="0432FF"/>
                </a:solidFill>
                <a:latin typeface="Arial" panose="020B0604020202020204" pitchFamily="34" charset="0"/>
                <a:cs typeface="Arial" panose="020B0604020202020204" pitchFamily="34" charset="0"/>
              </a:rPr>
              <a:t>northwestern EJS</a:t>
            </a:r>
            <a:r>
              <a:rPr lang="en" altLang="ko-KR" dirty="0">
                <a:latin typeface="Arial" panose="020B0604020202020204" pitchFamily="34" charset="0"/>
                <a:cs typeface="Arial" panose="020B0604020202020204" pitchFamily="34" charset="0"/>
              </a:rPr>
              <a:t>, and </a:t>
            </a:r>
            <a:r>
              <a:rPr lang="en" altLang="ko-KR" b="1" dirty="0">
                <a:solidFill>
                  <a:srgbClr val="0432FF"/>
                </a:solidFill>
                <a:latin typeface="Arial" panose="020B0604020202020204" pitchFamily="34" charset="0"/>
                <a:cs typeface="Arial" panose="020B0604020202020204" pitchFamily="34" charset="0"/>
              </a:rPr>
              <a:t>south of Japan</a:t>
            </a:r>
            <a:r>
              <a:rPr lang="en" altLang="ko-KR" dirty="0">
                <a:latin typeface="Arial" panose="020B0604020202020204" pitchFamily="34" charset="0"/>
                <a:cs typeface="Arial" panose="020B0604020202020204" pitchFamily="34" charset="0"/>
              </a:rPr>
              <a:t>. </a:t>
            </a:r>
          </a:p>
          <a:p>
            <a:pPr latinLnBrk="0">
              <a:lnSpc>
                <a:spcPct val="120000"/>
              </a:lnSpc>
            </a:pPr>
            <a:endParaRPr lang="en" altLang="ko-KR" dirty="0">
              <a:latin typeface="Arial" panose="020B0604020202020204" pitchFamily="34" charset="0"/>
              <a:cs typeface="Arial" panose="020B0604020202020204" pitchFamily="34" charset="0"/>
            </a:endParaRPr>
          </a:p>
          <a:p>
            <a:pPr latinLnBrk="0">
              <a:lnSpc>
                <a:spcPct val="120000"/>
              </a:lnSpc>
            </a:pPr>
            <a:r>
              <a:rPr lang="en" altLang="ko-KR" sz="2400" b="1" dirty="0">
                <a:latin typeface="Arial" panose="020B0604020202020204" pitchFamily="34" charset="0"/>
                <a:cs typeface="Arial" panose="020B0604020202020204" pitchFamily="34" charset="0"/>
              </a:rPr>
              <a:t>Mixed layer heat budget analysis</a:t>
            </a:r>
            <a:endParaRPr lang="en" altLang="ko-KR" sz="2000" b="1" dirty="0">
              <a:latin typeface="Arial" panose="020B0604020202020204" pitchFamily="34" charset="0"/>
              <a:cs typeface="Arial" panose="020B0604020202020204" pitchFamily="34" charset="0"/>
            </a:endParaRPr>
          </a:p>
          <a:p>
            <a:pPr lvl="1" latinLnBrk="0">
              <a:lnSpc>
                <a:spcPct val="120000"/>
              </a:lnSpc>
            </a:pPr>
            <a:r>
              <a:rPr lang="en" altLang="ko-KR" b="1" dirty="0">
                <a:latin typeface="Arial" panose="020B0604020202020204" pitchFamily="34" charset="0"/>
                <a:cs typeface="Arial" panose="020B0604020202020204" pitchFamily="34" charset="0"/>
              </a:rPr>
              <a:t>Common:</a:t>
            </a:r>
            <a:r>
              <a:rPr lang="en" altLang="ko-KR" dirty="0">
                <a:latin typeface="Arial" panose="020B0604020202020204" pitchFamily="34" charset="0"/>
                <a:cs typeface="Arial" panose="020B0604020202020204" pitchFamily="34" charset="0"/>
              </a:rPr>
              <a:t> Horizontal </a:t>
            </a:r>
            <a:r>
              <a:rPr lang="en" altLang="ko-KR" b="1" dirty="0">
                <a:solidFill>
                  <a:srgbClr val="FF0000"/>
                </a:solidFill>
                <a:latin typeface="Arial" panose="020B0604020202020204" pitchFamily="34" charset="0"/>
                <a:cs typeface="Arial" panose="020B0604020202020204" pitchFamily="34" charset="0"/>
              </a:rPr>
              <a:t>warm advection </a:t>
            </a:r>
            <a:r>
              <a:rPr lang="en" altLang="ko-KR" b="1" dirty="0">
                <a:solidFill>
                  <a:srgbClr val="0432FF"/>
                </a:solidFill>
                <a:latin typeface="Arial" panose="020B0604020202020204" pitchFamily="34" charset="0"/>
                <a:cs typeface="Arial" panose="020B0604020202020204" pitchFamily="34" charset="0"/>
              </a:rPr>
              <a:t>supported the SST-warming pattern</a:t>
            </a:r>
            <a:r>
              <a:rPr lang="en" altLang="ko-KR" b="1" dirty="0">
                <a:latin typeface="Arial" panose="020B0604020202020204" pitchFamily="34" charset="0"/>
                <a:cs typeface="Arial" panose="020B0604020202020204" pitchFamily="34" charset="0"/>
              </a:rPr>
              <a:t> </a:t>
            </a:r>
            <a:r>
              <a:rPr lang="en" altLang="ko-KR" dirty="0">
                <a:latin typeface="Arial" panose="020B0604020202020204" pitchFamily="34" charset="0"/>
                <a:cs typeface="Arial" panose="020B0604020202020204" pitchFamily="34" charset="0"/>
              </a:rPr>
              <a:t>across the three regions.</a:t>
            </a:r>
          </a:p>
          <a:p>
            <a:pPr lvl="1" latinLnBrk="0">
              <a:lnSpc>
                <a:spcPct val="120000"/>
              </a:lnSpc>
            </a:pPr>
            <a:r>
              <a:rPr lang="en" altLang="ko-KR" b="1" dirty="0">
                <a:latin typeface="Arial" panose="020B0604020202020204" pitchFamily="34" charset="0"/>
                <a:cs typeface="Arial" panose="020B0604020202020204" pitchFamily="34" charset="0"/>
              </a:rPr>
              <a:t>ECS:</a:t>
            </a:r>
            <a:r>
              <a:rPr lang="en" altLang="ko-KR" dirty="0">
                <a:latin typeface="Arial" panose="020B0604020202020204" pitchFamily="34" charset="0"/>
                <a:cs typeface="Arial" panose="020B0604020202020204" pitchFamily="34" charset="0"/>
              </a:rPr>
              <a:t> </a:t>
            </a:r>
            <a:r>
              <a:rPr lang="en" altLang="ko-KR" b="1" dirty="0">
                <a:solidFill>
                  <a:srgbClr val="FF0000"/>
                </a:solidFill>
                <a:latin typeface="Arial" panose="020B0604020202020204" pitchFamily="34" charset="0"/>
                <a:cs typeface="Arial" panose="020B0604020202020204" pitchFamily="34" charset="0"/>
              </a:rPr>
              <a:t>Kuroshio intrusion </a:t>
            </a:r>
            <a:r>
              <a:rPr lang="en" altLang="ko-KR" dirty="0">
                <a:latin typeface="Arial" panose="020B0604020202020204" pitchFamily="34" charset="0"/>
                <a:cs typeface="Arial" panose="020B0604020202020204" pitchFamily="34" charset="0"/>
              </a:rPr>
              <a:t>and a </a:t>
            </a:r>
            <a:r>
              <a:rPr lang="en" altLang="ko-KR" b="1" dirty="0">
                <a:solidFill>
                  <a:srgbClr val="FF0000"/>
                </a:solidFill>
                <a:latin typeface="Arial" panose="020B0604020202020204" pitchFamily="34" charset="0"/>
                <a:cs typeface="Arial" panose="020B0604020202020204" pitchFamily="34" charset="0"/>
              </a:rPr>
              <a:t>northward current anomaly </a:t>
            </a:r>
            <a:r>
              <a:rPr lang="en" altLang="ko-KR" dirty="0">
                <a:latin typeface="Arial" panose="020B0604020202020204" pitchFamily="34" charset="0"/>
                <a:cs typeface="Arial" panose="020B0604020202020204" pitchFamily="34" charset="0"/>
              </a:rPr>
              <a:t>along the Chinese coast → warm advection; vertical-diffusion anomalies also supported warming with magnitudes comparable to advection.</a:t>
            </a:r>
          </a:p>
          <a:p>
            <a:pPr lvl="1" latinLnBrk="0">
              <a:lnSpc>
                <a:spcPct val="120000"/>
              </a:lnSpc>
            </a:pPr>
            <a:r>
              <a:rPr lang="en" altLang="ko-KR" b="1" dirty="0">
                <a:latin typeface="Arial" panose="020B0604020202020204" pitchFamily="34" charset="0"/>
                <a:cs typeface="Arial" panose="020B0604020202020204" pitchFamily="34" charset="0"/>
              </a:rPr>
              <a:t>EJS:</a:t>
            </a:r>
            <a:r>
              <a:rPr lang="en" altLang="ko-KR" dirty="0">
                <a:latin typeface="Arial" panose="020B0604020202020204" pitchFamily="34" charset="0"/>
                <a:cs typeface="Arial" panose="020B0604020202020204" pitchFamily="34" charset="0"/>
              </a:rPr>
              <a:t> A </a:t>
            </a:r>
            <a:r>
              <a:rPr lang="en" altLang="ko-KR" b="1" dirty="0">
                <a:solidFill>
                  <a:srgbClr val="FF0000"/>
                </a:solidFill>
                <a:latin typeface="Arial" panose="020B0604020202020204" pitchFamily="34" charset="0"/>
                <a:cs typeface="Arial" panose="020B0604020202020204" pitchFamily="34" charset="0"/>
              </a:rPr>
              <a:t>northward alongshore current anomaly </a:t>
            </a:r>
            <a:r>
              <a:rPr lang="en" altLang="ko-KR" dirty="0">
                <a:latin typeface="Arial" panose="020B0604020202020204" pitchFamily="34" charset="0"/>
                <a:cs typeface="Arial" panose="020B0604020202020204" pitchFamily="34" charset="0"/>
              </a:rPr>
              <a:t>east of the Korean Peninsula → warm advection; the vertical-diffusion term appeared larger than advection but is interpreted cautiously due to strong budget uncertainty.</a:t>
            </a:r>
          </a:p>
          <a:p>
            <a:pPr lvl="1" latinLnBrk="0">
              <a:lnSpc>
                <a:spcPct val="120000"/>
              </a:lnSpc>
            </a:pPr>
            <a:r>
              <a:rPr lang="en" altLang="ko-KR" b="1" dirty="0">
                <a:latin typeface="Arial" panose="020B0604020202020204" pitchFamily="34" charset="0"/>
                <a:cs typeface="Arial" panose="020B0604020202020204" pitchFamily="34" charset="0"/>
              </a:rPr>
              <a:t>ECS &amp; EJS:</a:t>
            </a:r>
            <a:r>
              <a:rPr lang="en" altLang="ko-KR" dirty="0">
                <a:latin typeface="Arial" panose="020B0604020202020204" pitchFamily="34" charset="0"/>
                <a:cs typeface="Arial" panose="020B0604020202020204" pitchFamily="34" charset="0"/>
              </a:rPr>
              <a:t> </a:t>
            </a:r>
            <a:r>
              <a:rPr lang="en" altLang="ko-KR" b="1" dirty="0">
                <a:solidFill>
                  <a:srgbClr val="FF0000"/>
                </a:solidFill>
                <a:latin typeface="Arial" panose="020B0604020202020204" pitchFamily="34" charset="0"/>
                <a:cs typeface="Arial" panose="020B0604020202020204" pitchFamily="34" charset="0"/>
              </a:rPr>
              <a:t>WSC-forced</a:t>
            </a:r>
            <a:r>
              <a:rPr lang="en" altLang="ko-KR" dirty="0">
                <a:latin typeface="Arial" panose="020B0604020202020204" pitchFamily="34" charset="0"/>
                <a:cs typeface="Arial" panose="020B0604020202020204" pitchFamily="34" charset="0"/>
              </a:rPr>
              <a:t> changes in </a:t>
            </a:r>
            <a:r>
              <a:rPr lang="en" altLang="ko-KR" b="1" dirty="0">
                <a:solidFill>
                  <a:srgbClr val="0432FF"/>
                </a:solidFill>
                <a:latin typeface="Arial" panose="020B0604020202020204" pitchFamily="34" charset="0"/>
                <a:cs typeface="Arial" panose="020B0604020202020204" pitchFamily="34" charset="0"/>
              </a:rPr>
              <a:t>geostrophic currents </a:t>
            </a:r>
            <a:r>
              <a:rPr lang="en" altLang="ko-KR" dirty="0">
                <a:latin typeface="Arial" panose="020B0604020202020204" pitchFamily="34" charset="0"/>
                <a:cs typeface="Arial" panose="020B0604020202020204" pitchFamily="34" charset="0"/>
              </a:rPr>
              <a:t>contributed to the warm advection.</a:t>
            </a:r>
          </a:p>
          <a:p>
            <a:pPr lvl="1" latinLnBrk="0">
              <a:lnSpc>
                <a:spcPct val="120000"/>
              </a:lnSpc>
            </a:pPr>
            <a:r>
              <a:rPr lang="en" altLang="ko-KR" b="1" dirty="0">
                <a:latin typeface="Arial" panose="020B0604020202020204" pitchFamily="34" charset="0"/>
                <a:cs typeface="Arial" panose="020B0604020202020204" pitchFamily="34" charset="0"/>
              </a:rPr>
              <a:t>South of Japan:</a:t>
            </a:r>
            <a:r>
              <a:rPr lang="en" altLang="ko-KR" dirty="0">
                <a:latin typeface="Arial" panose="020B0604020202020204" pitchFamily="34" charset="0"/>
                <a:cs typeface="Arial" panose="020B0604020202020204" pitchFamily="34" charset="0"/>
              </a:rPr>
              <a:t> A </a:t>
            </a:r>
            <a:r>
              <a:rPr lang="en" altLang="ko-KR" b="1" dirty="0">
                <a:solidFill>
                  <a:srgbClr val="FF0000"/>
                </a:solidFill>
                <a:latin typeface="Arial" panose="020B0604020202020204" pitchFamily="34" charset="0"/>
                <a:cs typeface="Arial" panose="020B0604020202020204" pitchFamily="34" charset="0"/>
              </a:rPr>
              <a:t>Kuroshio path</a:t>
            </a:r>
            <a:r>
              <a:rPr lang="en" altLang="ko-KR" dirty="0">
                <a:latin typeface="Arial" panose="020B0604020202020204" pitchFamily="34" charset="0"/>
                <a:cs typeface="Arial" panose="020B0604020202020204" pitchFamily="34" charset="0"/>
              </a:rPr>
              <a:t> shift from</a:t>
            </a:r>
            <a:r>
              <a:rPr lang="en" altLang="ko-KR" b="1" dirty="0">
                <a:solidFill>
                  <a:srgbClr val="0432FF"/>
                </a:solidFill>
                <a:latin typeface="Arial" panose="020B0604020202020204" pitchFamily="34" charset="0"/>
                <a:cs typeface="Arial" panose="020B0604020202020204" pitchFamily="34" charset="0"/>
              </a:rPr>
              <a:t> NLM (2012–2016) </a:t>
            </a:r>
            <a:r>
              <a:rPr lang="en" altLang="ko-KR" dirty="0">
                <a:latin typeface="Arial" panose="020B0604020202020204" pitchFamily="34" charset="0"/>
                <a:cs typeface="Arial" panose="020B0604020202020204" pitchFamily="34" charset="0"/>
              </a:rPr>
              <a:t>to</a:t>
            </a:r>
            <a:r>
              <a:rPr lang="en" altLang="ko-KR" b="1" dirty="0">
                <a:solidFill>
                  <a:srgbClr val="0432FF"/>
                </a:solidFill>
                <a:latin typeface="Arial" panose="020B0604020202020204" pitchFamily="34" charset="0"/>
                <a:cs typeface="Arial" panose="020B0604020202020204" pitchFamily="34" charset="0"/>
              </a:rPr>
              <a:t> LM (2018–2022)</a:t>
            </a:r>
            <a:r>
              <a:rPr lang="en" altLang="ko-KR" dirty="0">
                <a:latin typeface="Arial" panose="020B0604020202020204" pitchFamily="34" charset="0"/>
                <a:cs typeface="Arial" panose="020B0604020202020204" pitchFamily="34" charset="0"/>
              </a:rPr>
              <a:t> explains the reacceleration-period SST trend via associated temperature advection.</a:t>
            </a:r>
          </a:p>
          <a:p>
            <a:pPr latinLnBrk="0">
              <a:lnSpc>
                <a:spcPct val="120000"/>
              </a:lnSpc>
            </a:pPr>
            <a:endParaRPr lang="en" altLang="ko-KR" dirty="0">
              <a:latin typeface="Arial" panose="020B0604020202020204" pitchFamily="34" charset="0"/>
              <a:cs typeface="Arial" panose="020B0604020202020204" pitchFamily="34" charset="0"/>
            </a:endParaRPr>
          </a:p>
          <a:p>
            <a:pPr marL="285750" indent="-285750" latinLnBrk="0">
              <a:lnSpc>
                <a:spcPct val="120000"/>
              </a:lnSpc>
              <a:buFont typeface="Wingdings" pitchFamily="2" charset="2"/>
              <a:buChar char="ü"/>
            </a:pPr>
            <a:r>
              <a:rPr lang="en" altLang="ko-KR" dirty="0">
                <a:latin typeface="Arial" panose="020B0604020202020204" pitchFamily="34" charset="0"/>
                <a:cs typeface="Arial" panose="020B0604020202020204" pitchFamily="34" charset="0"/>
              </a:rPr>
              <a:t>Unlike earlier </a:t>
            </a:r>
            <a:r>
              <a:rPr lang="en" altLang="ko-KR" b="1" dirty="0">
                <a:solidFill>
                  <a:srgbClr val="FF0000"/>
                </a:solidFill>
                <a:latin typeface="Arial" panose="020B0604020202020204" pitchFamily="34" charset="0"/>
                <a:cs typeface="Arial" panose="020B0604020202020204" pitchFamily="34" charset="0"/>
              </a:rPr>
              <a:t>warming and hiatus periods </a:t>
            </a:r>
            <a:r>
              <a:rPr lang="en" altLang="ko-KR" dirty="0">
                <a:latin typeface="Arial" panose="020B0604020202020204" pitchFamily="34" charset="0"/>
                <a:cs typeface="Arial" panose="020B0604020202020204" pitchFamily="34" charset="0"/>
              </a:rPr>
              <a:t>that were often </a:t>
            </a:r>
            <a:r>
              <a:rPr lang="en" altLang="ko-KR" b="1" dirty="0">
                <a:solidFill>
                  <a:srgbClr val="0432FF"/>
                </a:solidFill>
                <a:latin typeface="Arial" panose="020B0604020202020204" pitchFamily="34" charset="0"/>
                <a:cs typeface="Arial" panose="020B0604020202020204" pitchFamily="34" charset="0"/>
              </a:rPr>
              <a:t>explained by heat input from the atmosphere</a:t>
            </a:r>
            <a:r>
              <a:rPr lang="en" altLang="ko-KR" dirty="0">
                <a:latin typeface="Arial" panose="020B0604020202020204" pitchFamily="34" charset="0"/>
                <a:cs typeface="Arial" panose="020B0604020202020204" pitchFamily="34" charset="0"/>
              </a:rPr>
              <a:t>, during </a:t>
            </a:r>
            <a:r>
              <a:rPr lang="en" altLang="ko-KR" b="1" dirty="0">
                <a:solidFill>
                  <a:srgbClr val="FF0000"/>
                </a:solidFill>
                <a:latin typeface="Arial" panose="020B0604020202020204" pitchFamily="34" charset="0"/>
                <a:cs typeface="Arial" panose="020B0604020202020204" pitchFamily="34" charset="0"/>
              </a:rPr>
              <a:t>reacceleration</a:t>
            </a:r>
            <a:r>
              <a:rPr lang="en" altLang="ko-KR" dirty="0">
                <a:latin typeface="Arial" panose="020B0604020202020204" pitchFamily="34" charset="0"/>
                <a:cs typeface="Arial" panose="020B0604020202020204" pitchFamily="34" charset="0"/>
              </a:rPr>
              <a:t> the </a:t>
            </a:r>
            <a:r>
              <a:rPr lang="en" altLang="ko-KR" b="1" dirty="0">
                <a:solidFill>
                  <a:srgbClr val="0432FF"/>
                </a:solidFill>
                <a:latin typeface="Arial" panose="020B0604020202020204" pitchFamily="34" charset="0"/>
                <a:cs typeface="Arial" panose="020B0604020202020204" pitchFamily="34" charset="0"/>
              </a:rPr>
              <a:t>ocean variability drove the SST warming</a:t>
            </a:r>
            <a:r>
              <a:rPr lang="en" altLang="ko-KR" dirty="0">
                <a:latin typeface="Arial" panose="020B0604020202020204" pitchFamily="34" charset="0"/>
                <a:cs typeface="Arial" panose="020B0604020202020204" pitchFamily="34" charset="0"/>
              </a:rPr>
              <a:t>, while the excess heat was </a:t>
            </a:r>
            <a:r>
              <a:rPr lang="en-US" altLang="ko-KR" dirty="0">
                <a:latin typeface="Arial" panose="020B0604020202020204" pitchFamily="34" charset="0"/>
                <a:cs typeface="Arial" panose="020B0604020202020204" pitchFamily="34" charset="0"/>
              </a:rPr>
              <a:t>released</a:t>
            </a:r>
            <a:r>
              <a:rPr lang="en" altLang="ko-KR" dirty="0">
                <a:latin typeface="Arial" panose="020B0604020202020204" pitchFamily="34" charset="0"/>
                <a:cs typeface="Arial" panose="020B0604020202020204" pitchFamily="34" charset="0"/>
              </a:rPr>
              <a:t> to the atmosphere.</a:t>
            </a:r>
          </a:p>
        </p:txBody>
      </p:sp>
      <p:sp>
        <p:nvSpPr>
          <p:cNvPr id="6" name="Slide Number Placeholder 4">
            <a:extLst>
              <a:ext uri="{FF2B5EF4-FFF2-40B4-BE49-F238E27FC236}">
                <a16:creationId xmlns:a16="http://schemas.microsoft.com/office/drawing/2014/main" id="{5A59949C-5A51-B897-2F83-CF41D1665C07}"/>
              </a:ext>
            </a:extLst>
          </p:cNvPr>
          <p:cNvSpPr txBox="1">
            <a:spLocks/>
          </p:cNvSpPr>
          <p:nvPr/>
        </p:nvSpPr>
        <p:spPr>
          <a:xfrm>
            <a:off x="9379243" y="8627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34</a:t>
            </a:r>
          </a:p>
        </p:txBody>
      </p:sp>
    </p:spTree>
    <p:extLst>
      <p:ext uri="{BB962C8B-B14F-4D97-AF65-F5344CB8AC3E}">
        <p14:creationId xmlns:p14="http://schemas.microsoft.com/office/powerpoint/2010/main" val="1547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descr="텍스트, 스크린샷, 폰트, 도표이(가) 표시된 사진&#10;&#10;자동 생성된 설명">
            <a:extLst>
              <a:ext uri="{FF2B5EF4-FFF2-40B4-BE49-F238E27FC236}">
                <a16:creationId xmlns:a16="http://schemas.microsoft.com/office/drawing/2014/main" id="{30EC9232-A1B6-76EE-2177-3A025FBF5588}"/>
              </a:ext>
            </a:extLst>
          </p:cNvPr>
          <p:cNvPicPr>
            <a:picLocks noChangeAspect="1"/>
          </p:cNvPicPr>
          <p:nvPr/>
        </p:nvPicPr>
        <p:blipFill rotWithShape="1">
          <a:blip r:embed="rId3"/>
          <a:srcRect b="24269"/>
          <a:stretch/>
        </p:blipFill>
        <p:spPr>
          <a:xfrm>
            <a:off x="8502425" y="4583406"/>
            <a:ext cx="2799992" cy="2178788"/>
          </a:xfrm>
          <a:prstGeom prst="rect">
            <a:avLst/>
          </a:prstGeom>
        </p:spPr>
      </p:pic>
      <p:pic>
        <p:nvPicPr>
          <p:cNvPr id="2" name="그림 1">
            <a:extLst>
              <a:ext uri="{FF2B5EF4-FFF2-40B4-BE49-F238E27FC236}">
                <a16:creationId xmlns:a16="http://schemas.microsoft.com/office/drawing/2014/main" id="{615D6217-FE75-659F-C203-87588BFB5C68}"/>
              </a:ext>
            </a:extLst>
          </p:cNvPr>
          <p:cNvPicPr>
            <a:picLocks/>
          </p:cNvPicPr>
          <p:nvPr/>
        </p:nvPicPr>
        <p:blipFill>
          <a:blip r:embed="rId4">
            <a:extLst>
              <a:ext uri="{28A0092B-C50C-407E-A947-70E740481C1C}">
                <a14:useLocalDpi xmlns:a14="http://schemas.microsoft.com/office/drawing/2010/main" val="0"/>
              </a:ext>
            </a:extLst>
          </a:blip>
          <a:srcRect l="11041" t="15584" r="16573" b="13675"/>
          <a:stretch>
            <a:fillRect/>
          </a:stretch>
        </p:blipFill>
        <p:spPr bwMode="auto">
          <a:xfrm>
            <a:off x="169816" y="1188295"/>
            <a:ext cx="5946663" cy="3574756"/>
          </a:xfrm>
          <a:prstGeom prst="rect">
            <a:avLst/>
          </a:prstGeom>
          <a:noFill/>
          <a:ln>
            <a:noFill/>
          </a:ln>
        </p:spPr>
      </p:pic>
      <p:sp>
        <p:nvSpPr>
          <p:cNvPr id="6" name="TextBox 5">
            <a:extLst>
              <a:ext uri="{FF2B5EF4-FFF2-40B4-BE49-F238E27FC236}">
                <a16:creationId xmlns:a16="http://schemas.microsoft.com/office/drawing/2014/main" id="{80822679-5E5E-30D7-0F80-12FB7412938C}"/>
              </a:ext>
            </a:extLst>
          </p:cNvPr>
          <p:cNvSpPr txBox="1"/>
          <p:nvPr/>
        </p:nvSpPr>
        <p:spPr>
          <a:xfrm>
            <a:off x="4973709" y="1539321"/>
            <a:ext cx="820738" cy="1200329"/>
          </a:xfrm>
          <a:prstGeom prst="rect">
            <a:avLst/>
          </a:prstGeom>
          <a:noFill/>
        </p:spPr>
        <p:txBody>
          <a:bodyPr wrap="none" rtlCol="0">
            <a:spAutoFit/>
          </a:bodyPr>
          <a:lstStyle/>
          <a:p>
            <a:r>
              <a:rPr kumimoji="1" lang="en-US" altLang="ko-Kore-KR" dirty="0">
                <a:solidFill>
                  <a:srgbClr val="FF0000"/>
                </a:solidFill>
              </a:rPr>
              <a:t>PDO</a:t>
            </a:r>
          </a:p>
          <a:p>
            <a:r>
              <a:rPr kumimoji="1" lang="en-US" altLang="ko-Kore-KR" dirty="0">
                <a:solidFill>
                  <a:srgbClr val="00B050"/>
                </a:solidFill>
              </a:rPr>
              <a:t>NPGO</a:t>
            </a:r>
          </a:p>
          <a:p>
            <a:r>
              <a:rPr kumimoji="1" lang="en-US" altLang="ko-Kore-KR" dirty="0">
                <a:solidFill>
                  <a:srgbClr val="7030A0"/>
                </a:solidFill>
              </a:rPr>
              <a:t>IOBM</a:t>
            </a:r>
          </a:p>
          <a:p>
            <a:r>
              <a:rPr kumimoji="1" lang="en-US" altLang="ko-Kore-KR" dirty="0">
                <a:solidFill>
                  <a:srgbClr val="0432FF"/>
                </a:solidFill>
              </a:rPr>
              <a:t>EAWM</a:t>
            </a:r>
            <a:endParaRPr kumimoji="1" lang="ko-Kore-KR" altLang="en-US" dirty="0">
              <a:solidFill>
                <a:srgbClr val="0432FF"/>
              </a:solidFill>
            </a:endParaRPr>
          </a:p>
        </p:txBody>
      </p:sp>
      <p:cxnSp>
        <p:nvCxnSpPr>
          <p:cNvPr id="8" name="직선 연결선[R] 7">
            <a:extLst>
              <a:ext uri="{FF2B5EF4-FFF2-40B4-BE49-F238E27FC236}">
                <a16:creationId xmlns:a16="http://schemas.microsoft.com/office/drawing/2014/main" id="{164F1369-F8DF-27C5-813E-410A4979237A}"/>
              </a:ext>
            </a:extLst>
          </p:cNvPr>
          <p:cNvCxnSpPr>
            <a:cxnSpLocks/>
          </p:cNvCxnSpPr>
          <p:nvPr/>
        </p:nvCxnSpPr>
        <p:spPr>
          <a:xfrm>
            <a:off x="1679572" y="1271117"/>
            <a:ext cx="835501"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직선 연결선[R] 8">
            <a:extLst>
              <a:ext uri="{FF2B5EF4-FFF2-40B4-BE49-F238E27FC236}">
                <a16:creationId xmlns:a16="http://schemas.microsoft.com/office/drawing/2014/main" id="{6D210FAD-32CA-268D-1846-580455360B82}"/>
              </a:ext>
            </a:extLst>
          </p:cNvPr>
          <p:cNvCxnSpPr>
            <a:cxnSpLocks/>
          </p:cNvCxnSpPr>
          <p:nvPr/>
        </p:nvCxnSpPr>
        <p:spPr>
          <a:xfrm>
            <a:off x="797830" y="1016393"/>
            <a:ext cx="2599509"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B4FF9B-F678-51C7-F635-F03338068447}"/>
              </a:ext>
            </a:extLst>
          </p:cNvPr>
          <p:cNvSpPr txBox="1"/>
          <p:nvPr/>
        </p:nvSpPr>
        <p:spPr>
          <a:xfrm>
            <a:off x="1824651" y="1049795"/>
            <a:ext cx="545342" cy="276999"/>
          </a:xfrm>
          <a:prstGeom prst="rect">
            <a:avLst/>
          </a:prstGeom>
          <a:noFill/>
        </p:spPr>
        <p:txBody>
          <a:bodyPr wrap="none" rtlCol="0">
            <a:spAutoFit/>
          </a:bodyPr>
          <a:lstStyle/>
          <a:p>
            <a:r>
              <a:rPr kumimoji="1" lang="en-US" altLang="ko-Kore-KR" sz="1200" dirty="0"/>
              <a:t>89-95</a:t>
            </a:r>
            <a:endParaRPr kumimoji="1" lang="ko-Kore-KR" altLang="en-US" sz="1200" dirty="0"/>
          </a:p>
        </p:txBody>
      </p:sp>
      <p:sp>
        <p:nvSpPr>
          <p:cNvPr id="16" name="TextBox 15">
            <a:extLst>
              <a:ext uri="{FF2B5EF4-FFF2-40B4-BE49-F238E27FC236}">
                <a16:creationId xmlns:a16="http://schemas.microsoft.com/office/drawing/2014/main" id="{6857072F-B6DB-59FC-C082-507725368545}"/>
              </a:ext>
            </a:extLst>
          </p:cNvPr>
          <p:cNvSpPr txBox="1"/>
          <p:nvPr/>
        </p:nvSpPr>
        <p:spPr>
          <a:xfrm>
            <a:off x="1822120" y="780021"/>
            <a:ext cx="545342" cy="276999"/>
          </a:xfrm>
          <a:prstGeom prst="rect">
            <a:avLst/>
          </a:prstGeom>
          <a:noFill/>
        </p:spPr>
        <p:txBody>
          <a:bodyPr wrap="none" rtlCol="0">
            <a:spAutoFit/>
          </a:bodyPr>
          <a:lstStyle/>
          <a:p>
            <a:r>
              <a:rPr kumimoji="1" lang="en-US" altLang="ko-Kore-KR" sz="1200" dirty="0"/>
              <a:t>82-02</a:t>
            </a:r>
            <a:endParaRPr kumimoji="1" lang="ko-Kore-KR" altLang="en-US" sz="1200" dirty="0"/>
          </a:p>
        </p:txBody>
      </p:sp>
      <p:cxnSp>
        <p:nvCxnSpPr>
          <p:cNvPr id="17" name="직선 연결선[R] 16">
            <a:extLst>
              <a:ext uri="{FF2B5EF4-FFF2-40B4-BE49-F238E27FC236}">
                <a16:creationId xmlns:a16="http://schemas.microsoft.com/office/drawing/2014/main" id="{B0CF1973-19E2-015A-74B1-49E74BAE7EE1}"/>
              </a:ext>
            </a:extLst>
          </p:cNvPr>
          <p:cNvCxnSpPr>
            <a:cxnSpLocks/>
          </p:cNvCxnSpPr>
          <p:nvPr/>
        </p:nvCxnSpPr>
        <p:spPr>
          <a:xfrm>
            <a:off x="2136511" y="1580270"/>
            <a:ext cx="8689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R] 18">
            <a:extLst>
              <a:ext uri="{FF2B5EF4-FFF2-40B4-BE49-F238E27FC236}">
                <a16:creationId xmlns:a16="http://schemas.microsoft.com/office/drawing/2014/main" id="{09EA9B7E-2CD6-F7D5-D544-003A9E208C25}"/>
              </a:ext>
            </a:extLst>
          </p:cNvPr>
          <p:cNvCxnSpPr>
            <a:cxnSpLocks/>
          </p:cNvCxnSpPr>
          <p:nvPr/>
        </p:nvCxnSpPr>
        <p:spPr>
          <a:xfrm>
            <a:off x="1268093" y="1771859"/>
            <a:ext cx="2612571"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625F2EC-55B7-D720-CFAE-CB5778C18D5A}"/>
              </a:ext>
            </a:extLst>
          </p:cNvPr>
          <p:cNvSpPr txBox="1"/>
          <p:nvPr/>
        </p:nvSpPr>
        <p:spPr>
          <a:xfrm>
            <a:off x="2299092" y="1358758"/>
            <a:ext cx="545342" cy="276999"/>
          </a:xfrm>
          <a:prstGeom prst="rect">
            <a:avLst/>
          </a:prstGeom>
          <a:noFill/>
        </p:spPr>
        <p:txBody>
          <a:bodyPr wrap="none" rtlCol="0">
            <a:spAutoFit/>
          </a:bodyPr>
          <a:lstStyle/>
          <a:p>
            <a:r>
              <a:rPr kumimoji="1" lang="en-US" altLang="ko-Kore-KR" sz="1200" dirty="0"/>
              <a:t>92-99</a:t>
            </a:r>
            <a:endParaRPr kumimoji="1" lang="ko-Kore-KR" altLang="en-US" sz="1200" dirty="0"/>
          </a:p>
        </p:txBody>
      </p:sp>
      <p:sp>
        <p:nvSpPr>
          <p:cNvPr id="24" name="TextBox 23">
            <a:extLst>
              <a:ext uri="{FF2B5EF4-FFF2-40B4-BE49-F238E27FC236}">
                <a16:creationId xmlns:a16="http://schemas.microsoft.com/office/drawing/2014/main" id="{D3020403-DFDC-8C5E-3F83-9D4393CB10A0}"/>
              </a:ext>
            </a:extLst>
          </p:cNvPr>
          <p:cNvSpPr txBox="1"/>
          <p:nvPr/>
        </p:nvSpPr>
        <p:spPr>
          <a:xfrm>
            <a:off x="2298311" y="1550460"/>
            <a:ext cx="545342" cy="276999"/>
          </a:xfrm>
          <a:prstGeom prst="rect">
            <a:avLst/>
          </a:prstGeom>
          <a:noFill/>
        </p:spPr>
        <p:txBody>
          <a:bodyPr wrap="none" rtlCol="0">
            <a:spAutoFit/>
          </a:bodyPr>
          <a:lstStyle/>
          <a:p>
            <a:r>
              <a:rPr kumimoji="1" lang="en-US" altLang="ko-Kore-KR" sz="1200" dirty="0"/>
              <a:t>85-06</a:t>
            </a:r>
            <a:endParaRPr kumimoji="1" lang="ko-Kore-KR" altLang="en-US" sz="1200" dirty="0"/>
          </a:p>
        </p:txBody>
      </p:sp>
      <p:cxnSp>
        <p:nvCxnSpPr>
          <p:cNvPr id="26" name="직선 화살표 연결선 25">
            <a:extLst>
              <a:ext uri="{FF2B5EF4-FFF2-40B4-BE49-F238E27FC236}">
                <a16:creationId xmlns:a16="http://schemas.microsoft.com/office/drawing/2014/main" id="{99AA219E-23E9-DFAC-4787-E90CDC564B2F}"/>
              </a:ext>
            </a:extLst>
          </p:cNvPr>
          <p:cNvCxnSpPr/>
          <p:nvPr/>
        </p:nvCxnSpPr>
        <p:spPr>
          <a:xfrm>
            <a:off x="797830" y="718458"/>
            <a:ext cx="308283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C3BC55B-07E6-B3C5-A196-F7FA0EADAC00}"/>
              </a:ext>
            </a:extLst>
          </p:cNvPr>
          <p:cNvSpPr txBox="1"/>
          <p:nvPr/>
        </p:nvSpPr>
        <p:spPr>
          <a:xfrm>
            <a:off x="1116286" y="364388"/>
            <a:ext cx="2502352" cy="369332"/>
          </a:xfrm>
          <a:prstGeom prst="rect">
            <a:avLst/>
          </a:prstGeom>
          <a:noFill/>
        </p:spPr>
        <p:txBody>
          <a:bodyPr wrap="none" rtlCol="0">
            <a:spAutoFit/>
          </a:bodyPr>
          <a:lstStyle/>
          <a:p>
            <a:r>
              <a:rPr kumimoji="1" lang="en-US" altLang="ko-Kore-KR" dirty="0"/>
              <a:t>P1 (1982</a:t>
            </a:r>
            <a:r>
              <a:rPr lang="en-US" altLang="ko-Kore-KR" sz="1800" kern="100" dirty="0">
                <a:effectLst/>
                <a:latin typeface="HY신명조"/>
                <a:ea typeface="HY신명조"/>
                <a:cs typeface="Times New Roman" panose="02020603050405020304" pitchFamily="18" charset="0"/>
                <a:sym typeface="Symbol" pitchFamily="2" charset="2"/>
              </a:rPr>
              <a:t></a:t>
            </a:r>
            <a:r>
              <a:rPr lang="en-US" altLang="ko-Kore-KR" sz="1800" kern="100" dirty="0">
                <a:latin typeface="HY신명조"/>
                <a:ea typeface="HY신명조"/>
                <a:cs typeface="Times New Roman" panose="02020603050405020304" pitchFamily="18" charset="0"/>
                <a:sym typeface="Symbol" pitchFamily="2" charset="2"/>
              </a:rPr>
              <a:t>2006; 25-year)</a:t>
            </a:r>
            <a:endParaRPr kumimoji="1" lang="ko-Kore-KR" altLang="en-US" dirty="0"/>
          </a:p>
        </p:txBody>
      </p:sp>
      <p:cxnSp>
        <p:nvCxnSpPr>
          <p:cNvPr id="28" name="직선 화살표 연결선 27">
            <a:extLst>
              <a:ext uri="{FF2B5EF4-FFF2-40B4-BE49-F238E27FC236}">
                <a16:creationId xmlns:a16="http://schemas.microsoft.com/office/drawing/2014/main" id="{670558E5-4314-A5BD-5C90-0036FF18F26C}"/>
              </a:ext>
            </a:extLst>
          </p:cNvPr>
          <p:cNvCxnSpPr>
            <a:cxnSpLocks/>
          </p:cNvCxnSpPr>
          <p:nvPr/>
        </p:nvCxnSpPr>
        <p:spPr>
          <a:xfrm flipV="1">
            <a:off x="3397339" y="4319454"/>
            <a:ext cx="2439149"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C4C4BDB-FE40-EFEF-03E4-CF93931DFE15}"/>
              </a:ext>
            </a:extLst>
          </p:cNvPr>
          <p:cNvSpPr txBox="1"/>
          <p:nvPr/>
        </p:nvSpPr>
        <p:spPr>
          <a:xfrm>
            <a:off x="3367974" y="3950122"/>
            <a:ext cx="2555251" cy="369332"/>
          </a:xfrm>
          <a:prstGeom prst="rect">
            <a:avLst/>
          </a:prstGeom>
          <a:noFill/>
        </p:spPr>
        <p:txBody>
          <a:bodyPr wrap="none" rtlCol="0">
            <a:spAutoFit/>
          </a:bodyPr>
          <a:lstStyle/>
          <a:p>
            <a:r>
              <a:rPr kumimoji="1" lang="en-US" altLang="ko-Kore-KR" dirty="0"/>
              <a:t>P2 (2002</a:t>
            </a:r>
            <a:r>
              <a:rPr lang="en-US" altLang="ko-Kore-KR" sz="1800" kern="100" dirty="0">
                <a:effectLst/>
                <a:latin typeface="HY신명조"/>
                <a:ea typeface="HY신명조"/>
                <a:cs typeface="Times New Roman" panose="02020603050405020304" pitchFamily="18" charset="0"/>
                <a:sym typeface="Symbol" pitchFamily="2" charset="2"/>
              </a:rPr>
              <a:t></a:t>
            </a:r>
            <a:r>
              <a:rPr lang="en-US" altLang="ko-Kore-KR" sz="1800" kern="100" dirty="0">
                <a:latin typeface="HY신명조"/>
                <a:ea typeface="HY신명조"/>
                <a:cs typeface="Times New Roman" panose="02020603050405020304" pitchFamily="18" charset="0"/>
                <a:sym typeface="Symbol" pitchFamily="2" charset="2"/>
              </a:rPr>
              <a:t>2022 ; 21-year)</a:t>
            </a:r>
            <a:endParaRPr kumimoji="1" lang="ko-Kore-KR" altLang="en-US" dirty="0"/>
          </a:p>
        </p:txBody>
      </p:sp>
      <p:sp>
        <p:nvSpPr>
          <p:cNvPr id="31" name="TextBox 30">
            <a:extLst>
              <a:ext uri="{FF2B5EF4-FFF2-40B4-BE49-F238E27FC236}">
                <a16:creationId xmlns:a16="http://schemas.microsoft.com/office/drawing/2014/main" id="{78E7AC79-4DF2-0A5E-432F-A3DDD39AEF93}"/>
              </a:ext>
            </a:extLst>
          </p:cNvPr>
          <p:cNvSpPr txBox="1"/>
          <p:nvPr/>
        </p:nvSpPr>
        <p:spPr>
          <a:xfrm>
            <a:off x="7286720" y="595355"/>
            <a:ext cx="420308" cy="369332"/>
          </a:xfrm>
          <a:prstGeom prst="rect">
            <a:avLst/>
          </a:prstGeom>
          <a:noFill/>
        </p:spPr>
        <p:txBody>
          <a:bodyPr wrap="none" rtlCol="0">
            <a:spAutoFit/>
          </a:bodyPr>
          <a:lstStyle/>
          <a:p>
            <a:r>
              <a:rPr kumimoji="1" lang="en-US" altLang="ko-Kore-KR" dirty="0"/>
              <a:t>P1</a:t>
            </a:r>
            <a:endParaRPr kumimoji="1" lang="ko-Kore-KR" altLang="en-US" dirty="0"/>
          </a:p>
        </p:txBody>
      </p:sp>
      <p:sp>
        <p:nvSpPr>
          <p:cNvPr id="32" name="TextBox 31">
            <a:extLst>
              <a:ext uri="{FF2B5EF4-FFF2-40B4-BE49-F238E27FC236}">
                <a16:creationId xmlns:a16="http://schemas.microsoft.com/office/drawing/2014/main" id="{69B3E9F8-A2C5-A67A-EFA6-134A08A462DD}"/>
              </a:ext>
            </a:extLst>
          </p:cNvPr>
          <p:cNvSpPr txBox="1"/>
          <p:nvPr/>
        </p:nvSpPr>
        <p:spPr>
          <a:xfrm>
            <a:off x="7286720" y="2571590"/>
            <a:ext cx="420308" cy="369332"/>
          </a:xfrm>
          <a:prstGeom prst="rect">
            <a:avLst/>
          </a:prstGeom>
          <a:noFill/>
        </p:spPr>
        <p:txBody>
          <a:bodyPr wrap="none" rtlCol="0">
            <a:spAutoFit/>
          </a:bodyPr>
          <a:lstStyle/>
          <a:p>
            <a:r>
              <a:rPr kumimoji="1" lang="en-US" altLang="ko-Kore-KR" dirty="0"/>
              <a:t>P2</a:t>
            </a:r>
            <a:endParaRPr kumimoji="1" lang="ko-Kore-KR" altLang="en-US" dirty="0"/>
          </a:p>
        </p:txBody>
      </p:sp>
      <p:sp>
        <p:nvSpPr>
          <p:cNvPr id="33" name="TextBox 32">
            <a:extLst>
              <a:ext uri="{FF2B5EF4-FFF2-40B4-BE49-F238E27FC236}">
                <a16:creationId xmlns:a16="http://schemas.microsoft.com/office/drawing/2014/main" id="{D410891A-D795-386C-98D3-B5516C2E7156}"/>
              </a:ext>
            </a:extLst>
          </p:cNvPr>
          <p:cNvSpPr txBox="1"/>
          <p:nvPr/>
        </p:nvSpPr>
        <p:spPr>
          <a:xfrm>
            <a:off x="105676" y="5132383"/>
            <a:ext cx="6437737" cy="923330"/>
          </a:xfrm>
          <a:prstGeom prst="rect">
            <a:avLst/>
          </a:prstGeom>
          <a:noFill/>
        </p:spPr>
        <p:txBody>
          <a:bodyPr wrap="square" rtlCol="0">
            <a:spAutoFit/>
          </a:bodyPr>
          <a:lstStyle/>
          <a:p>
            <a:r>
              <a:rPr kumimoji="1" lang="en-US" altLang="ko-Kore-KR" dirty="0"/>
              <a:t>Correlation with NPGO &amp; PDO reversed in late 2000s (compared to the correlation prior to regime shift)</a:t>
            </a:r>
          </a:p>
          <a:p>
            <a:r>
              <a:rPr kumimoji="1" lang="en-US" altLang="ko-Kore-KR" b="1" dirty="0"/>
              <a:t>Both mechanism and drivers are changed during recent decades!</a:t>
            </a:r>
          </a:p>
        </p:txBody>
      </p:sp>
      <p:pic>
        <p:nvPicPr>
          <p:cNvPr id="3" name="그림 2" descr="텍스트, 스크린샷, 지도이(가) 표시된 사진&#10;&#10;자동 생성된 설명">
            <a:extLst>
              <a:ext uri="{FF2B5EF4-FFF2-40B4-BE49-F238E27FC236}">
                <a16:creationId xmlns:a16="http://schemas.microsoft.com/office/drawing/2014/main" id="{811062EA-EC24-7FF9-97A6-3E0A1C118B3C}"/>
              </a:ext>
            </a:extLst>
          </p:cNvPr>
          <p:cNvPicPr>
            <a:picLocks noChangeAspect="1"/>
          </p:cNvPicPr>
          <p:nvPr/>
        </p:nvPicPr>
        <p:blipFill rotWithShape="1">
          <a:blip r:embed="rId5"/>
          <a:srcRect b="19015"/>
          <a:stretch/>
        </p:blipFill>
        <p:spPr>
          <a:xfrm>
            <a:off x="6388080" y="4497464"/>
            <a:ext cx="2393556" cy="2274262"/>
          </a:xfrm>
          <a:prstGeom prst="rect">
            <a:avLst/>
          </a:prstGeom>
        </p:spPr>
      </p:pic>
      <p:sp>
        <p:nvSpPr>
          <p:cNvPr id="10" name="TextBox 9">
            <a:extLst>
              <a:ext uri="{FF2B5EF4-FFF2-40B4-BE49-F238E27FC236}">
                <a16:creationId xmlns:a16="http://schemas.microsoft.com/office/drawing/2014/main" id="{BDA3ECB2-EA4F-BD43-5533-0572031420DA}"/>
              </a:ext>
            </a:extLst>
          </p:cNvPr>
          <p:cNvSpPr txBox="1"/>
          <p:nvPr/>
        </p:nvSpPr>
        <p:spPr>
          <a:xfrm>
            <a:off x="6654052" y="4236123"/>
            <a:ext cx="1722331" cy="369332"/>
          </a:xfrm>
          <a:prstGeom prst="rect">
            <a:avLst/>
          </a:prstGeom>
          <a:noFill/>
        </p:spPr>
        <p:txBody>
          <a:bodyPr wrap="none" rtlCol="0">
            <a:spAutoFit/>
          </a:bodyPr>
          <a:lstStyle/>
          <a:p>
            <a:r>
              <a:rPr kumimoji="1" lang="en-US" altLang="ko-Kore-KR" dirty="0"/>
              <a:t>Kim et al. (2018)</a:t>
            </a:r>
            <a:endParaRPr kumimoji="1" lang="ko-Kore-KR" altLang="en-US" dirty="0"/>
          </a:p>
        </p:txBody>
      </p:sp>
      <p:sp>
        <p:nvSpPr>
          <p:cNvPr id="5" name="TextBox 4">
            <a:extLst>
              <a:ext uri="{FF2B5EF4-FFF2-40B4-BE49-F238E27FC236}">
                <a16:creationId xmlns:a16="http://schemas.microsoft.com/office/drawing/2014/main" id="{6D2CEB7A-627C-E371-B9F4-510212887F60}"/>
              </a:ext>
            </a:extLst>
          </p:cNvPr>
          <p:cNvSpPr txBox="1"/>
          <p:nvPr/>
        </p:nvSpPr>
        <p:spPr>
          <a:xfrm>
            <a:off x="55306" y="-74194"/>
            <a:ext cx="1183337" cy="369332"/>
          </a:xfrm>
          <a:prstGeom prst="rect">
            <a:avLst/>
          </a:prstGeom>
          <a:noFill/>
        </p:spPr>
        <p:txBody>
          <a:bodyPr wrap="none" rtlCol="0">
            <a:spAutoFit/>
          </a:bodyPr>
          <a:lstStyle/>
          <a:p>
            <a:r>
              <a:rPr kumimoji="1" lang="en-US" altLang="ko-Kore-KR" b="1" dirty="0"/>
              <a:t>Discussion</a:t>
            </a:r>
            <a:endParaRPr kumimoji="1" lang="ko-Kore-KR" altLang="en-US" b="1" dirty="0"/>
          </a:p>
        </p:txBody>
      </p:sp>
      <p:grpSp>
        <p:nvGrpSpPr>
          <p:cNvPr id="23" name="그룹 22">
            <a:extLst>
              <a:ext uri="{FF2B5EF4-FFF2-40B4-BE49-F238E27FC236}">
                <a16:creationId xmlns:a16="http://schemas.microsoft.com/office/drawing/2014/main" id="{832C6A05-3ED3-B8AA-80D5-64BA496E305C}"/>
              </a:ext>
            </a:extLst>
          </p:cNvPr>
          <p:cNvGrpSpPr/>
          <p:nvPr/>
        </p:nvGrpSpPr>
        <p:grpSpPr>
          <a:xfrm>
            <a:off x="7771314" y="0"/>
            <a:ext cx="3331235" cy="4304704"/>
            <a:chOff x="14530025" y="364388"/>
            <a:chExt cx="5901487" cy="7626045"/>
          </a:xfrm>
        </p:grpSpPr>
        <p:pic>
          <p:nvPicPr>
            <p:cNvPr id="11" name="그림 10">
              <a:extLst>
                <a:ext uri="{FF2B5EF4-FFF2-40B4-BE49-F238E27FC236}">
                  <a16:creationId xmlns:a16="http://schemas.microsoft.com/office/drawing/2014/main" id="{5AE57138-7061-7E03-7946-0A174A594C37}"/>
                </a:ext>
              </a:extLst>
            </p:cNvPr>
            <p:cNvPicPr>
              <a:picLocks noChangeAspect="1"/>
            </p:cNvPicPr>
            <p:nvPr/>
          </p:nvPicPr>
          <p:blipFill rotWithShape="1">
            <a:blip r:embed="rId6"/>
            <a:srcRect b="50282"/>
            <a:stretch/>
          </p:blipFill>
          <p:spPr>
            <a:xfrm>
              <a:off x="14530025" y="852218"/>
              <a:ext cx="5901487" cy="3520922"/>
            </a:xfrm>
            <a:prstGeom prst="rect">
              <a:avLst/>
            </a:prstGeom>
          </p:spPr>
        </p:pic>
        <p:sp>
          <p:nvSpPr>
            <p:cNvPr id="13" name="TextBox 12">
              <a:extLst>
                <a:ext uri="{FF2B5EF4-FFF2-40B4-BE49-F238E27FC236}">
                  <a16:creationId xmlns:a16="http://schemas.microsoft.com/office/drawing/2014/main" id="{9C5F9DC2-4638-5313-891C-1124A3CC7EE2}"/>
                </a:ext>
              </a:extLst>
            </p:cNvPr>
            <p:cNvSpPr txBox="1"/>
            <p:nvPr/>
          </p:nvSpPr>
          <p:spPr>
            <a:xfrm>
              <a:off x="15245663" y="1395141"/>
              <a:ext cx="1133656" cy="545246"/>
            </a:xfrm>
            <a:prstGeom prst="rect">
              <a:avLst/>
            </a:prstGeom>
            <a:solidFill>
              <a:schemeClr val="bg1"/>
            </a:solidFill>
            <a:ln>
              <a:solidFill>
                <a:schemeClr val="tx1"/>
              </a:solidFill>
            </a:ln>
          </p:spPr>
          <p:txBody>
            <a:bodyPr wrap="none" rtlCol="0">
              <a:spAutoFit/>
            </a:bodyPr>
            <a:lstStyle/>
            <a:p>
              <a:r>
                <a:rPr kumimoji="1" lang="en-US" altLang="ko-Kore-KR" sz="1400" dirty="0"/>
                <a:t>82–06</a:t>
              </a:r>
              <a:endParaRPr kumimoji="1" lang="ko-Kore-KR" altLang="en-US" sz="1400" dirty="0"/>
            </a:p>
          </p:txBody>
        </p:sp>
        <p:sp>
          <p:nvSpPr>
            <p:cNvPr id="14" name="TextBox 13">
              <a:extLst>
                <a:ext uri="{FF2B5EF4-FFF2-40B4-BE49-F238E27FC236}">
                  <a16:creationId xmlns:a16="http://schemas.microsoft.com/office/drawing/2014/main" id="{75427C5F-E565-EB72-75B7-9AC3BF8B1724}"/>
                </a:ext>
              </a:extLst>
            </p:cNvPr>
            <p:cNvSpPr txBox="1"/>
            <p:nvPr/>
          </p:nvSpPr>
          <p:spPr>
            <a:xfrm>
              <a:off x="15904187" y="364388"/>
              <a:ext cx="3074045" cy="540739"/>
            </a:xfrm>
            <a:prstGeom prst="rect">
              <a:avLst/>
            </a:prstGeom>
            <a:noFill/>
          </p:spPr>
          <p:txBody>
            <a:bodyPr wrap="none" rtlCol="0">
              <a:spAutoFit/>
            </a:bodyPr>
            <a:lstStyle/>
            <a:p>
              <a:r>
                <a:rPr kumimoji="1" lang="en-US" altLang="ko-Kore-KR" dirty="0"/>
                <a:t>Regressed SST &amp; SLP</a:t>
              </a:r>
              <a:endParaRPr kumimoji="1" lang="ko-Kore-KR" altLang="en-US" dirty="0"/>
            </a:p>
          </p:txBody>
        </p:sp>
        <p:pic>
          <p:nvPicPr>
            <p:cNvPr id="18" name="그림 17">
              <a:extLst>
                <a:ext uri="{FF2B5EF4-FFF2-40B4-BE49-F238E27FC236}">
                  <a16:creationId xmlns:a16="http://schemas.microsoft.com/office/drawing/2014/main" id="{61CAFD13-B96E-0BB7-7C96-0C2AED98643B}"/>
                </a:ext>
              </a:extLst>
            </p:cNvPr>
            <p:cNvPicPr>
              <a:picLocks noChangeAspect="1"/>
            </p:cNvPicPr>
            <p:nvPr/>
          </p:nvPicPr>
          <p:blipFill rotWithShape="1">
            <a:blip r:embed="rId6"/>
            <a:srcRect t="54427"/>
            <a:stretch/>
          </p:blipFill>
          <p:spPr>
            <a:xfrm>
              <a:off x="14530025" y="4763051"/>
              <a:ext cx="5901487" cy="3227382"/>
            </a:xfrm>
            <a:prstGeom prst="rect">
              <a:avLst/>
            </a:prstGeom>
          </p:spPr>
        </p:pic>
        <p:sp>
          <p:nvSpPr>
            <p:cNvPr id="20" name="TextBox 19">
              <a:extLst>
                <a:ext uri="{FF2B5EF4-FFF2-40B4-BE49-F238E27FC236}">
                  <a16:creationId xmlns:a16="http://schemas.microsoft.com/office/drawing/2014/main" id="{1BA6AA92-6608-1B94-5970-73F069927D94}"/>
                </a:ext>
              </a:extLst>
            </p:cNvPr>
            <p:cNvSpPr txBox="1"/>
            <p:nvPr/>
          </p:nvSpPr>
          <p:spPr>
            <a:xfrm>
              <a:off x="15147519" y="4866861"/>
              <a:ext cx="1133656" cy="545246"/>
            </a:xfrm>
            <a:prstGeom prst="rect">
              <a:avLst/>
            </a:prstGeom>
            <a:solidFill>
              <a:schemeClr val="bg1"/>
            </a:solidFill>
            <a:ln>
              <a:solidFill>
                <a:schemeClr val="tx1"/>
              </a:solidFill>
            </a:ln>
          </p:spPr>
          <p:txBody>
            <a:bodyPr wrap="none" rtlCol="0">
              <a:spAutoFit/>
            </a:bodyPr>
            <a:lstStyle/>
            <a:p>
              <a:r>
                <a:rPr kumimoji="1" lang="en-US" altLang="ko-Kore-KR" sz="1400" dirty="0"/>
                <a:t>02–22</a:t>
              </a:r>
              <a:endParaRPr kumimoji="1" lang="ko-Kore-KR" altLang="en-US" sz="1400" dirty="0"/>
            </a:p>
          </p:txBody>
        </p:sp>
      </p:grpSp>
      <p:sp>
        <p:nvSpPr>
          <p:cNvPr id="4" name="Slide Number Placeholder 4">
            <a:extLst>
              <a:ext uri="{FF2B5EF4-FFF2-40B4-BE49-F238E27FC236}">
                <a16:creationId xmlns:a16="http://schemas.microsoft.com/office/drawing/2014/main" id="{32F96B1F-9CF9-0DD8-0030-8B9A5F205812}"/>
              </a:ext>
            </a:extLst>
          </p:cNvPr>
          <p:cNvSpPr txBox="1">
            <a:spLocks/>
          </p:cNvSpPr>
          <p:nvPr/>
        </p:nvSpPr>
        <p:spPr>
          <a:xfrm>
            <a:off x="9379243" y="8627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35</a:t>
            </a:r>
          </a:p>
        </p:txBody>
      </p:sp>
      <p:sp>
        <p:nvSpPr>
          <p:cNvPr id="7" name="TextBox 6">
            <a:extLst>
              <a:ext uri="{FF2B5EF4-FFF2-40B4-BE49-F238E27FC236}">
                <a16:creationId xmlns:a16="http://schemas.microsoft.com/office/drawing/2014/main" id="{87BA876D-B1A0-C9DB-6A3F-8E4F691AB409}"/>
              </a:ext>
            </a:extLst>
          </p:cNvPr>
          <p:cNvSpPr txBox="1"/>
          <p:nvPr/>
        </p:nvSpPr>
        <p:spPr>
          <a:xfrm>
            <a:off x="10688652" y="6497968"/>
            <a:ext cx="1602555" cy="461665"/>
          </a:xfrm>
          <a:prstGeom prst="rect">
            <a:avLst/>
          </a:prstGeom>
          <a:noFill/>
        </p:spPr>
        <p:txBody>
          <a:bodyPr wrap="none" rtlCol="0">
            <a:spAutoFit/>
          </a:bodyPr>
          <a:lstStyle/>
          <a:p>
            <a:r>
              <a:rPr kumimoji="1" lang="en-US" altLang="ko-KR" sz="2400" b="1" dirty="0"/>
              <a:t>Thank You!</a:t>
            </a:r>
            <a:endParaRPr kumimoji="1" lang="ko-KR" altLang="en-US" sz="2400" b="1" dirty="0"/>
          </a:p>
        </p:txBody>
      </p:sp>
    </p:spTree>
    <p:extLst>
      <p:ext uri="{BB962C8B-B14F-4D97-AF65-F5344CB8AC3E}">
        <p14:creationId xmlns:p14="http://schemas.microsoft.com/office/powerpoint/2010/main" val="288617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타원 20">
            <a:extLst>
              <a:ext uri="{FF2B5EF4-FFF2-40B4-BE49-F238E27FC236}">
                <a16:creationId xmlns:a16="http://schemas.microsoft.com/office/drawing/2014/main" id="{312BBABE-C1F4-CFCA-D61A-C30DE3260646}"/>
              </a:ext>
            </a:extLst>
          </p:cNvPr>
          <p:cNvSpPr/>
          <p:nvPr/>
        </p:nvSpPr>
        <p:spPr>
          <a:xfrm>
            <a:off x="6578736" y="5459547"/>
            <a:ext cx="2226839" cy="50160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타원 17">
            <a:extLst>
              <a:ext uri="{FF2B5EF4-FFF2-40B4-BE49-F238E27FC236}">
                <a16:creationId xmlns:a16="http://schemas.microsoft.com/office/drawing/2014/main" id="{9ECA2103-8BE6-251F-7AF1-66D39CC93EA5}"/>
              </a:ext>
            </a:extLst>
          </p:cNvPr>
          <p:cNvSpPr/>
          <p:nvPr/>
        </p:nvSpPr>
        <p:spPr>
          <a:xfrm>
            <a:off x="9573743" y="5453671"/>
            <a:ext cx="2226839" cy="50160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4" name="그림 53" descr="텍스트, 지도이(가) 표시된 사진&#10;&#10;자동 생성된 설명">
            <a:extLst>
              <a:ext uri="{FF2B5EF4-FFF2-40B4-BE49-F238E27FC236}">
                <a16:creationId xmlns:a16="http://schemas.microsoft.com/office/drawing/2014/main" id="{DDB61943-83C5-B2DA-9E14-F6CBD5AD76DB}"/>
              </a:ext>
            </a:extLst>
          </p:cNvPr>
          <p:cNvPicPr>
            <a:picLocks noChangeAspect="1"/>
          </p:cNvPicPr>
          <p:nvPr/>
        </p:nvPicPr>
        <p:blipFill>
          <a:blip r:embed="rId3"/>
          <a:stretch>
            <a:fillRect/>
          </a:stretch>
        </p:blipFill>
        <p:spPr>
          <a:xfrm>
            <a:off x="1901063" y="874171"/>
            <a:ext cx="2738467" cy="2433133"/>
          </a:xfrm>
          <a:prstGeom prst="rect">
            <a:avLst/>
          </a:prstGeom>
        </p:spPr>
      </p:pic>
      <p:pic>
        <p:nvPicPr>
          <p:cNvPr id="55" name="그림 54" descr="텍스트, 스크린샷, 폰트, 도표이(가) 표시된 사진&#10;&#10;자동 생성된 설명">
            <a:extLst>
              <a:ext uri="{FF2B5EF4-FFF2-40B4-BE49-F238E27FC236}">
                <a16:creationId xmlns:a16="http://schemas.microsoft.com/office/drawing/2014/main" id="{4C665D8C-0115-1FDB-E25A-40CA8C25B3E7}"/>
              </a:ext>
            </a:extLst>
          </p:cNvPr>
          <p:cNvPicPr>
            <a:picLocks noChangeAspect="1"/>
          </p:cNvPicPr>
          <p:nvPr/>
        </p:nvPicPr>
        <p:blipFill>
          <a:blip r:embed="rId4"/>
          <a:stretch>
            <a:fillRect/>
          </a:stretch>
        </p:blipFill>
        <p:spPr>
          <a:xfrm>
            <a:off x="4645833" y="909332"/>
            <a:ext cx="2585800" cy="2499925"/>
          </a:xfrm>
          <a:prstGeom prst="rect">
            <a:avLst/>
          </a:prstGeom>
        </p:spPr>
      </p:pic>
      <p:pic>
        <p:nvPicPr>
          <p:cNvPr id="56" name="그림 55" descr="텍스트, 스크린샷, 지도, 폰트이(가) 표시된 사진&#10;&#10;자동 생성된 설명">
            <a:extLst>
              <a:ext uri="{FF2B5EF4-FFF2-40B4-BE49-F238E27FC236}">
                <a16:creationId xmlns:a16="http://schemas.microsoft.com/office/drawing/2014/main" id="{05359DC8-8824-8FBB-6A8F-4F64DBD7AC7A}"/>
              </a:ext>
            </a:extLst>
          </p:cNvPr>
          <p:cNvPicPr>
            <a:picLocks noChangeAspect="1"/>
          </p:cNvPicPr>
          <p:nvPr/>
        </p:nvPicPr>
        <p:blipFill>
          <a:blip r:embed="rId5"/>
          <a:stretch>
            <a:fillRect/>
          </a:stretch>
        </p:blipFill>
        <p:spPr>
          <a:xfrm>
            <a:off x="7164317" y="1067163"/>
            <a:ext cx="2528550" cy="2309091"/>
          </a:xfrm>
          <a:prstGeom prst="rect">
            <a:avLst/>
          </a:prstGeom>
        </p:spPr>
      </p:pic>
      <p:sp>
        <p:nvSpPr>
          <p:cNvPr id="60" name="TextBox 59">
            <a:extLst>
              <a:ext uri="{FF2B5EF4-FFF2-40B4-BE49-F238E27FC236}">
                <a16:creationId xmlns:a16="http://schemas.microsoft.com/office/drawing/2014/main" id="{33DC4F77-7FA0-DDC7-3ABD-4D45956CC231}"/>
              </a:ext>
            </a:extLst>
          </p:cNvPr>
          <p:cNvSpPr txBox="1"/>
          <p:nvPr/>
        </p:nvSpPr>
        <p:spPr>
          <a:xfrm>
            <a:off x="88831" y="549619"/>
            <a:ext cx="5335243" cy="461665"/>
          </a:xfrm>
          <a:prstGeom prst="rect">
            <a:avLst/>
          </a:prstGeom>
          <a:noFill/>
        </p:spPr>
        <p:txBody>
          <a:bodyPr wrap="none" rtlCol="0">
            <a:spAutoFit/>
          </a:bodyPr>
          <a:lstStyle/>
          <a:p>
            <a:r>
              <a:rPr kumimoji="1" lang="en-US" altLang="ko-Kore-KR" sz="2400" dirty="0"/>
              <a:t>Extreme summer MHW cases in East Asia</a:t>
            </a:r>
            <a:endParaRPr kumimoji="1" lang="ko-Kore-KR" altLang="en-US" sz="2400" dirty="0"/>
          </a:p>
        </p:txBody>
      </p:sp>
      <p:sp>
        <p:nvSpPr>
          <p:cNvPr id="3" name="TextBox 2">
            <a:extLst>
              <a:ext uri="{FF2B5EF4-FFF2-40B4-BE49-F238E27FC236}">
                <a16:creationId xmlns:a16="http://schemas.microsoft.com/office/drawing/2014/main" id="{F4C48D06-91C3-BE77-9AAE-9D3F57C61909}"/>
              </a:ext>
            </a:extLst>
          </p:cNvPr>
          <p:cNvSpPr txBox="1"/>
          <p:nvPr/>
        </p:nvSpPr>
        <p:spPr>
          <a:xfrm>
            <a:off x="10222095" y="3907162"/>
            <a:ext cx="1784848" cy="446892"/>
          </a:xfrm>
          <a:prstGeom prst="rect">
            <a:avLst/>
          </a:prstGeom>
          <a:noFill/>
        </p:spPr>
        <p:txBody>
          <a:bodyPr wrap="none" rtlCol="0">
            <a:spAutoFit/>
          </a:bodyPr>
          <a:lstStyle/>
          <a:p>
            <a:r>
              <a:rPr kumimoji="1" lang="en-US" altLang="ko-Kore-KR" dirty="0"/>
              <a:t>Choi et al. (2022)</a:t>
            </a:r>
          </a:p>
        </p:txBody>
      </p:sp>
      <p:sp>
        <p:nvSpPr>
          <p:cNvPr id="4" name="TextBox 3">
            <a:extLst>
              <a:ext uri="{FF2B5EF4-FFF2-40B4-BE49-F238E27FC236}">
                <a16:creationId xmlns:a16="http://schemas.microsoft.com/office/drawing/2014/main" id="{0267582F-3079-F897-AA7E-6931C75428FD}"/>
              </a:ext>
            </a:extLst>
          </p:cNvPr>
          <p:cNvSpPr txBox="1"/>
          <p:nvPr/>
        </p:nvSpPr>
        <p:spPr>
          <a:xfrm>
            <a:off x="2203389" y="3392222"/>
            <a:ext cx="7293150"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ko-Kore-KR" dirty="0"/>
              <a:t>MHW occurred </a:t>
            </a:r>
            <a:r>
              <a:rPr kumimoji="1" lang="en-US" altLang="ko-Kore-KR" dirty="0">
                <a:solidFill>
                  <a:srgbClr val="FF0000"/>
                </a:solidFill>
              </a:rPr>
              <a:t>simultaneously</a:t>
            </a:r>
            <a:r>
              <a:rPr kumimoji="1" lang="en-US" altLang="ko-Kore-KR" dirty="0"/>
              <a:t> in the Yellow/East China Sea and East Sea</a:t>
            </a:r>
          </a:p>
          <a:p>
            <a:pPr marL="285750" indent="-285750">
              <a:buFont typeface="Arial" panose="020B0604020202020204" pitchFamily="34" charset="0"/>
              <a:buChar char="•"/>
            </a:pPr>
            <a:r>
              <a:rPr lang="en-US" altLang="ko-Kore-KR" sz="1800" kern="100" dirty="0">
                <a:solidFill>
                  <a:srgbClr val="FF0000"/>
                </a:solidFill>
                <a:effectLst/>
                <a:latin typeface="Calibri" panose="020F0502020204030204" pitchFamily="34" charset="0"/>
                <a:ea typeface="맑은 고딕" panose="020B0503020000020004" pitchFamily="34" charset="-127"/>
                <a:cs typeface="Times New Roman" panose="02020603050405020304" pitchFamily="18" charset="0"/>
              </a:rPr>
              <a:t>Large-scale atmospheric processes </a:t>
            </a:r>
            <a:r>
              <a:rPr lang="en-US" altLang="ko-Kore-KR" sz="1800" kern="100" dirty="0">
                <a:effectLst/>
                <a:latin typeface="Calibri" panose="020F0502020204030204" pitchFamily="34" charset="0"/>
                <a:ea typeface="맑은 고딕" panose="020B0503020000020004" pitchFamily="34" charset="-127"/>
                <a:cs typeface="Times New Roman" panose="02020603050405020304" pitchFamily="18" charset="0"/>
              </a:rPr>
              <a:t>primarily drive the summer MHWs </a:t>
            </a:r>
            <a:r>
              <a:rPr kumimoji="1" lang="en-US" altLang="ko-Kore-KR" dirty="0"/>
              <a:t> </a:t>
            </a:r>
            <a:endParaRPr kumimoji="1" lang="ko-Kore-KR" altLang="en-US" dirty="0"/>
          </a:p>
        </p:txBody>
      </p:sp>
      <p:sp>
        <p:nvSpPr>
          <p:cNvPr id="6" name="TextBox 5">
            <a:extLst>
              <a:ext uri="{FF2B5EF4-FFF2-40B4-BE49-F238E27FC236}">
                <a16:creationId xmlns:a16="http://schemas.microsoft.com/office/drawing/2014/main" id="{DF1536D8-691F-01CF-9D6C-5AE96B26E7BF}"/>
              </a:ext>
            </a:extLst>
          </p:cNvPr>
          <p:cNvSpPr txBox="1"/>
          <p:nvPr/>
        </p:nvSpPr>
        <p:spPr>
          <a:xfrm>
            <a:off x="2623884" y="19536"/>
            <a:ext cx="6629700" cy="523220"/>
          </a:xfrm>
          <a:prstGeom prst="rect">
            <a:avLst/>
          </a:prstGeom>
          <a:noFill/>
        </p:spPr>
        <p:txBody>
          <a:bodyPr wrap="none" rtlCol="0">
            <a:spAutoFit/>
          </a:bodyPr>
          <a:lstStyle/>
          <a:p>
            <a:pPr algn="ctr"/>
            <a:r>
              <a:rPr kumimoji="1" lang="en-US" altLang="ko-Kore-KR" sz="2800" b="1" dirty="0"/>
              <a:t>MHW drivers: Regional-scale vs. </a:t>
            </a:r>
            <a:r>
              <a:rPr kumimoji="1" lang="en-US" altLang="ko-Kore-KR" sz="2800" b="1" u="sng" dirty="0"/>
              <a:t>Large-scale</a:t>
            </a:r>
            <a:endParaRPr kumimoji="1" lang="ko-Kore-KR" altLang="en-US" sz="2800" b="1" u="sng" dirty="0"/>
          </a:p>
        </p:txBody>
      </p:sp>
      <p:sp>
        <p:nvSpPr>
          <p:cNvPr id="7" name="직사각형 6">
            <a:extLst>
              <a:ext uri="{FF2B5EF4-FFF2-40B4-BE49-F238E27FC236}">
                <a16:creationId xmlns:a16="http://schemas.microsoft.com/office/drawing/2014/main" id="{A0DF7652-0AED-00A4-A58E-856D16476F13}"/>
              </a:ext>
            </a:extLst>
          </p:cNvPr>
          <p:cNvSpPr/>
          <p:nvPr/>
        </p:nvSpPr>
        <p:spPr>
          <a:xfrm>
            <a:off x="1901063" y="1032974"/>
            <a:ext cx="8321032" cy="30055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9" descr="텍스트, 지도, 도표, 라인이(가) 표시된 사진&#10;&#10;자동 생성된 설명">
            <a:extLst>
              <a:ext uri="{FF2B5EF4-FFF2-40B4-BE49-F238E27FC236}">
                <a16:creationId xmlns:a16="http://schemas.microsoft.com/office/drawing/2014/main" id="{1B7DFF9A-4291-E61A-5B76-2FE7A774E83C}"/>
              </a:ext>
            </a:extLst>
          </p:cNvPr>
          <p:cNvPicPr>
            <a:picLocks noChangeAspect="1"/>
          </p:cNvPicPr>
          <p:nvPr/>
        </p:nvPicPr>
        <p:blipFill rotWithShape="1">
          <a:blip r:embed="rId6"/>
          <a:srcRect l="1" r="-3305"/>
          <a:stretch/>
        </p:blipFill>
        <p:spPr>
          <a:xfrm>
            <a:off x="1486672" y="4402254"/>
            <a:ext cx="5263254" cy="2304675"/>
          </a:xfrm>
          <a:prstGeom prst="rect">
            <a:avLst/>
          </a:prstGeom>
        </p:spPr>
      </p:pic>
      <p:sp>
        <p:nvSpPr>
          <p:cNvPr id="12" name="TextBox 11">
            <a:extLst>
              <a:ext uri="{FF2B5EF4-FFF2-40B4-BE49-F238E27FC236}">
                <a16:creationId xmlns:a16="http://schemas.microsoft.com/office/drawing/2014/main" id="{AFA8AA37-F13B-C6AF-BC03-5F97961C0F90}"/>
              </a:ext>
            </a:extLst>
          </p:cNvPr>
          <p:cNvSpPr txBox="1"/>
          <p:nvPr/>
        </p:nvSpPr>
        <p:spPr>
          <a:xfrm>
            <a:off x="6498377" y="4568840"/>
            <a:ext cx="5621412" cy="646331"/>
          </a:xfrm>
          <a:prstGeom prst="rect">
            <a:avLst/>
          </a:prstGeom>
          <a:noFill/>
        </p:spPr>
        <p:txBody>
          <a:bodyPr wrap="square" rtlCol="0">
            <a:spAutoFit/>
          </a:bodyPr>
          <a:lstStyle/>
          <a:p>
            <a:pPr marL="285750" indent="-285750" algn="just" latinLnBrk="1">
              <a:buFont typeface="Wingdings" pitchFamily="2" charset="2"/>
              <a:buChar char="§"/>
            </a:pPr>
            <a:r>
              <a:rPr lang="en-US" altLang="ko-Kore-KR" kern="100" dirty="0">
                <a:latin typeface="Calibri" panose="020F0502020204030204" pitchFamily="34" charset="0"/>
                <a:ea typeface="맑은 고딕" panose="020B0503020000020004" pitchFamily="34" charset="-127"/>
                <a:cs typeface="Times New Roman" panose="02020603050405020304" pitchFamily="18" charset="0"/>
              </a:rPr>
              <a:t>large-scale warming c</a:t>
            </a:r>
            <a:r>
              <a:rPr lang="en-US" altLang="ko-Kore-KR" sz="1800" kern="100" dirty="0">
                <a:effectLst/>
                <a:latin typeface="Calibri" panose="020F0502020204030204" pitchFamily="34" charset="0"/>
                <a:ea typeface="맑은 고딕" panose="020B0503020000020004" pitchFamily="34" charset="-127"/>
                <a:cs typeface="Times New Roman" panose="02020603050405020304" pitchFamily="18" charset="0"/>
              </a:rPr>
              <a:t>onsiderably explains the </a:t>
            </a:r>
          </a:p>
          <a:p>
            <a:pPr algn="just" latinLnBrk="1"/>
            <a:r>
              <a:rPr lang="en-US" altLang="ko-Kore-KR" kern="100" dirty="0">
                <a:latin typeface="Calibri" panose="020F0502020204030204" pitchFamily="34" charset="0"/>
                <a:ea typeface="맑은 고딕" panose="020B0503020000020004" pitchFamily="34" charset="-127"/>
                <a:cs typeface="Times New Roman" panose="02020603050405020304" pitchFamily="18" charset="0"/>
              </a:rPr>
              <a:t>      </a:t>
            </a:r>
            <a:r>
              <a:rPr lang="en-US" altLang="ko-Kore-KR" sz="1800" kern="100" dirty="0">
                <a:effectLst/>
                <a:latin typeface="Calibri" panose="020F0502020204030204" pitchFamily="34" charset="0"/>
                <a:ea typeface="맑은 고딕" panose="020B0503020000020004" pitchFamily="34" charset="-127"/>
                <a:cs typeface="Times New Roman" panose="02020603050405020304" pitchFamily="18" charset="0"/>
              </a:rPr>
              <a:t>interannual variability of MHWs</a:t>
            </a:r>
          </a:p>
        </p:txBody>
      </p:sp>
      <p:sp>
        <p:nvSpPr>
          <p:cNvPr id="13" name="TextBox 12">
            <a:extLst>
              <a:ext uri="{FF2B5EF4-FFF2-40B4-BE49-F238E27FC236}">
                <a16:creationId xmlns:a16="http://schemas.microsoft.com/office/drawing/2014/main" id="{7A5196F9-72BD-A090-8F22-EEE46600549C}"/>
              </a:ext>
            </a:extLst>
          </p:cNvPr>
          <p:cNvSpPr txBox="1"/>
          <p:nvPr/>
        </p:nvSpPr>
        <p:spPr>
          <a:xfrm>
            <a:off x="185057" y="6308381"/>
            <a:ext cx="1693477" cy="369332"/>
          </a:xfrm>
          <a:prstGeom prst="rect">
            <a:avLst/>
          </a:prstGeom>
          <a:noFill/>
        </p:spPr>
        <p:txBody>
          <a:bodyPr wrap="none" rtlCol="0">
            <a:spAutoFit/>
          </a:bodyPr>
          <a:lstStyle/>
          <a:p>
            <a:r>
              <a:rPr kumimoji="1" lang="en-US" altLang="ko-Kore-KR" dirty="0"/>
              <a:t>Lee et al. (2020)</a:t>
            </a:r>
            <a:endParaRPr kumimoji="1" lang="ko-Kore-KR" altLang="en-US" dirty="0"/>
          </a:p>
        </p:txBody>
      </p:sp>
      <p:sp>
        <p:nvSpPr>
          <p:cNvPr id="14" name="TextBox 13">
            <a:extLst>
              <a:ext uri="{FF2B5EF4-FFF2-40B4-BE49-F238E27FC236}">
                <a16:creationId xmlns:a16="http://schemas.microsoft.com/office/drawing/2014/main" id="{EEEF420F-BCA0-5E7C-1F98-48BB285B8F7D}"/>
              </a:ext>
            </a:extLst>
          </p:cNvPr>
          <p:cNvSpPr txBox="1"/>
          <p:nvPr/>
        </p:nvSpPr>
        <p:spPr>
          <a:xfrm>
            <a:off x="255999" y="4616639"/>
            <a:ext cx="1628972" cy="646331"/>
          </a:xfrm>
          <a:prstGeom prst="rect">
            <a:avLst/>
          </a:prstGeom>
          <a:noFill/>
        </p:spPr>
        <p:txBody>
          <a:bodyPr wrap="none" rtlCol="0">
            <a:spAutoFit/>
          </a:bodyPr>
          <a:lstStyle/>
          <a:p>
            <a:pPr algn="ctr"/>
            <a:r>
              <a:rPr kumimoji="1" lang="en-US" altLang="ko-Kore-KR" dirty="0"/>
              <a:t>Summer MHW </a:t>
            </a:r>
          </a:p>
          <a:p>
            <a:pPr algn="ctr"/>
            <a:r>
              <a:rPr kumimoji="1" lang="en-US" altLang="ko-Kore-KR" dirty="0"/>
              <a:t>EOF 1</a:t>
            </a:r>
            <a:r>
              <a:rPr kumimoji="1" lang="en-US" altLang="ko-Kore-KR" baseline="30000" dirty="0"/>
              <a:t>st</a:t>
            </a:r>
            <a:r>
              <a:rPr kumimoji="1" lang="en-US" altLang="ko-Kore-KR" dirty="0"/>
              <a:t> mode</a:t>
            </a:r>
          </a:p>
        </p:txBody>
      </p:sp>
      <p:sp>
        <p:nvSpPr>
          <p:cNvPr id="15" name="TextBox 14">
            <a:extLst>
              <a:ext uri="{FF2B5EF4-FFF2-40B4-BE49-F238E27FC236}">
                <a16:creationId xmlns:a16="http://schemas.microsoft.com/office/drawing/2014/main" id="{8921D2A0-7771-8081-47B2-DDBB52D05A13}"/>
              </a:ext>
            </a:extLst>
          </p:cNvPr>
          <p:cNvSpPr txBox="1"/>
          <p:nvPr/>
        </p:nvSpPr>
        <p:spPr>
          <a:xfrm>
            <a:off x="9667706" y="5524962"/>
            <a:ext cx="2101922" cy="369332"/>
          </a:xfrm>
          <a:prstGeom prst="rect">
            <a:avLst/>
          </a:prstGeom>
          <a:noFill/>
        </p:spPr>
        <p:txBody>
          <a:bodyPr wrap="none" rtlCol="0">
            <a:spAutoFit/>
          </a:bodyPr>
          <a:lstStyle/>
          <a:p>
            <a:r>
              <a:rPr kumimoji="1" lang="en-US" altLang="ko-Kore-KR" dirty="0"/>
              <a:t>Large-scale warming</a:t>
            </a:r>
            <a:endParaRPr kumimoji="1" lang="ko-Kore-KR" altLang="en-US" dirty="0"/>
          </a:p>
        </p:txBody>
      </p:sp>
      <p:sp>
        <p:nvSpPr>
          <p:cNvPr id="16" name="TextBox 15">
            <a:extLst>
              <a:ext uri="{FF2B5EF4-FFF2-40B4-BE49-F238E27FC236}">
                <a16:creationId xmlns:a16="http://schemas.microsoft.com/office/drawing/2014/main" id="{CA3BA3D1-535F-49E1-85F1-B809C06F6969}"/>
              </a:ext>
            </a:extLst>
          </p:cNvPr>
          <p:cNvSpPr txBox="1"/>
          <p:nvPr/>
        </p:nvSpPr>
        <p:spPr>
          <a:xfrm>
            <a:off x="6615921" y="5519422"/>
            <a:ext cx="2217467" cy="369332"/>
          </a:xfrm>
          <a:prstGeom prst="rect">
            <a:avLst/>
          </a:prstGeom>
          <a:noFill/>
        </p:spPr>
        <p:txBody>
          <a:bodyPr wrap="none" rtlCol="0">
            <a:spAutoFit/>
          </a:bodyPr>
          <a:lstStyle/>
          <a:p>
            <a:r>
              <a:rPr kumimoji="1" lang="en-US" altLang="ko-Kore-KR" dirty="0"/>
              <a:t>Climate phenomenon</a:t>
            </a:r>
            <a:endParaRPr kumimoji="1" lang="ko-Kore-KR" altLang="en-US" dirty="0"/>
          </a:p>
        </p:txBody>
      </p:sp>
      <p:sp>
        <p:nvSpPr>
          <p:cNvPr id="17" name="TextBox 16">
            <a:extLst>
              <a:ext uri="{FF2B5EF4-FFF2-40B4-BE49-F238E27FC236}">
                <a16:creationId xmlns:a16="http://schemas.microsoft.com/office/drawing/2014/main" id="{28140A4F-B0AB-F647-1951-346A82225FF8}"/>
              </a:ext>
            </a:extLst>
          </p:cNvPr>
          <p:cNvSpPr txBox="1"/>
          <p:nvPr/>
        </p:nvSpPr>
        <p:spPr>
          <a:xfrm>
            <a:off x="6905462" y="6131839"/>
            <a:ext cx="4438138" cy="461665"/>
          </a:xfrm>
          <a:prstGeom prst="rect">
            <a:avLst/>
          </a:prstGeom>
          <a:noFill/>
        </p:spPr>
        <p:txBody>
          <a:bodyPr wrap="none" rtlCol="0">
            <a:spAutoFit/>
          </a:bodyPr>
          <a:lstStyle/>
          <a:p>
            <a:r>
              <a:rPr kumimoji="1" lang="en-US" altLang="ko-Kore-KR" sz="2400" b="1" dirty="0"/>
              <a:t>Background condition for MHWs!</a:t>
            </a:r>
            <a:endParaRPr kumimoji="1" lang="ko-Kore-KR" altLang="en-US" sz="2400" b="1" dirty="0"/>
          </a:p>
        </p:txBody>
      </p:sp>
      <p:sp>
        <p:nvSpPr>
          <p:cNvPr id="42" name="오른쪽 화살표[R] 41">
            <a:extLst>
              <a:ext uri="{FF2B5EF4-FFF2-40B4-BE49-F238E27FC236}">
                <a16:creationId xmlns:a16="http://schemas.microsoft.com/office/drawing/2014/main" id="{13749A91-096F-C2D1-635B-BBDD801C23B7}"/>
              </a:ext>
            </a:extLst>
          </p:cNvPr>
          <p:cNvSpPr/>
          <p:nvPr/>
        </p:nvSpPr>
        <p:spPr>
          <a:xfrm>
            <a:off x="8905197" y="5582596"/>
            <a:ext cx="556139" cy="285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3" name="Slide Number Placeholder 4">
            <a:extLst>
              <a:ext uri="{FF2B5EF4-FFF2-40B4-BE49-F238E27FC236}">
                <a16:creationId xmlns:a16="http://schemas.microsoft.com/office/drawing/2014/main" id="{4A8C4BE0-338B-B982-C965-C0A23715F361}"/>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ore-K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tx1"/>
                </a:solidFill>
                <a:latin typeface="Arial"/>
              </a:rPr>
              <a:t>6</a:t>
            </a:r>
          </a:p>
        </p:txBody>
      </p:sp>
      <p:sp>
        <p:nvSpPr>
          <p:cNvPr id="44" name="TextBox 43">
            <a:extLst>
              <a:ext uri="{FF2B5EF4-FFF2-40B4-BE49-F238E27FC236}">
                <a16:creationId xmlns:a16="http://schemas.microsoft.com/office/drawing/2014/main" id="{1FB60B86-661F-FA10-A2DE-B8A1B1A90679}"/>
              </a:ext>
            </a:extLst>
          </p:cNvPr>
          <p:cNvSpPr txBox="1"/>
          <p:nvPr/>
        </p:nvSpPr>
        <p:spPr>
          <a:xfrm>
            <a:off x="9033551" y="5297561"/>
            <a:ext cx="292068" cy="369332"/>
          </a:xfrm>
          <a:prstGeom prst="rect">
            <a:avLst/>
          </a:prstGeom>
          <a:noFill/>
        </p:spPr>
        <p:txBody>
          <a:bodyPr wrap="none" rtlCol="0">
            <a:spAutoFit/>
          </a:bodyPr>
          <a:lstStyle/>
          <a:p>
            <a:r>
              <a:rPr kumimoji="1" lang="en-US" altLang="ko-Kore-KR" dirty="0"/>
              <a:t>?</a:t>
            </a:r>
            <a:endParaRPr kumimoji="1" lang="ko-Kore-KR" altLang="en-US" dirty="0"/>
          </a:p>
        </p:txBody>
      </p:sp>
      <p:sp>
        <p:nvSpPr>
          <p:cNvPr id="2" name="TextBox 1">
            <a:extLst>
              <a:ext uri="{FF2B5EF4-FFF2-40B4-BE49-F238E27FC236}">
                <a16:creationId xmlns:a16="http://schemas.microsoft.com/office/drawing/2014/main" id="{52588053-1352-50B0-D8F7-3CC4C11D5763}"/>
              </a:ext>
            </a:extLst>
          </p:cNvPr>
          <p:cNvSpPr txBox="1"/>
          <p:nvPr/>
        </p:nvSpPr>
        <p:spPr>
          <a:xfrm>
            <a:off x="127750" y="4199508"/>
            <a:ext cx="1996059" cy="369332"/>
          </a:xfrm>
          <a:prstGeom prst="rect">
            <a:avLst/>
          </a:prstGeom>
          <a:noFill/>
        </p:spPr>
        <p:txBody>
          <a:bodyPr wrap="none" rtlCol="0">
            <a:spAutoFit/>
          </a:bodyPr>
          <a:lstStyle/>
          <a:p>
            <a:r>
              <a:rPr kumimoji="1" lang="en-US" altLang="ko-Kore-KR" dirty="0"/>
              <a:t>“Basin-wide mode”</a:t>
            </a:r>
            <a:endParaRPr kumimoji="1" lang="ko-Kore-KR" altLang="en-US" dirty="0"/>
          </a:p>
        </p:txBody>
      </p:sp>
    </p:spTree>
    <p:extLst>
      <p:ext uri="{BB962C8B-B14F-4D97-AF65-F5344CB8AC3E}">
        <p14:creationId xmlns:p14="http://schemas.microsoft.com/office/powerpoint/2010/main" val="246601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P spid="3" grpId="0"/>
      <p:bldP spid="7" grpId="0" animBg="1"/>
      <p:bldP spid="12" grpId="0"/>
      <p:bldP spid="13" grpId="0"/>
      <p:bldP spid="14" grpId="0"/>
      <p:bldP spid="15" grpId="0"/>
      <p:bldP spid="16" grpId="0"/>
      <p:bldP spid="17" grpId="0"/>
      <p:bldP spid="42" grpId="0" animBg="1"/>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그림 11" descr="텍스트, 스크린샷, 지도이(가) 표시된 사진&#10;&#10;자동 생성된 설명">
            <a:extLst>
              <a:ext uri="{FF2B5EF4-FFF2-40B4-BE49-F238E27FC236}">
                <a16:creationId xmlns:a16="http://schemas.microsoft.com/office/drawing/2014/main" id="{7D981012-719F-5708-9930-155561DC4B28}"/>
              </a:ext>
            </a:extLst>
          </p:cNvPr>
          <p:cNvPicPr>
            <a:picLocks noChangeAspect="1"/>
          </p:cNvPicPr>
          <p:nvPr/>
        </p:nvPicPr>
        <p:blipFill>
          <a:blip r:embed="rId3"/>
          <a:stretch>
            <a:fillRect/>
          </a:stretch>
        </p:blipFill>
        <p:spPr>
          <a:xfrm>
            <a:off x="242027" y="1002394"/>
            <a:ext cx="4380894" cy="4972527"/>
          </a:xfrm>
          <a:prstGeom prst="rect">
            <a:avLst/>
          </a:prstGeom>
        </p:spPr>
      </p:pic>
      <p:sp>
        <p:nvSpPr>
          <p:cNvPr id="5" name="TextBox 4">
            <a:extLst>
              <a:ext uri="{FF2B5EF4-FFF2-40B4-BE49-F238E27FC236}">
                <a16:creationId xmlns:a16="http://schemas.microsoft.com/office/drawing/2014/main" id="{E16F814E-6CEF-9A77-EB4D-6462A3D5FDFC}"/>
              </a:ext>
            </a:extLst>
          </p:cNvPr>
          <p:cNvSpPr txBox="1"/>
          <p:nvPr/>
        </p:nvSpPr>
        <p:spPr>
          <a:xfrm>
            <a:off x="1023137" y="-24698"/>
            <a:ext cx="10145726" cy="492443"/>
          </a:xfrm>
          <a:prstGeom prst="rect">
            <a:avLst/>
          </a:prstGeom>
          <a:noFill/>
        </p:spPr>
        <p:txBody>
          <a:bodyPr wrap="none" rtlCol="0">
            <a:spAutoFit/>
          </a:bodyPr>
          <a:lstStyle/>
          <a:p>
            <a:pPr algn="ctr"/>
            <a:r>
              <a:rPr kumimoji="1" lang="en-US" altLang="ko-Kore-KR" sz="2600" b="1" dirty="0">
                <a:latin typeface="Arial" panose="020B0604020202020204" pitchFamily="34" charset="0"/>
                <a:cs typeface="Arial" panose="020B0604020202020204" pitchFamily="34" charset="0"/>
              </a:rPr>
              <a:t>Large-Scale MHW drivers: Basin-wide mode of Lee et al. (2020)</a:t>
            </a:r>
            <a:endParaRPr kumimoji="1" lang="ko-Kore-KR" altLang="en-US" sz="2600" b="1" dirty="0">
              <a:latin typeface="Arial" panose="020B0604020202020204" pitchFamily="34" charset="0"/>
              <a:cs typeface="Arial" panose="020B0604020202020204" pitchFamily="34" charset="0"/>
            </a:endParaRPr>
          </a:p>
        </p:txBody>
      </p:sp>
      <p:pic>
        <p:nvPicPr>
          <p:cNvPr id="9" name="그림 8">
            <a:extLst>
              <a:ext uri="{FF2B5EF4-FFF2-40B4-BE49-F238E27FC236}">
                <a16:creationId xmlns:a16="http://schemas.microsoft.com/office/drawing/2014/main" id="{52FC3E37-9A02-03A2-87FD-3E60241641FB}"/>
              </a:ext>
            </a:extLst>
          </p:cNvPr>
          <p:cNvPicPr>
            <a:picLocks noChangeAspect="1"/>
          </p:cNvPicPr>
          <p:nvPr/>
        </p:nvPicPr>
        <p:blipFill>
          <a:blip r:embed="rId4"/>
          <a:stretch>
            <a:fillRect/>
          </a:stretch>
        </p:blipFill>
        <p:spPr>
          <a:xfrm>
            <a:off x="795479" y="6118148"/>
            <a:ext cx="3340100" cy="266700"/>
          </a:xfrm>
          <a:prstGeom prst="rect">
            <a:avLst/>
          </a:prstGeom>
        </p:spPr>
      </p:pic>
      <p:sp>
        <p:nvSpPr>
          <p:cNvPr id="10" name="직사각형 9">
            <a:extLst>
              <a:ext uri="{FF2B5EF4-FFF2-40B4-BE49-F238E27FC236}">
                <a16:creationId xmlns:a16="http://schemas.microsoft.com/office/drawing/2014/main" id="{8B375A58-FA6D-EC03-79A9-075BA6D21C49}"/>
              </a:ext>
            </a:extLst>
          </p:cNvPr>
          <p:cNvSpPr/>
          <p:nvPr/>
        </p:nvSpPr>
        <p:spPr>
          <a:xfrm>
            <a:off x="1652508" y="4708448"/>
            <a:ext cx="320674" cy="5428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Arial" panose="020B0604020202020204" pitchFamily="34" charset="0"/>
              <a:cs typeface="Arial" panose="020B0604020202020204" pitchFamily="34" charset="0"/>
            </a:endParaRPr>
          </a:p>
        </p:txBody>
      </p:sp>
      <p:sp>
        <p:nvSpPr>
          <p:cNvPr id="14" name="직사각형 13">
            <a:extLst>
              <a:ext uri="{FF2B5EF4-FFF2-40B4-BE49-F238E27FC236}">
                <a16:creationId xmlns:a16="http://schemas.microsoft.com/office/drawing/2014/main" id="{2EE97F70-5FD0-9BCC-64C0-87BCE2E0AF78}"/>
              </a:ext>
            </a:extLst>
          </p:cNvPr>
          <p:cNvSpPr/>
          <p:nvPr/>
        </p:nvSpPr>
        <p:spPr>
          <a:xfrm>
            <a:off x="2694459" y="5185866"/>
            <a:ext cx="1670050" cy="393700"/>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rgbClr val="FF0000"/>
              </a:solidFill>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878A51FA-C1E2-4DE3-ED72-D4F70F568484}"/>
              </a:ext>
            </a:extLst>
          </p:cNvPr>
          <p:cNvSpPr/>
          <p:nvPr/>
        </p:nvSpPr>
        <p:spPr>
          <a:xfrm>
            <a:off x="2694459" y="3507707"/>
            <a:ext cx="1670050" cy="393700"/>
          </a:xfrm>
          <a:prstGeom prst="rect">
            <a:avLst/>
          </a:prstGeom>
          <a:noFill/>
          <a:ln w="285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rgbClr val="FF0000"/>
              </a:solidFill>
              <a:latin typeface="Arial" panose="020B0604020202020204" pitchFamily="34" charset="0"/>
              <a:cs typeface="Arial" panose="020B0604020202020204" pitchFamily="34" charset="0"/>
            </a:endParaRPr>
          </a:p>
        </p:txBody>
      </p:sp>
      <p:sp>
        <p:nvSpPr>
          <p:cNvPr id="16" name="직사각형 15">
            <a:extLst>
              <a:ext uri="{FF2B5EF4-FFF2-40B4-BE49-F238E27FC236}">
                <a16:creationId xmlns:a16="http://schemas.microsoft.com/office/drawing/2014/main" id="{6AB7576B-C078-CA81-85B1-6198ECE5C9C4}"/>
              </a:ext>
            </a:extLst>
          </p:cNvPr>
          <p:cNvSpPr/>
          <p:nvPr/>
        </p:nvSpPr>
        <p:spPr>
          <a:xfrm>
            <a:off x="2694459" y="1829548"/>
            <a:ext cx="1670050" cy="393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rgbClr val="FF000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56DAA36D-A454-51C2-98C6-7DC597ECFA46}"/>
              </a:ext>
            </a:extLst>
          </p:cNvPr>
          <p:cNvSpPr txBox="1"/>
          <p:nvPr/>
        </p:nvSpPr>
        <p:spPr>
          <a:xfrm>
            <a:off x="2694459" y="1777604"/>
            <a:ext cx="817275" cy="369332"/>
          </a:xfrm>
          <a:prstGeom prst="rect">
            <a:avLst/>
          </a:prstGeom>
          <a:noFill/>
        </p:spPr>
        <p:txBody>
          <a:bodyPr wrap="none" rtlCol="0">
            <a:spAutoFit/>
          </a:bodyPr>
          <a:lstStyle/>
          <a:p>
            <a:r>
              <a:rPr kumimoji="1" lang="en-US" altLang="ko-Kore-KR" b="1" dirty="0">
                <a:latin typeface="Arial" panose="020B0604020202020204" pitchFamily="34" charset="0"/>
                <a:cs typeface="Arial" panose="020B0604020202020204" pitchFamily="34" charset="0"/>
              </a:rPr>
              <a:t>Warm</a:t>
            </a:r>
            <a:endParaRPr kumimoji="1" lang="ko-Kore-KR" altLang="en-US"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2FAA027-3BFB-E755-575A-6703DF0F7B76}"/>
              </a:ext>
            </a:extLst>
          </p:cNvPr>
          <p:cNvSpPr txBox="1"/>
          <p:nvPr/>
        </p:nvSpPr>
        <p:spPr>
          <a:xfrm>
            <a:off x="3613722" y="5198050"/>
            <a:ext cx="697627" cy="369332"/>
          </a:xfrm>
          <a:prstGeom prst="rect">
            <a:avLst/>
          </a:prstGeom>
          <a:noFill/>
        </p:spPr>
        <p:txBody>
          <a:bodyPr wrap="none" rtlCol="0">
            <a:spAutoFit/>
          </a:bodyPr>
          <a:lstStyle/>
          <a:p>
            <a:r>
              <a:rPr kumimoji="1" lang="en-US" altLang="ko-Kore-KR" b="1" dirty="0">
                <a:latin typeface="Arial" panose="020B0604020202020204" pitchFamily="34" charset="0"/>
                <a:cs typeface="Arial" panose="020B0604020202020204" pitchFamily="34" charset="0"/>
              </a:rPr>
              <a:t>Cold</a:t>
            </a:r>
            <a:endParaRPr kumimoji="1" lang="ko-Kore-KR" altLang="en-US"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6F8CBD9B-FEB2-F984-EF6B-5891C5AE6809}"/>
              </a:ext>
            </a:extLst>
          </p:cNvPr>
          <p:cNvSpPr txBox="1"/>
          <p:nvPr/>
        </p:nvSpPr>
        <p:spPr>
          <a:xfrm>
            <a:off x="4756610" y="1606883"/>
            <a:ext cx="7600436" cy="95859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ko-Kore-KR" sz="2000" dirty="0">
                <a:latin typeface="Arial" panose="020B0604020202020204" pitchFamily="34" charset="0"/>
                <a:cs typeface="Arial" panose="020B0604020202020204" pitchFamily="34" charset="0"/>
              </a:rPr>
              <a:t>Basin-wide ocean warming starts to emerge from the previous winter</a:t>
            </a:r>
          </a:p>
        </p:txBody>
      </p:sp>
      <p:sp>
        <p:nvSpPr>
          <p:cNvPr id="24" name="직사각형 23">
            <a:extLst>
              <a:ext uri="{FF2B5EF4-FFF2-40B4-BE49-F238E27FC236}">
                <a16:creationId xmlns:a16="http://schemas.microsoft.com/office/drawing/2014/main" id="{EDCB6A53-D6BF-E6A3-B331-F6F71AFA9AEB}"/>
              </a:ext>
            </a:extLst>
          </p:cNvPr>
          <p:cNvSpPr/>
          <p:nvPr/>
        </p:nvSpPr>
        <p:spPr>
          <a:xfrm>
            <a:off x="1652508" y="1355648"/>
            <a:ext cx="320674" cy="5188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D37361EA-1699-7278-B92B-ADD98DE3A673}"/>
              </a:ext>
            </a:extLst>
          </p:cNvPr>
          <p:cNvSpPr/>
          <p:nvPr/>
        </p:nvSpPr>
        <p:spPr>
          <a:xfrm>
            <a:off x="1652508" y="3032048"/>
            <a:ext cx="320674" cy="5428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Arial" panose="020B0604020202020204" pitchFamily="34" charset="0"/>
              <a:cs typeface="Arial" panose="020B0604020202020204" pitchFamily="34" charset="0"/>
            </a:endParaRPr>
          </a:p>
        </p:txBody>
      </p:sp>
      <p:cxnSp>
        <p:nvCxnSpPr>
          <p:cNvPr id="36" name="직선 화살표 연결선 35">
            <a:extLst>
              <a:ext uri="{FF2B5EF4-FFF2-40B4-BE49-F238E27FC236}">
                <a16:creationId xmlns:a16="http://schemas.microsoft.com/office/drawing/2014/main" id="{29D7CA32-808C-AAC1-A350-1295B5B04E5A}"/>
              </a:ext>
            </a:extLst>
          </p:cNvPr>
          <p:cNvCxnSpPr>
            <a:cxnSpLocks/>
          </p:cNvCxnSpPr>
          <p:nvPr/>
        </p:nvCxnSpPr>
        <p:spPr>
          <a:xfrm flipH="1">
            <a:off x="1791806" y="881484"/>
            <a:ext cx="487909" cy="765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7E8ABBE-93B0-000C-79CE-477AF5521A83}"/>
              </a:ext>
            </a:extLst>
          </p:cNvPr>
          <p:cNvSpPr txBox="1"/>
          <p:nvPr/>
        </p:nvSpPr>
        <p:spPr>
          <a:xfrm>
            <a:off x="4756611" y="4551719"/>
            <a:ext cx="7193362" cy="923330"/>
          </a:xfrm>
          <a:prstGeom prst="rect">
            <a:avLst/>
          </a:prstGeom>
          <a:noFill/>
        </p:spPr>
        <p:txBody>
          <a:bodyPr wrap="square" rtlCol="0">
            <a:spAutoFit/>
          </a:bodyPr>
          <a:lstStyle/>
          <a:p>
            <a:r>
              <a:rPr kumimoji="1" lang="en-US" altLang="ko-KR" b="1" dirty="0">
                <a:latin typeface="Arial" panose="020B0604020202020204" pitchFamily="34" charset="0"/>
                <a:cs typeface="Arial" panose="020B0604020202020204" pitchFamily="34" charset="0"/>
              </a:rPr>
              <a:t>Q1. How is the ENSO transition related to the large-scale MHWs 	in the Western North Pacific Ocean and the East Asian 	marginal seas?</a:t>
            </a:r>
          </a:p>
        </p:txBody>
      </p:sp>
      <p:sp>
        <p:nvSpPr>
          <p:cNvPr id="40" name="TextBox 39">
            <a:extLst>
              <a:ext uri="{FF2B5EF4-FFF2-40B4-BE49-F238E27FC236}">
                <a16:creationId xmlns:a16="http://schemas.microsoft.com/office/drawing/2014/main" id="{73B3FB41-E3CA-63A0-C43D-1C248CED18F8}"/>
              </a:ext>
            </a:extLst>
          </p:cNvPr>
          <p:cNvSpPr txBox="1"/>
          <p:nvPr/>
        </p:nvSpPr>
        <p:spPr>
          <a:xfrm>
            <a:off x="4756610" y="2896318"/>
            <a:ext cx="7257589" cy="95859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ko-Kore-KR" sz="2000" dirty="0">
                <a:latin typeface="Arial" panose="020B0604020202020204" pitchFamily="34" charset="0"/>
                <a:cs typeface="Arial" panose="020B0604020202020204" pitchFamily="34" charset="0"/>
              </a:rPr>
              <a:t>Warm-to-cold SST anomaly transitions in the Tropical Pacific</a:t>
            </a:r>
          </a:p>
        </p:txBody>
      </p:sp>
      <p:sp>
        <p:nvSpPr>
          <p:cNvPr id="43" name="TextBox 42">
            <a:extLst>
              <a:ext uri="{FF2B5EF4-FFF2-40B4-BE49-F238E27FC236}">
                <a16:creationId xmlns:a16="http://schemas.microsoft.com/office/drawing/2014/main" id="{64FAAE48-4701-4591-1770-0877B3F008A2}"/>
              </a:ext>
            </a:extLst>
          </p:cNvPr>
          <p:cNvSpPr txBox="1"/>
          <p:nvPr/>
        </p:nvSpPr>
        <p:spPr>
          <a:xfrm>
            <a:off x="1571187" y="467745"/>
            <a:ext cx="2558264" cy="369332"/>
          </a:xfrm>
          <a:prstGeom prst="rect">
            <a:avLst/>
          </a:prstGeom>
          <a:noFill/>
        </p:spPr>
        <p:txBody>
          <a:bodyPr wrap="none" rtlCol="0">
            <a:spAutoFit/>
          </a:bodyPr>
          <a:lstStyle/>
          <a:p>
            <a:r>
              <a:rPr kumimoji="1" lang="en-US" altLang="ko-Kore-KR" b="1" dirty="0"/>
              <a:t>Warm anomaly in winter</a:t>
            </a:r>
            <a:endParaRPr kumimoji="1" lang="ko-Kore-KR" altLang="en-US" b="1" dirty="0"/>
          </a:p>
        </p:txBody>
      </p:sp>
      <p:sp>
        <p:nvSpPr>
          <p:cNvPr id="2" name="Slide Number Placeholder 4">
            <a:extLst>
              <a:ext uri="{FF2B5EF4-FFF2-40B4-BE49-F238E27FC236}">
                <a16:creationId xmlns:a16="http://schemas.microsoft.com/office/drawing/2014/main" id="{5DB941A2-8343-3576-9DE3-5D7843007E16}"/>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ore-K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tx1"/>
                </a:solidFill>
                <a:latin typeface="Arial"/>
              </a:rPr>
              <a:t>7</a:t>
            </a:r>
          </a:p>
        </p:txBody>
      </p:sp>
    </p:spTree>
    <p:extLst>
      <p:ext uri="{BB962C8B-B14F-4D97-AF65-F5344CB8AC3E}">
        <p14:creationId xmlns:p14="http://schemas.microsoft.com/office/powerpoint/2010/main" val="297153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20" grpId="0"/>
      <p:bldP spid="21" grpId="0"/>
      <p:bldP spid="23" grpId="0"/>
      <p:bldP spid="24" grpId="0" animBg="1"/>
      <p:bldP spid="25" grpId="0" animBg="1"/>
      <p:bldP spid="38" grpId="0"/>
      <p:bldP spid="40" grpId="0"/>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20FF00C-C06D-E3C2-78BE-1A87B18D4B20}"/>
              </a:ext>
            </a:extLst>
          </p:cNvPr>
          <p:cNvSpPr txBox="1"/>
          <p:nvPr/>
        </p:nvSpPr>
        <p:spPr>
          <a:xfrm>
            <a:off x="475864" y="2427761"/>
            <a:ext cx="6776562" cy="646331"/>
          </a:xfrm>
          <a:prstGeom prst="rect">
            <a:avLst/>
          </a:prstGeom>
          <a:noFill/>
        </p:spPr>
        <p:txBody>
          <a:bodyPr wrap="square">
            <a:spAutoFit/>
          </a:bodyPr>
          <a:lstStyle/>
          <a:p>
            <a:r>
              <a:rPr kumimoji="1" lang="en-US" altLang="ko-Kore-KR" dirty="0">
                <a:latin typeface="Arial" panose="020B0604020202020204" pitchFamily="34" charset="0"/>
                <a:cs typeface="Arial" panose="020B0604020202020204" pitchFamily="34" charset="0"/>
              </a:rPr>
              <a:t>Circum-global teleconnection (</a:t>
            </a:r>
            <a:r>
              <a:rPr kumimoji="1" lang="en-US" altLang="ko-Kore-KR" b="1" dirty="0">
                <a:latin typeface="Arial" panose="020B0604020202020204" pitchFamily="34" charset="0"/>
                <a:cs typeface="Arial" panose="020B0604020202020204" pitchFamily="34" charset="0"/>
              </a:rPr>
              <a:t>CGT</a:t>
            </a:r>
            <a:r>
              <a:rPr kumimoji="1" lang="en-US" altLang="ko-Kore-KR" dirty="0">
                <a:latin typeface="Arial" panose="020B0604020202020204" pitchFamily="34" charset="0"/>
                <a:cs typeface="Arial" panose="020B0604020202020204" pitchFamily="34" charset="0"/>
              </a:rPr>
              <a:t>) pattern:</a:t>
            </a:r>
          </a:p>
          <a:p>
            <a:r>
              <a:rPr kumimoji="1" lang="en-US" altLang="ko-Kore-KR" u="sng" dirty="0">
                <a:latin typeface="Arial" panose="020B0604020202020204" pitchFamily="34" charset="0"/>
                <a:cs typeface="Arial" panose="020B0604020202020204" pitchFamily="34" charset="0"/>
              </a:rPr>
              <a:t>Dominant upper-level circulation pattern </a:t>
            </a:r>
            <a:r>
              <a:rPr kumimoji="1" lang="en-US" altLang="ko-Kore-KR" dirty="0">
                <a:latin typeface="Arial" panose="020B0604020202020204" pitchFamily="34" charset="0"/>
                <a:cs typeface="Arial" panose="020B0604020202020204" pitchFamily="34" charset="0"/>
              </a:rPr>
              <a:t>over the midlatitude</a:t>
            </a:r>
          </a:p>
        </p:txBody>
      </p:sp>
      <p:grpSp>
        <p:nvGrpSpPr>
          <p:cNvPr id="11" name="그룹 10">
            <a:extLst>
              <a:ext uri="{FF2B5EF4-FFF2-40B4-BE49-F238E27FC236}">
                <a16:creationId xmlns:a16="http://schemas.microsoft.com/office/drawing/2014/main" id="{3131DE3D-0E2D-0748-B812-CBFD089F25E5}"/>
              </a:ext>
            </a:extLst>
          </p:cNvPr>
          <p:cNvGrpSpPr/>
          <p:nvPr/>
        </p:nvGrpSpPr>
        <p:grpSpPr>
          <a:xfrm>
            <a:off x="335784" y="4041911"/>
            <a:ext cx="2857472" cy="2780128"/>
            <a:chOff x="1089112" y="4714785"/>
            <a:chExt cx="1931341" cy="2157330"/>
          </a:xfrm>
        </p:grpSpPr>
        <p:pic>
          <p:nvPicPr>
            <p:cNvPr id="9" name="그림 8" descr="텍스트, 스크린샷, 지도이(가) 표시된 사진&#10;&#10;자동 생성된 설명">
              <a:extLst>
                <a:ext uri="{FF2B5EF4-FFF2-40B4-BE49-F238E27FC236}">
                  <a16:creationId xmlns:a16="http://schemas.microsoft.com/office/drawing/2014/main" id="{0B628FA8-3CEF-28AD-F434-B48183FE64F8}"/>
                </a:ext>
              </a:extLst>
            </p:cNvPr>
            <p:cNvPicPr>
              <a:picLocks noChangeAspect="1"/>
            </p:cNvPicPr>
            <p:nvPr/>
          </p:nvPicPr>
          <p:blipFill>
            <a:blip r:embed="rId3"/>
            <a:stretch>
              <a:fillRect/>
            </a:stretch>
          </p:blipFill>
          <p:spPr>
            <a:xfrm>
              <a:off x="1089112" y="4714785"/>
              <a:ext cx="1931341" cy="1865842"/>
            </a:xfrm>
            <a:prstGeom prst="rect">
              <a:avLst/>
            </a:prstGeom>
          </p:spPr>
        </p:pic>
        <p:pic>
          <p:nvPicPr>
            <p:cNvPr id="10" name="그림 9" descr="텍스트, 다채로움, 친필, 필기구이(가) 표시된 사진&#10;&#10;자동 생성된 설명">
              <a:extLst>
                <a:ext uri="{FF2B5EF4-FFF2-40B4-BE49-F238E27FC236}">
                  <a16:creationId xmlns:a16="http://schemas.microsoft.com/office/drawing/2014/main" id="{04760786-3885-F5F2-C594-868410C5579D}"/>
                </a:ext>
              </a:extLst>
            </p:cNvPr>
            <p:cNvPicPr>
              <a:picLocks noChangeAspect="1"/>
            </p:cNvPicPr>
            <p:nvPr/>
          </p:nvPicPr>
          <p:blipFill>
            <a:blip r:embed="rId4"/>
            <a:stretch>
              <a:fillRect/>
            </a:stretch>
          </p:blipFill>
          <p:spPr>
            <a:xfrm>
              <a:off x="1215757" y="6560035"/>
              <a:ext cx="1804696" cy="312080"/>
            </a:xfrm>
            <a:prstGeom prst="rect">
              <a:avLst/>
            </a:prstGeom>
          </p:spPr>
        </p:pic>
      </p:grpSp>
      <p:grpSp>
        <p:nvGrpSpPr>
          <p:cNvPr id="25" name="그룹 24">
            <a:extLst>
              <a:ext uri="{FF2B5EF4-FFF2-40B4-BE49-F238E27FC236}">
                <a16:creationId xmlns:a16="http://schemas.microsoft.com/office/drawing/2014/main" id="{5CE052B0-7BA1-4E76-043F-AD45BDDBC6C2}"/>
              </a:ext>
            </a:extLst>
          </p:cNvPr>
          <p:cNvGrpSpPr/>
          <p:nvPr/>
        </p:nvGrpSpPr>
        <p:grpSpPr>
          <a:xfrm>
            <a:off x="137766" y="633136"/>
            <a:ext cx="5475634" cy="1870138"/>
            <a:chOff x="137766" y="517462"/>
            <a:chExt cx="6566031" cy="2338424"/>
          </a:xfrm>
        </p:grpSpPr>
        <p:pic>
          <p:nvPicPr>
            <p:cNvPr id="4" name="그림 3" descr="텍스트, 스크린샷이(가) 표시된 사진&#10;&#10;자동 생성된 설명">
              <a:extLst>
                <a:ext uri="{FF2B5EF4-FFF2-40B4-BE49-F238E27FC236}">
                  <a16:creationId xmlns:a16="http://schemas.microsoft.com/office/drawing/2014/main" id="{5EF03391-8BD9-4D7D-FBCB-BFDE524BC048}"/>
                </a:ext>
              </a:extLst>
            </p:cNvPr>
            <p:cNvPicPr>
              <a:picLocks noChangeAspect="1"/>
            </p:cNvPicPr>
            <p:nvPr/>
          </p:nvPicPr>
          <p:blipFill rotWithShape="1">
            <a:blip r:embed="rId5"/>
            <a:srcRect r="10397" b="52150"/>
            <a:stretch/>
          </p:blipFill>
          <p:spPr>
            <a:xfrm>
              <a:off x="137766" y="517462"/>
              <a:ext cx="6566031" cy="2053813"/>
            </a:xfrm>
            <a:prstGeom prst="rect">
              <a:avLst/>
            </a:prstGeom>
          </p:spPr>
        </p:pic>
        <p:pic>
          <p:nvPicPr>
            <p:cNvPr id="13" name="그림 12">
              <a:extLst>
                <a:ext uri="{FF2B5EF4-FFF2-40B4-BE49-F238E27FC236}">
                  <a16:creationId xmlns:a16="http://schemas.microsoft.com/office/drawing/2014/main" id="{AB3C8690-CDCF-221C-F4DC-74B6891C2A76}"/>
                </a:ext>
              </a:extLst>
            </p:cNvPr>
            <p:cNvPicPr>
              <a:picLocks noChangeAspect="1"/>
            </p:cNvPicPr>
            <p:nvPr/>
          </p:nvPicPr>
          <p:blipFill>
            <a:blip r:embed="rId6"/>
            <a:stretch>
              <a:fillRect/>
            </a:stretch>
          </p:blipFill>
          <p:spPr>
            <a:xfrm>
              <a:off x="1052048" y="2440508"/>
              <a:ext cx="5499336" cy="415378"/>
            </a:xfrm>
            <a:prstGeom prst="rect">
              <a:avLst/>
            </a:prstGeom>
          </p:spPr>
        </p:pic>
      </p:grpSp>
      <p:pic>
        <p:nvPicPr>
          <p:cNvPr id="21" name="그림 20" descr="텍스트, 도표, 라인, 폰트이(가) 표시된 사진&#10;&#10;자동 생성된 설명">
            <a:extLst>
              <a:ext uri="{FF2B5EF4-FFF2-40B4-BE49-F238E27FC236}">
                <a16:creationId xmlns:a16="http://schemas.microsoft.com/office/drawing/2014/main" id="{5B29855F-4389-5A06-C180-C3367B652EDA}"/>
              </a:ext>
            </a:extLst>
          </p:cNvPr>
          <p:cNvPicPr>
            <a:picLocks noChangeAspect="1"/>
          </p:cNvPicPr>
          <p:nvPr/>
        </p:nvPicPr>
        <p:blipFill>
          <a:blip r:embed="rId7"/>
          <a:stretch>
            <a:fillRect/>
          </a:stretch>
        </p:blipFill>
        <p:spPr>
          <a:xfrm>
            <a:off x="6747645" y="2467746"/>
            <a:ext cx="4734441" cy="1844318"/>
          </a:xfrm>
          <a:prstGeom prst="rect">
            <a:avLst/>
          </a:prstGeom>
        </p:spPr>
      </p:pic>
      <p:sp>
        <p:nvSpPr>
          <p:cNvPr id="26" name="타원 25">
            <a:extLst>
              <a:ext uri="{FF2B5EF4-FFF2-40B4-BE49-F238E27FC236}">
                <a16:creationId xmlns:a16="http://schemas.microsoft.com/office/drawing/2014/main" id="{6BA32640-481F-779D-222A-363041AE5786}"/>
              </a:ext>
            </a:extLst>
          </p:cNvPr>
          <p:cNvSpPr/>
          <p:nvPr/>
        </p:nvSpPr>
        <p:spPr>
          <a:xfrm>
            <a:off x="8335146" y="3137205"/>
            <a:ext cx="2019300" cy="529956"/>
          </a:xfrm>
          <a:prstGeom prst="ellipse">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22263F15-BB9D-9449-39C8-6C80BE00EAA8}"/>
              </a:ext>
            </a:extLst>
          </p:cNvPr>
          <p:cNvSpPr txBox="1"/>
          <p:nvPr/>
        </p:nvSpPr>
        <p:spPr>
          <a:xfrm>
            <a:off x="475864" y="3084274"/>
            <a:ext cx="5797936" cy="923330"/>
          </a:xfrm>
          <a:prstGeom prst="rect">
            <a:avLst/>
          </a:prstGeom>
          <a:noFill/>
        </p:spPr>
        <p:txBody>
          <a:bodyPr wrap="square" rtlCol="0">
            <a:spAutoFit/>
          </a:bodyPr>
          <a:lstStyle/>
          <a:p>
            <a:r>
              <a:rPr kumimoji="1" lang="en-US" altLang="ko-Kore-KR" dirty="0">
                <a:latin typeface="Arial" panose="020B0604020202020204" pitchFamily="34" charset="0"/>
                <a:cs typeface="Arial" panose="020B0604020202020204" pitchFamily="34" charset="0"/>
              </a:rPr>
              <a:t>The </a:t>
            </a:r>
            <a:r>
              <a:rPr kumimoji="1" lang="en-US" altLang="ko-Kore-KR" b="1" dirty="0">
                <a:latin typeface="Arial" panose="020B0604020202020204" pitchFamily="34" charset="0"/>
                <a:cs typeface="Arial" panose="020B0604020202020204" pitchFamily="34" charset="0"/>
              </a:rPr>
              <a:t>CGT</a:t>
            </a:r>
            <a:r>
              <a:rPr kumimoji="1" lang="en-US" altLang="ko-Kore-KR" dirty="0">
                <a:latin typeface="Arial" panose="020B0604020202020204" pitchFamily="34" charset="0"/>
                <a:cs typeface="Arial" panose="020B0604020202020204" pitchFamily="34" charset="0"/>
              </a:rPr>
              <a:t> is accompanied by significant </a:t>
            </a:r>
          </a:p>
          <a:p>
            <a:r>
              <a:rPr kumimoji="1" lang="en-US" altLang="ko-Kore-KR" b="1" dirty="0">
                <a:latin typeface="Arial" panose="020B0604020202020204" pitchFamily="34" charset="0"/>
                <a:cs typeface="Arial" panose="020B0604020202020204" pitchFamily="34" charset="0"/>
              </a:rPr>
              <a:t>surface air temperature</a:t>
            </a:r>
            <a:r>
              <a:rPr kumimoji="1" lang="en-US" altLang="ko-Kore-KR" dirty="0">
                <a:latin typeface="Arial" panose="020B0604020202020204" pitchFamily="34" charset="0"/>
                <a:cs typeface="Arial" panose="020B0604020202020204" pitchFamily="34" charset="0"/>
              </a:rPr>
              <a:t> anomalies in </a:t>
            </a:r>
            <a:r>
              <a:rPr kumimoji="1" lang="en-US" altLang="ko-Kore-KR" b="1" dirty="0">
                <a:latin typeface="Arial" panose="020B0604020202020204" pitchFamily="34" charset="0"/>
                <a:cs typeface="Arial" panose="020B0604020202020204" pitchFamily="34" charset="0"/>
              </a:rPr>
              <a:t>east Asia </a:t>
            </a:r>
          </a:p>
          <a:p>
            <a:r>
              <a:rPr kumimoji="1" lang="en-US" altLang="ko-Kore-KR" dirty="0">
                <a:latin typeface="Arial" panose="020B0604020202020204" pitchFamily="34" charset="0"/>
                <a:cs typeface="Arial" panose="020B0604020202020204" pitchFamily="34" charset="0"/>
              </a:rPr>
              <a:t>(Ding and Wang, 2005; Yeo et al., 2019) </a:t>
            </a:r>
            <a:endParaRPr kumimoji="1" lang="ko-Kore-KR" altLang="en-US"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7C2AA5AD-684F-1687-DFD6-354EFE68C5F0}"/>
              </a:ext>
            </a:extLst>
          </p:cNvPr>
          <p:cNvSpPr txBox="1"/>
          <p:nvPr/>
        </p:nvSpPr>
        <p:spPr>
          <a:xfrm>
            <a:off x="3792937" y="5347606"/>
            <a:ext cx="8168034" cy="369332"/>
          </a:xfrm>
          <a:prstGeom prst="rect">
            <a:avLst/>
          </a:prstGeom>
          <a:noFill/>
        </p:spPr>
        <p:txBody>
          <a:bodyPr wrap="square" rtlCol="0">
            <a:spAutoFit/>
          </a:bodyPr>
          <a:lstStyle/>
          <a:p>
            <a:r>
              <a:rPr kumimoji="1" lang="en-US" altLang="ko-KR" b="1" dirty="0">
                <a:latin typeface="Arial" panose="020B0604020202020204" pitchFamily="34" charset="0"/>
                <a:cs typeface="Arial" panose="020B0604020202020204" pitchFamily="34" charset="0"/>
              </a:rPr>
              <a:t>Q2. </a:t>
            </a:r>
            <a:r>
              <a:rPr kumimoji="1" lang="en-US" altLang="ko-KR" sz="1800" b="1" dirty="0">
                <a:latin typeface="Arial" panose="020B0604020202020204" pitchFamily="34" charset="0"/>
                <a:cs typeface="Arial" panose="020B0604020202020204" pitchFamily="34" charset="0"/>
              </a:rPr>
              <a:t>What is the role of the CGT pattern for the large-scale MHWs?</a:t>
            </a:r>
            <a:endParaRPr kumimoji="1" lang="ko-Kore-KR" altLang="en-US" dirty="0">
              <a:latin typeface="Arial" panose="020B0604020202020204" pitchFamily="34" charset="0"/>
              <a:cs typeface="Arial" panose="020B0604020202020204" pitchFamily="34" charset="0"/>
            </a:endParaRPr>
          </a:p>
        </p:txBody>
      </p:sp>
      <p:pic>
        <p:nvPicPr>
          <p:cNvPr id="35" name="그림 34" descr="스케치, 도표, 그림, 라인이(가) 표시된 사진&#10;&#10;자동 생성된 설명">
            <a:extLst>
              <a:ext uri="{FF2B5EF4-FFF2-40B4-BE49-F238E27FC236}">
                <a16:creationId xmlns:a16="http://schemas.microsoft.com/office/drawing/2014/main" id="{2D64DB6A-B33D-A5EB-BB23-3DBF48B1314C}"/>
              </a:ext>
            </a:extLst>
          </p:cNvPr>
          <p:cNvPicPr>
            <a:picLocks noChangeAspect="1"/>
          </p:cNvPicPr>
          <p:nvPr/>
        </p:nvPicPr>
        <p:blipFill rotWithShape="1">
          <a:blip r:embed="rId8"/>
          <a:srcRect t="10783"/>
          <a:stretch/>
        </p:blipFill>
        <p:spPr>
          <a:xfrm>
            <a:off x="6747645" y="909075"/>
            <a:ext cx="4686309" cy="1517373"/>
          </a:xfrm>
          <a:prstGeom prst="rect">
            <a:avLst/>
          </a:prstGeom>
        </p:spPr>
      </p:pic>
      <p:sp>
        <p:nvSpPr>
          <p:cNvPr id="36" name="TextBox 35">
            <a:extLst>
              <a:ext uri="{FF2B5EF4-FFF2-40B4-BE49-F238E27FC236}">
                <a16:creationId xmlns:a16="http://schemas.microsoft.com/office/drawing/2014/main" id="{E2F15959-D270-D278-154B-B835C48A5F2C}"/>
              </a:ext>
            </a:extLst>
          </p:cNvPr>
          <p:cNvSpPr txBox="1"/>
          <p:nvPr/>
        </p:nvSpPr>
        <p:spPr>
          <a:xfrm>
            <a:off x="7080118" y="522081"/>
            <a:ext cx="1680268" cy="400110"/>
          </a:xfrm>
          <a:prstGeom prst="rect">
            <a:avLst/>
          </a:prstGeom>
          <a:noFill/>
        </p:spPr>
        <p:txBody>
          <a:bodyPr wrap="none" rtlCol="0">
            <a:spAutoFit/>
          </a:bodyPr>
          <a:lstStyle/>
          <a:p>
            <a:r>
              <a:rPr kumimoji="1" lang="en-US" altLang="ko-Kore-KR" sz="2000" b="1" dirty="0">
                <a:latin typeface="Arial" panose="020B0604020202020204" pitchFamily="34" charset="0"/>
                <a:cs typeface="Arial" panose="020B0604020202020204" pitchFamily="34" charset="0"/>
              </a:rPr>
              <a:t>CGT Pattern</a:t>
            </a:r>
            <a:endParaRPr kumimoji="1" lang="ko-Kore-KR" altLang="en-US" sz="2000" b="1"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AD089C8-C13D-E09C-CE01-4BB7F2B0B080}"/>
              </a:ext>
            </a:extLst>
          </p:cNvPr>
          <p:cNvSpPr txBox="1"/>
          <p:nvPr/>
        </p:nvSpPr>
        <p:spPr>
          <a:xfrm>
            <a:off x="8431931" y="4197292"/>
            <a:ext cx="3570208" cy="369332"/>
          </a:xfrm>
          <a:prstGeom prst="rect">
            <a:avLst/>
          </a:prstGeom>
          <a:noFill/>
        </p:spPr>
        <p:txBody>
          <a:bodyPr wrap="none" rtlCol="0">
            <a:spAutoFit/>
          </a:bodyPr>
          <a:lstStyle/>
          <a:p>
            <a:r>
              <a:rPr kumimoji="1" lang="en-US" altLang="ko-Kore-KR" b="1" dirty="0">
                <a:solidFill>
                  <a:srgbClr val="FF0000"/>
                </a:solidFill>
                <a:latin typeface="Arial" panose="020B0604020202020204" pitchFamily="34" charset="0"/>
                <a:cs typeface="Arial" panose="020B0604020202020204" pitchFamily="34" charset="0"/>
              </a:rPr>
              <a:t>Indian Summer Monsoon (ISM)</a:t>
            </a:r>
            <a:endParaRPr kumimoji="1" lang="ko-Kore-KR" altLang="en-US" b="1" dirty="0">
              <a:solidFill>
                <a:srgbClr val="FF00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E8E53D2-631F-46D2-C6AC-AFEA8B29C3B7}"/>
              </a:ext>
            </a:extLst>
          </p:cNvPr>
          <p:cNvSpPr txBox="1"/>
          <p:nvPr/>
        </p:nvSpPr>
        <p:spPr>
          <a:xfrm>
            <a:off x="3314052" y="4720329"/>
            <a:ext cx="779155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ko-Kore-KR" dirty="0">
                <a:latin typeface="Arial" panose="020B0604020202020204" pitchFamily="34" charset="0"/>
                <a:cs typeface="Arial" panose="020B0604020202020204" pitchFamily="34" charset="0"/>
              </a:rPr>
              <a:t>The upward direction of surface heat flux make the role of CGT unclear </a:t>
            </a:r>
          </a:p>
        </p:txBody>
      </p:sp>
      <p:cxnSp>
        <p:nvCxnSpPr>
          <p:cNvPr id="46" name="직선 화살표 연결선 45">
            <a:extLst>
              <a:ext uri="{FF2B5EF4-FFF2-40B4-BE49-F238E27FC236}">
                <a16:creationId xmlns:a16="http://schemas.microsoft.com/office/drawing/2014/main" id="{58D0D890-D3DC-8217-2B73-24B501BE2FB0}"/>
              </a:ext>
            </a:extLst>
          </p:cNvPr>
          <p:cNvCxnSpPr>
            <a:cxnSpLocks/>
          </p:cNvCxnSpPr>
          <p:nvPr/>
        </p:nvCxnSpPr>
        <p:spPr>
          <a:xfrm flipH="1" flipV="1">
            <a:off x="9567606" y="3757887"/>
            <a:ext cx="321809" cy="4394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13CF83F-6BF7-9A28-12E5-584099A69D1A}"/>
              </a:ext>
            </a:extLst>
          </p:cNvPr>
          <p:cNvSpPr txBox="1"/>
          <p:nvPr/>
        </p:nvSpPr>
        <p:spPr>
          <a:xfrm>
            <a:off x="9567606" y="537470"/>
            <a:ext cx="2497222" cy="369332"/>
          </a:xfrm>
          <a:prstGeom prst="rect">
            <a:avLst/>
          </a:prstGeom>
          <a:noFill/>
        </p:spPr>
        <p:txBody>
          <a:bodyPr wrap="none" rtlCol="0">
            <a:spAutoFit/>
          </a:bodyPr>
          <a:lstStyle/>
          <a:p>
            <a:r>
              <a:rPr kumimoji="1" lang="en-US" altLang="ko-Kore-KR" dirty="0">
                <a:latin typeface="Arial" panose="020B0604020202020204" pitchFamily="34" charset="0"/>
                <a:cs typeface="Arial" panose="020B0604020202020204" pitchFamily="34" charset="0"/>
              </a:rPr>
              <a:t>Ding and Wang (2005)</a:t>
            </a:r>
            <a:endParaRPr kumimoji="1" lang="ko-Kore-KR" altLang="en-US"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001DA630-7B3D-9723-BB6B-0A8B326C6B9A}"/>
              </a:ext>
            </a:extLst>
          </p:cNvPr>
          <p:cNvSpPr txBox="1"/>
          <p:nvPr/>
        </p:nvSpPr>
        <p:spPr>
          <a:xfrm>
            <a:off x="6266641" y="4197292"/>
            <a:ext cx="1890261" cy="369332"/>
          </a:xfrm>
          <a:prstGeom prst="rect">
            <a:avLst/>
          </a:prstGeom>
          <a:noFill/>
        </p:spPr>
        <p:txBody>
          <a:bodyPr wrap="none" rtlCol="0">
            <a:spAutoFit/>
          </a:bodyPr>
          <a:lstStyle/>
          <a:p>
            <a:r>
              <a:rPr kumimoji="1" lang="en-US" altLang="ko-Kore-KR" dirty="0">
                <a:latin typeface="Arial" panose="020B0604020202020204" pitchFamily="34" charset="0"/>
                <a:cs typeface="Arial" panose="020B0604020202020204" pitchFamily="34" charset="0"/>
              </a:rPr>
              <a:t>Son et al. (2021)</a:t>
            </a:r>
            <a:endParaRPr kumimoji="1" lang="ko-Kore-KR" altLang="en-US" dirty="0">
              <a:latin typeface="Arial" panose="020B0604020202020204" pitchFamily="34" charset="0"/>
              <a:cs typeface="Arial" panose="020B0604020202020204" pitchFamily="34" charset="0"/>
            </a:endParaRPr>
          </a:p>
        </p:txBody>
      </p:sp>
      <p:sp>
        <p:nvSpPr>
          <p:cNvPr id="6" name="Slide Number Placeholder 4">
            <a:extLst>
              <a:ext uri="{FF2B5EF4-FFF2-40B4-BE49-F238E27FC236}">
                <a16:creationId xmlns:a16="http://schemas.microsoft.com/office/drawing/2014/main" id="{BA9EBFF5-392A-29D3-8ADD-53C5D9D7130D}"/>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ore-K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8</a:t>
            </a:r>
          </a:p>
        </p:txBody>
      </p:sp>
      <p:sp>
        <p:nvSpPr>
          <p:cNvPr id="2" name="TextBox 1">
            <a:extLst>
              <a:ext uri="{FF2B5EF4-FFF2-40B4-BE49-F238E27FC236}">
                <a16:creationId xmlns:a16="http://schemas.microsoft.com/office/drawing/2014/main" id="{81AF89D1-2ACA-89DF-5A9D-8B120E9B888D}"/>
              </a:ext>
            </a:extLst>
          </p:cNvPr>
          <p:cNvSpPr txBox="1"/>
          <p:nvPr/>
        </p:nvSpPr>
        <p:spPr>
          <a:xfrm>
            <a:off x="231029" y="-24698"/>
            <a:ext cx="11729942" cy="492443"/>
          </a:xfrm>
          <a:prstGeom prst="rect">
            <a:avLst/>
          </a:prstGeom>
          <a:noFill/>
        </p:spPr>
        <p:txBody>
          <a:bodyPr wrap="none" rtlCol="0">
            <a:spAutoFit/>
          </a:bodyPr>
          <a:lstStyle/>
          <a:p>
            <a:pPr algn="ctr"/>
            <a:r>
              <a:rPr kumimoji="1" lang="en-US" altLang="ko-Kore-KR" sz="2600" b="1" dirty="0">
                <a:latin typeface="Arial" panose="020B0604020202020204" pitchFamily="34" charset="0"/>
                <a:cs typeface="Arial" panose="020B0604020202020204" pitchFamily="34" charset="0"/>
              </a:rPr>
              <a:t>Large-Scale East Asia MHW drivers: Basin-wide mode of Lee et al. (2020)</a:t>
            </a:r>
            <a:endParaRPr kumimoji="1" lang="ko-Kore-KR" alt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315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6" grpId="0" animBg="1"/>
      <p:bldP spid="32" grpId="0"/>
      <p:bldP spid="33" grpId="0"/>
      <p:bldP spid="36" grpId="0"/>
      <p:bldP spid="38" grpId="0"/>
      <p:bldP spid="44" grpId="0"/>
      <p:bldP spid="49" grpId="0"/>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0EA6F5C-8E58-3A8C-61F2-D65587B0E315}"/>
              </a:ext>
            </a:extLst>
          </p:cNvPr>
          <p:cNvPicPr>
            <a:picLocks noChangeAspect="1"/>
          </p:cNvPicPr>
          <p:nvPr/>
        </p:nvPicPr>
        <p:blipFill rotWithShape="1">
          <a:blip r:embed="rId3"/>
          <a:srcRect b="49728"/>
          <a:stretch/>
        </p:blipFill>
        <p:spPr>
          <a:xfrm>
            <a:off x="2930939" y="623712"/>
            <a:ext cx="5355685" cy="2309059"/>
          </a:xfrm>
          <a:prstGeom prst="rect">
            <a:avLst/>
          </a:prstGeom>
        </p:spPr>
      </p:pic>
      <p:sp>
        <p:nvSpPr>
          <p:cNvPr id="6" name="TextBox 5">
            <a:extLst>
              <a:ext uri="{FF2B5EF4-FFF2-40B4-BE49-F238E27FC236}">
                <a16:creationId xmlns:a16="http://schemas.microsoft.com/office/drawing/2014/main" id="{9CBD6928-6F56-BF83-2E37-D3D3E049C6E6}"/>
              </a:ext>
            </a:extLst>
          </p:cNvPr>
          <p:cNvSpPr txBox="1"/>
          <p:nvPr/>
        </p:nvSpPr>
        <p:spPr>
          <a:xfrm>
            <a:off x="8364662" y="1150706"/>
            <a:ext cx="3592074" cy="707886"/>
          </a:xfrm>
          <a:prstGeom prst="rect">
            <a:avLst/>
          </a:prstGeom>
          <a:noFill/>
        </p:spPr>
        <p:txBody>
          <a:bodyPr wrap="none" rtlCol="0">
            <a:spAutoFit/>
          </a:bodyPr>
          <a:lstStyle/>
          <a:p>
            <a:r>
              <a:rPr kumimoji="1" lang="en-US" altLang="ko-Kore-KR" sz="2000" b="1" dirty="0">
                <a:latin typeface="Calibri" panose="020F0502020204030204" pitchFamily="34" charset="0"/>
                <a:cs typeface="Calibri" panose="020F0502020204030204" pitchFamily="34" charset="0"/>
              </a:rPr>
              <a:t>KAC</a:t>
            </a:r>
            <a:r>
              <a:rPr kumimoji="1" lang="en-US" altLang="ko-Kore-KR" sz="2000" dirty="0">
                <a:latin typeface="Calibri" panose="020F0502020204030204" pitchFamily="34" charset="0"/>
                <a:cs typeface="Calibri" panose="020F0502020204030204" pitchFamily="34" charset="0"/>
              </a:rPr>
              <a:t>: Kuroshio Anticyclone</a:t>
            </a:r>
          </a:p>
          <a:p>
            <a:r>
              <a:rPr kumimoji="1" lang="en-US" altLang="ko-Kore-KR" sz="2000" b="1" dirty="0">
                <a:latin typeface="Calibri" panose="020F0502020204030204" pitchFamily="34" charset="0"/>
                <a:cs typeface="Calibri" panose="020F0502020204030204" pitchFamily="34" charset="0"/>
              </a:rPr>
              <a:t>PSAC</a:t>
            </a:r>
            <a:r>
              <a:rPr kumimoji="1" lang="en-US" altLang="ko-Kore-KR" sz="2000" dirty="0">
                <a:latin typeface="Calibri" panose="020F0502020204030204" pitchFamily="34" charset="0"/>
                <a:cs typeface="Calibri" panose="020F0502020204030204" pitchFamily="34" charset="0"/>
              </a:rPr>
              <a:t>:</a:t>
            </a:r>
            <a:r>
              <a:rPr kumimoji="1" lang="ko-KR" altLang="en-US" sz="2000" dirty="0">
                <a:latin typeface="Calibri" panose="020F0502020204030204" pitchFamily="34" charset="0"/>
                <a:cs typeface="Calibri" panose="020F0502020204030204" pitchFamily="34" charset="0"/>
              </a:rPr>
              <a:t> </a:t>
            </a:r>
            <a:r>
              <a:rPr kumimoji="1" lang="en-US" altLang="ko-Kore-KR" sz="2000" dirty="0">
                <a:latin typeface="Calibri" panose="020F0502020204030204" pitchFamily="34" charset="0"/>
                <a:cs typeface="Calibri" panose="020F0502020204030204" pitchFamily="34" charset="0"/>
              </a:rPr>
              <a:t>Philippine Sea Anticyclone</a:t>
            </a:r>
            <a:endParaRPr kumimoji="1" lang="ko-Kore-KR" altLang="en-US" sz="20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2325F9E-C97C-35F9-34A9-9BF1FF2C265E}"/>
              </a:ext>
            </a:extLst>
          </p:cNvPr>
          <p:cNvSpPr txBox="1"/>
          <p:nvPr/>
        </p:nvSpPr>
        <p:spPr>
          <a:xfrm>
            <a:off x="280641" y="-25618"/>
            <a:ext cx="1017342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Heat flux driven (ONDJ)</a:t>
            </a:r>
            <a:endParaRPr kumimoji="1" lang="ko-Kore-KR" altLang="en-US" sz="3200" b="1" dirty="0">
              <a:latin typeface="Calibri" panose="020F0502020204030204" pitchFamily="34" charset="0"/>
              <a:cs typeface="Calibri" panose="020F0502020204030204" pitchFamily="34" charset="0"/>
            </a:endParaRPr>
          </a:p>
        </p:txBody>
      </p:sp>
      <p:sp>
        <p:nvSpPr>
          <p:cNvPr id="8" name="Slide Number Placeholder 4">
            <a:extLst>
              <a:ext uri="{FF2B5EF4-FFF2-40B4-BE49-F238E27FC236}">
                <a16:creationId xmlns:a16="http://schemas.microsoft.com/office/drawing/2014/main" id="{97E26741-1DBD-4023-E440-471D4BBCF6EC}"/>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16</a:t>
            </a:r>
          </a:p>
        </p:txBody>
      </p:sp>
      <p:sp>
        <p:nvSpPr>
          <p:cNvPr id="10" name="TextBox 9">
            <a:extLst>
              <a:ext uri="{FF2B5EF4-FFF2-40B4-BE49-F238E27FC236}">
                <a16:creationId xmlns:a16="http://schemas.microsoft.com/office/drawing/2014/main" id="{4BDDD6A8-3379-B2AE-5FAF-3AD1E7AEE52D}"/>
              </a:ext>
            </a:extLst>
          </p:cNvPr>
          <p:cNvSpPr txBox="1"/>
          <p:nvPr/>
        </p:nvSpPr>
        <p:spPr>
          <a:xfrm>
            <a:off x="0" y="5430758"/>
            <a:ext cx="12092541"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ko-Kore-KR" dirty="0">
                <a:latin typeface="Calibri" panose="020F0502020204030204" pitchFamily="34" charset="0"/>
                <a:cs typeface="Calibri" panose="020F0502020204030204" pitchFamily="34" charset="0"/>
              </a:rPr>
              <a:t>Positive SST anomaly in </a:t>
            </a:r>
            <a:r>
              <a:rPr kumimoji="1" lang="en-US" altLang="ko-KR" dirty="0">
                <a:latin typeface="Calibri" panose="020F0502020204030204" pitchFamily="34" charset="0"/>
                <a:cs typeface="Calibri" panose="020F0502020204030204" pitchFamily="34" charset="0"/>
              </a:rPr>
              <a:t>the </a:t>
            </a:r>
            <a:r>
              <a:rPr kumimoji="1" lang="en-US" altLang="ko-Kore-KR" dirty="0">
                <a:latin typeface="Calibri" panose="020F0502020204030204" pitchFamily="34" charset="0"/>
                <a:cs typeface="Calibri" panose="020F0502020204030204" pitchFamily="34" charset="0"/>
              </a:rPr>
              <a:t>WNP Ocean and East Asian marginal seas</a:t>
            </a:r>
          </a:p>
          <a:p>
            <a:pPr marL="285750" indent="-285750">
              <a:buFont typeface="Arial" panose="020B0604020202020204" pitchFamily="34" charset="0"/>
              <a:buChar char="•"/>
            </a:pPr>
            <a:r>
              <a:rPr kumimoji="1" lang="en-US" altLang="ko-Kore-KR" b="1" dirty="0">
                <a:latin typeface="Calibri" panose="020F0502020204030204" pitchFamily="34" charset="0"/>
                <a:cs typeface="Calibri" panose="020F0502020204030204" pitchFamily="34" charset="0"/>
              </a:rPr>
              <a:t>Downward sensible and latent heat flux </a:t>
            </a:r>
            <a:r>
              <a:rPr kumimoji="1" lang="en-US" altLang="ko-Kore-KR" dirty="0">
                <a:latin typeface="Calibri" panose="020F0502020204030204" pitchFamily="34" charset="0"/>
                <a:cs typeface="Calibri" panose="020F0502020204030204" pitchFamily="34" charset="0"/>
              </a:rPr>
              <a:t>anomaly</a:t>
            </a:r>
            <a:r>
              <a:rPr kumimoji="1" lang="en-US" altLang="ko-Kore-KR" b="1" dirty="0">
                <a:latin typeface="Calibri" panose="020F0502020204030204" pitchFamily="34" charset="0"/>
                <a:cs typeface="Calibri" panose="020F0502020204030204" pitchFamily="34" charset="0"/>
              </a:rPr>
              <a:t> </a:t>
            </a:r>
            <a:r>
              <a:rPr kumimoji="1" lang="en-US" altLang="ko-Kore-KR" dirty="0">
                <a:latin typeface="Calibri" panose="020F0502020204030204" pitchFamily="34" charset="0"/>
                <a:cs typeface="Calibri" panose="020F0502020204030204" pitchFamily="34" charset="0"/>
              </a:rPr>
              <a:t>accompanied with the warm and moist air</a:t>
            </a:r>
          </a:p>
          <a:p>
            <a:pPr marL="285750" indent="-285750">
              <a:buFont typeface="Arial" panose="020B0604020202020204" pitchFamily="34" charset="0"/>
              <a:buChar char="•"/>
            </a:pPr>
            <a:r>
              <a:rPr kumimoji="1" lang="en-US" altLang="ko-Kore-KR" dirty="0">
                <a:latin typeface="Calibri" panose="020F0502020204030204" pitchFamily="34" charset="0"/>
                <a:cs typeface="Calibri" panose="020F0502020204030204" pitchFamily="34" charset="0"/>
              </a:rPr>
              <a:t>The </a:t>
            </a:r>
            <a:r>
              <a:rPr kumimoji="1" lang="en-US" altLang="ko-Kore-KR" b="1" dirty="0">
                <a:latin typeface="Calibri" panose="020F0502020204030204" pitchFamily="34" charset="0"/>
                <a:cs typeface="Calibri" panose="020F0502020204030204" pitchFamily="34" charset="0"/>
              </a:rPr>
              <a:t>southerly wind </a:t>
            </a:r>
            <a:r>
              <a:rPr kumimoji="1" lang="en-US" altLang="ko-Kore-KR" dirty="0">
                <a:latin typeface="Calibri" panose="020F0502020204030204" pitchFamily="34" charset="0"/>
                <a:cs typeface="Calibri" panose="020F0502020204030204" pitchFamily="34" charset="0"/>
              </a:rPr>
              <a:t>over the East Asia related to the </a:t>
            </a:r>
            <a:r>
              <a:rPr kumimoji="1" lang="en-US" altLang="ko-Kore-KR" b="1" dirty="0">
                <a:latin typeface="Calibri" panose="020F0502020204030204" pitchFamily="34" charset="0"/>
                <a:cs typeface="Calibri" panose="020F0502020204030204" pitchFamily="34" charset="0"/>
              </a:rPr>
              <a:t>anticyclonic circulations </a:t>
            </a:r>
            <a:r>
              <a:rPr kumimoji="1" lang="en-US" altLang="ko-Kore-KR" dirty="0">
                <a:latin typeface="Calibri" panose="020F0502020204030204" pitchFamily="34" charset="0"/>
                <a:cs typeface="Calibri" panose="020F0502020204030204" pitchFamily="34" charset="0"/>
              </a:rPr>
              <a:t>over the </a:t>
            </a:r>
            <a:r>
              <a:rPr kumimoji="1" lang="en-US" altLang="ko-Kore-KR" u="sng" dirty="0">
                <a:latin typeface="Calibri" panose="020F0502020204030204" pitchFamily="34" charset="0"/>
                <a:cs typeface="Calibri" panose="020F0502020204030204" pitchFamily="34" charset="0"/>
              </a:rPr>
              <a:t>Kuroshio Extension </a:t>
            </a:r>
            <a:r>
              <a:rPr kumimoji="1" lang="en-US" altLang="ko-Kore-KR" dirty="0">
                <a:latin typeface="Calibri" panose="020F0502020204030204" pitchFamily="34" charset="0"/>
                <a:cs typeface="Calibri" panose="020F0502020204030204" pitchFamily="34" charset="0"/>
              </a:rPr>
              <a:t>and </a:t>
            </a:r>
            <a:r>
              <a:rPr kumimoji="1" lang="en-US" altLang="ko-Kore-KR" u="sng" dirty="0">
                <a:latin typeface="Calibri" panose="020F0502020204030204" pitchFamily="34" charset="0"/>
                <a:cs typeface="Calibri" panose="020F0502020204030204" pitchFamily="34" charset="0"/>
              </a:rPr>
              <a:t>Philippine Sea</a:t>
            </a:r>
            <a:endParaRPr kumimoji="1" lang="ko-Kore-KR" altLang="en-US" u="sng" dirty="0">
              <a:latin typeface="Calibri" panose="020F0502020204030204" pitchFamily="34" charset="0"/>
              <a:cs typeface="Calibri" panose="020F0502020204030204" pitchFamily="34" charset="0"/>
            </a:endParaRPr>
          </a:p>
        </p:txBody>
      </p:sp>
      <p:pic>
        <p:nvPicPr>
          <p:cNvPr id="11" name="그림 10">
            <a:extLst>
              <a:ext uri="{FF2B5EF4-FFF2-40B4-BE49-F238E27FC236}">
                <a16:creationId xmlns:a16="http://schemas.microsoft.com/office/drawing/2014/main" id="{4A72F437-DF4F-61AA-A8F5-F0591A45DFAF}"/>
              </a:ext>
            </a:extLst>
          </p:cNvPr>
          <p:cNvPicPr>
            <a:picLocks noChangeAspect="1"/>
          </p:cNvPicPr>
          <p:nvPr/>
        </p:nvPicPr>
        <p:blipFill rotWithShape="1">
          <a:blip r:embed="rId3"/>
          <a:srcRect t="50272"/>
          <a:stretch/>
        </p:blipFill>
        <p:spPr>
          <a:xfrm>
            <a:off x="2930939" y="2932771"/>
            <a:ext cx="5355685" cy="2284062"/>
          </a:xfrm>
          <a:prstGeom prst="rect">
            <a:avLst/>
          </a:prstGeom>
        </p:spPr>
      </p:pic>
      <p:sp>
        <p:nvSpPr>
          <p:cNvPr id="12" name="직사각형 11">
            <a:extLst>
              <a:ext uri="{FF2B5EF4-FFF2-40B4-BE49-F238E27FC236}">
                <a16:creationId xmlns:a16="http://schemas.microsoft.com/office/drawing/2014/main" id="{4A392CEA-B6AF-4909-8D80-CED316A283C9}"/>
              </a:ext>
            </a:extLst>
          </p:cNvPr>
          <p:cNvSpPr/>
          <p:nvPr/>
        </p:nvSpPr>
        <p:spPr>
          <a:xfrm>
            <a:off x="5800654" y="641005"/>
            <a:ext cx="6123876" cy="2130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B8F9596B-5D39-71F6-4A58-3FA07C8C8365}"/>
              </a:ext>
            </a:extLst>
          </p:cNvPr>
          <p:cNvSpPr/>
          <p:nvPr/>
        </p:nvSpPr>
        <p:spPr>
          <a:xfrm>
            <a:off x="5891452" y="2754351"/>
            <a:ext cx="2473210" cy="176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5C50CE8-26BC-3E4C-BCF8-FEF2DB29B791}"/>
                  </a:ext>
                </a:extLst>
              </p:cNvPr>
              <p:cNvSpPr txBox="1"/>
              <p:nvPr/>
            </p:nvSpPr>
            <p:spPr>
              <a:xfrm>
                <a:off x="547270" y="3309357"/>
                <a:ext cx="2534220" cy="461665"/>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Shading: 2m temperature [</a:t>
                </a:r>
                <a14:m>
                  <m:oMath xmlns:m="http://schemas.openxmlformats.org/officeDocument/2006/math">
                    <m:r>
                      <a:rPr kumimoji="1" lang="en-US" altLang="ko-Kore-KR" sz="1200" i="1" smtClean="0">
                        <a:latin typeface="Cambria Math" panose="02040503050406030204" pitchFamily="18" charset="0"/>
                        <a:ea typeface="Cambria Math" panose="02040503050406030204" pitchFamily="18" charset="0"/>
                      </a:rPr>
                      <m:t>℃</m:t>
                    </m:r>
                  </m:oMath>
                </a14:m>
                <a:r>
                  <a:rPr kumimoji="1" lang="en-US" altLang="ko-Kore-KR" sz="1200" dirty="0">
                    <a:latin typeface="Calibri" panose="020F0502020204030204" pitchFamily="34" charset="0"/>
                    <a:cs typeface="Calibri" panose="020F0502020204030204" pitchFamily="34" charset="0"/>
                  </a:rPr>
                  <a:t>]</a:t>
                </a:r>
              </a:p>
              <a:p>
                <a:r>
                  <a:rPr kumimoji="1" lang="en-US" altLang="ko-Kore-KR" sz="1200" dirty="0">
                    <a:latin typeface="Calibri" panose="020F0502020204030204" pitchFamily="34" charset="0"/>
                    <a:cs typeface="Calibri" panose="020F0502020204030204" pitchFamily="34" charset="0"/>
                  </a:rPr>
                  <a:t>Contour: Sensible heat flux [</a:t>
                </a:r>
                <a14:m>
                  <m:oMath xmlns:m="http://schemas.openxmlformats.org/officeDocument/2006/math">
                    <m:r>
                      <a:rPr kumimoji="1" lang="en-US" altLang="ko-Kore-KR" sz="1200" b="0" i="1" smtClean="0">
                        <a:latin typeface="Cambria Math" panose="02040503050406030204" pitchFamily="18" charset="0"/>
                        <a:ea typeface="Cambria Math" panose="02040503050406030204" pitchFamily="18" charset="0"/>
                      </a:rPr>
                      <m:t>𝑊</m:t>
                    </m:r>
                    <m:r>
                      <a:rPr kumimoji="1" lang="en-US" altLang="ko-Kore-KR" sz="1200" b="0" i="1" smtClean="0">
                        <a:latin typeface="Cambria Math" panose="02040503050406030204" pitchFamily="18" charset="0"/>
                        <a:ea typeface="Cambria Math" panose="02040503050406030204" pitchFamily="18" charset="0"/>
                      </a:rPr>
                      <m:t> </m:t>
                    </m:r>
                    <m:sSup>
                      <m:sSupPr>
                        <m:ctrlPr>
                          <a:rPr kumimoji="1" lang="en-US" altLang="ko-Kore-KR" sz="1200" b="0" i="1" smtClean="0">
                            <a:latin typeface="Cambria Math" panose="02040503050406030204" pitchFamily="18" charset="0"/>
                            <a:ea typeface="Cambria Math" panose="02040503050406030204" pitchFamily="18" charset="0"/>
                          </a:rPr>
                        </m:ctrlPr>
                      </m:sSupPr>
                      <m:e>
                        <m:r>
                          <a:rPr kumimoji="1" lang="en-US" altLang="ko-Kore-KR" sz="1200" b="0" i="1" smtClean="0">
                            <a:latin typeface="Cambria Math" panose="02040503050406030204" pitchFamily="18" charset="0"/>
                            <a:ea typeface="Cambria Math" panose="02040503050406030204" pitchFamily="18" charset="0"/>
                          </a:rPr>
                          <m:t>𝑚</m:t>
                        </m:r>
                      </m:e>
                      <m:sup>
                        <m:r>
                          <a:rPr kumimoji="1" lang="en-US" altLang="ko-Kore-KR" sz="1200" b="0" i="1" smtClean="0">
                            <a:latin typeface="Cambria Math" panose="02040503050406030204" pitchFamily="18" charset="0"/>
                            <a:ea typeface="Cambria Math" panose="02040503050406030204" pitchFamily="18" charset="0"/>
                          </a:rPr>
                          <m:t>−2</m:t>
                        </m:r>
                      </m:sup>
                    </m:sSup>
                  </m:oMath>
                </a14:m>
                <a:r>
                  <a:rPr kumimoji="1" lang="en-US" altLang="ko-Kore-KR" sz="1200" dirty="0">
                    <a:latin typeface="Calibri" panose="020F0502020204030204" pitchFamily="34" charset="0"/>
                    <a:cs typeface="Calibri" panose="020F0502020204030204" pitchFamily="34" charset="0"/>
                  </a:rPr>
                  <a:t>] </a:t>
                </a:r>
                <a:endParaRPr kumimoji="1" lang="ko-Kore-KR" altLang="en-US" sz="1200"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55C50CE8-26BC-3E4C-BCF8-FEF2DB29B791}"/>
                  </a:ext>
                </a:extLst>
              </p:cNvPr>
              <p:cNvSpPr txBox="1">
                <a:spLocks noRot="1" noChangeAspect="1" noMove="1" noResize="1" noEditPoints="1" noAdjustHandles="1" noChangeArrowheads="1" noChangeShapeType="1" noTextEdit="1"/>
              </p:cNvSpPr>
              <p:nvPr/>
            </p:nvSpPr>
            <p:spPr>
              <a:xfrm>
                <a:off x="547270" y="3309357"/>
                <a:ext cx="2534220" cy="461665"/>
              </a:xfrm>
              <a:prstGeom prst="rect">
                <a:avLst/>
              </a:prstGeom>
              <a:blipFill>
                <a:blip r:embed="rId4"/>
                <a:stretch>
                  <a:fillRect b="-78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591556-324C-831D-6BC4-0F07F8B5026B}"/>
                  </a:ext>
                </a:extLst>
              </p:cNvPr>
              <p:cNvSpPr txBox="1"/>
              <p:nvPr/>
            </p:nvSpPr>
            <p:spPr>
              <a:xfrm>
                <a:off x="8364662" y="3228974"/>
                <a:ext cx="3020699" cy="461665"/>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Shading: </a:t>
                </a:r>
                <a:r>
                  <a:rPr kumimoji="1" lang="en-US" altLang="ko-KR" sz="1200" dirty="0">
                    <a:latin typeface="Calibri" panose="020F0502020204030204" pitchFamily="34" charset="0"/>
                    <a:cs typeface="Calibri" panose="020F0502020204030204" pitchFamily="34" charset="0"/>
                  </a:rPr>
                  <a:t>1000hPa </a:t>
                </a:r>
                <a:r>
                  <a:rPr kumimoji="1" lang="en-US" altLang="ko-Kore-KR" sz="1200" dirty="0">
                    <a:latin typeface="Calibri" panose="020F0502020204030204" pitchFamily="34" charset="0"/>
                    <a:cs typeface="Calibri" panose="020F0502020204030204" pitchFamily="34" charset="0"/>
                  </a:rPr>
                  <a:t>specific humidity [</a:t>
                </a:r>
                <a14:m>
                  <m:oMath xmlns:m="http://schemas.openxmlformats.org/officeDocument/2006/math">
                    <m:r>
                      <a:rPr kumimoji="1" lang="en-US" altLang="ko-Kore-KR" sz="1200" b="0" i="1" smtClean="0">
                        <a:latin typeface="Cambria Math" panose="02040503050406030204" pitchFamily="18" charset="0"/>
                        <a:ea typeface="Cambria Math" panose="02040503050406030204" pitchFamily="18" charset="0"/>
                      </a:rPr>
                      <m:t>𝑔</m:t>
                    </m:r>
                    <m:r>
                      <a:rPr kumimoji="1" lang="en-US" altLang="ko-Kore-KR" sz="1200" b="0" i="1" smtClean="0">
                        <a:latin typeface="Cambria Math" panose="02040503050406030204" pitchFamily="18" charset="0"/>
                        <a:ea typeface="Cambria Math" panose="02040503050406030204" pitchFamily="18" charset="0"/>
                      </a:rPr>
                      <m:t> </m:t>
                    </m:r>
                    <m:sSup>
                      <m:sSupPr>
                        <m:ctrlPr>
                          <a:rPr kumimoji="1" lang="en-US" altLang="ko-Kore-KR" sz="1200" b="0" i="1" smtClean="0">
                            <a:latin typeface="Cambria Math" panose="02040503050406030204" pitchFamily="18" charset="0"/>
                            <a:ea typeface="Cambria Math" panose="02040503050406030204" pitchFamily="18" charset="0"/>
                          </a:rPr>
                        </m:ctrlPr>
                      </m:sSupPr>
                      <m:e>
                        <m:r>
                          <a:rPr kumimoji="1" lang="en-US" altLang="ko-Kore-KR" sz="1200" b="0" i="1" smtClean="0">
                            <a:latin typeface="Cambria Math" panose="02040503050406030204" pitchFamily="18" charset="0"/>
                            <a:ea typeface="Cambria Math" panose="02040503050406030204" pitchFamily="18" charset="0"/>
                          </a:rPr>
                          <m:t>𝑘𝑔</m:t>
                        </m:r>
                      </m:e>
                      <m:sup>
                        <m:r>
                          <a:rPr kumimoji="1" lang="en-US" altLang="ko-Kore-KR" sz="1200" b="0" i="1" smtClean="0">
                            <a:latin typeface="Cambria Math" panose="02040503050406030204" pitchFamily="18" charset="0"/>
                            <a:ea typeface="Cambria Math" panose="02040503050406030204" pitchFamily="18" charset="0"/>
                          </a:rPr>
                          <m:t>−1</m:t>
                        </m:r>
                      </m:sup>
                    </m:sSup>
                  </m:oMath>
                </a14:m>
                <a:r>
                  <a:rPr kumimoji="1" lang="en-US" altLang="ko-Kore-KR" sz="1200" dirty="0">
                    <a:latin typeface="Calibri" panose="020F0502020204030204" pitchFamily="34" charset="0"/>
                    <a:cs typeface="Calibri" panose="020F0502020204030204" pitchFamily="34" charset="0"/>
                  </a:rPr>
                  <a:t>]</a:t>
                </a:r>
              </a:p>
              <a:p>
                <a:r>
                  <a:rPr kumimoji="1" lang="en-US" altLang="ko-Kore-KR" sz="1200" dirty="0">
                    <a:latin typeface="Calibri" panose="020F0502020204030204" pitchFamily="34" charset="0"/>
                    <a:cs typeface="Calibri" panose="020F0502020204030204" pitchFamily="34" charset="0"/>
                  </a:rPr>
                  <a:t>Contour: latent heat flux [</a:t>
                </a:r>
                <a14:m>
                  <m:oMath xmlns:m="http://schemas.openxmlformats.org/officeDocument/2006/math">
                    <m:r>
                      <a:rPr kumimoji="1" lang="en-US" altLang="ko-Kore-KR" sz="1200" b="0" i="1" smtClean="0">
                        <a:latin typeface="Cambria Math" panose="02040503050406030204" pitchFamily="18" charset="0"/>
                        <a:ea typeface="Cambria Math" panose="02040503050406030204" pitchFamily="18" charset="0"/>
                      </a:rPr>
                      <m:t>𝑊</m:t>
                    </m:r>
                    <m:r>
                      <a:rPr kumimoji="1" lang="en-US" altLang="ko-Kore-KR" sz="1200" b="0" i="1" smtClean="0">
                        <a:latin typeface="Cambria Math" panose="02040503050406030204" pitchFamily="18" charset="0"/>
                        <a:ea typeface="Cambria Math" panose="02040503050406030204" pitchFamily="18" charset="0"/>
                      </a:rPr>
                      <m:t> </m:t>
                    </m:r>
                    <m:sSup>
                      <m:sSupPr>
                        <m:ctrlPr>
                          <a:rPr kumimoji="1" lang="en-US" altLang="ko-Kore-KR" sz="1200" b="0" i="1" smtClean="0">
                            <a:latin typeface="Cambria Math" panose="02040503050406030204" pitchFamily="18" charset="0"/>
                            <a:ea typeface="Cambria Math" panose="02040503050406030204" pitchFamily="18" charset="0"/>
                          </a:rPr>
                        </m:ctrlPr>
                      </m:sSupPr>
                      <m:e>
                        <m:r>
                          <a:rPr kumimoji="1" lang="en-US" altLang="ko-Kore-KR" sz="1200" b="0" i="1" smtClean="0">
                            <a:latin typeface="Cambria Math" panose="02040503050406030204" pitchFamily="18" charset="0"/>
                            <a:ea typeface="Cambria Math" panose="02040503050406030204" pitchFamily="18" charset="0"/>
                          </a:rPr>
                          <m:t>𝑚</m:t>
                        </m:r>
                      </m:e>
                      <m:sup>
                        <m:r>
                          <a:rPr kumimoji="1" lang="en-US" altLang="ko-Kore-KR" sz="1200" b="0" i="1" smtClean="0">
                            <a:latin typeface="Cambria Math" panose="02040503050406030204" pitchFamily="18" charset="0"/>
                            <a:ea typeface="Cambria Math" panose="02040503050406030204" pitchFamily="18" charset="0"/>
                          </a:rPr>
                          <m:t>−2</m:t>
                        </m:r>
                      </m:sup>
                    </m:sSup>
                  </m:oMath>
                </a14:m>
                <a:r>
                  <a:rPr kumimoji="1" lang="en-US" altLang="ko-Kore-KR" sz="1200" dirty="0">
                    <a:latin typeface="Calibri" panose="020F0502020204030204" pitchFamily="34" charset="0"/>
                    <a:cs typeface="Calibri" panose="020F0502020204030204" pitchFamily="34" charset="0"/>
                  </a:rPr>
                  <a:t>]</a:t>
                </a:r>
                <a:endParaRPr kumimoji="1" lang="ko-Kore-KR" altLang="en-US" sz="1200" dirty="0">
                  <a:latin typeface="Calibri" panose="020F0502020204030204" pitchFamily="34" charset="0"/>
                  <a:cs typeface="Calibri" panose="020F0502020204030204" pitchFamily="34" charset="0"/>
                </a:endParaRPr>
              </a:p>
            </p:txBody>
          </p:sp>
        </mc:Choice>
        <mc:Fallback xmlns="">
          <p:sp>
            <p:nvSpPr>
              <p:cNvPr id="15" name="TextBox 14">
                <a:extLst>
                  <a:ext uri="{FF2B5EF4-FFF2-40B4-BE49-F238E27FC236}">
                    <a16:creationId xmlns:a16="http://schemas.microsoft.com/office/drawing/2014/main" id="{46591556-324C-831D-6BC4-0F07F8B5026B}"/>
                  </a:ext>
                </a:extLst>
              </p:cNvPr>
              <p:cNvSpPr txBox="1">
                <a:spLocks noRot="1" noChangeAspect="1" noMove="1" noResize="1" noEditPoints="1" noAdjustHandles="1" noChangeArrowheads="1" noChangeShapeType="1" noTextEdit="1"/>
              </p:cNvSpPr>
              <p:nvPr/>
            </p:nvSpPr>
            <p:spPr>
              <a:xfrm>
                <a:off x="8364662" y="3228974"/>
                <a:ext cx="3020699" cy="461665"/>
              </a:xfrm>
              <a:prstGeom prst="rect">
                <a:avLst/>
              </a:prstGeom>
              <a:blipFill>
                <a:blip r:embed="rId5"/>
                <a:stretch>
                  <a:fillRect t="-2703" b="-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675A4F-3011-DA44-1E2D-24E3AA1FDA7A}"/>
                  </a:ext>
                </a:extLst>
              </p:cNvPr>
              <p:cNvSpPr txBox="1"/>
              <p:nvPr/>
            </p:nvSpPr>
            <p:spPr>
              <a:xfrm>
                <a:off x="526047" y="1130480"/>
                <a:ext cx="2555443" cy="477503"/>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Shading: Sea surface temperature [</a:t>
                </a:r>
                <a14:m>
                  <m:oMath xmlns:m="http://schemas.openxmlformats.org/officeDocument/2006/math">
                    <m:r>
                      <a:rPr kumimoji="1" lang="en-US" altLang="ko-Kore-KR" sz="1200" i="1" smtClean="0">
                        <a:latin typeface="Cambria Math" panose="02040503050406030204" pitchFamily="18" charset="0"/>
                        <a:ea typeface="Cambria Math" panose="02040503050406030204" pitchFamily="18" charset="0"/>
                      </a:rPr>
                      <m:t>℃</m:t>
                    </m:r>
                  </m:oMath>
                </a14:m>
                <a:r>
                  <a:rPr kumimoji="1" lang="en-US" altLang="ko-Kore-KR" sz="1200" dirty="0">
                    <a:latin typeface="Calibri" panose="020F0502020204030204" pitchFamily="34" charset="0"/>
                    <a:cs typeface="Calibri" panose="020F0502020204030204" pitchFamily="34" charset="0"/>
                  </a:rPr>
                  <a:t>]</a:t>
                </a:r>
              </a:p>
              <a:p>
                <a:r>
                  <a:rPr kumimoji="1" lang="en-US" altLang="ko-Kore-KR" sz="1200" dirty="0">
                    <a:latin typeface="Calibri" panose="020F0502020204030204" pitchFamily="34" charset="0"/>
                    <a:cs typeface="Calibri" panose="020F0502020204030204" pitchFamily="34" charset="0"/>
                  </a:rPr>
                  <a:t>Contour: Turbulent heat flux [</a:t>
                </a:r>
                <a14:m>
                  <m:oMath xmlns:m="http://schemas.openxmlformats.org/officeDocument/2006/math">
                    <m:r>
                      <a:rPr kumimoji="1" lang="en-US" altLang="ko-Kore-KR" sz="1200" b="0" i="1" smtClean="0">
                        <a:latin typeface="Cambria Math" panose="02040503050406030204" pitchFamily="18" charset="0"/>
                        <a:ea typeface="Cambria Math" panose="02040503050406030204" pitchFamily="18" charset="0"/>
                      </a:rPr>
                      <m:t>𝑊</m:t>
                    </m:r>
                    <m:r>
                      <a:rPr kumimoji="1" lang="en-US" altLang="ko-Kore-KR" sz="1200" b="0" i="1" smtClean="0">
                        <a:latin typeface="Cambria Math" panose="02040503050406030204" pitchFamily="18" charset="0"/>
                        <a:ea typeface="Cambria Math" panose="02040503050406030204" pitchFamily="18" charset="0"/>
                      </a:rPr>
                      <m:t> </m:t>
                    </m:r>
                    <m:sSup>
                      <m:sSupPr>
                        <m:ctrlPr>
                          <a:rPr kumimoji="1" lang="en-US" altLang="ko-Kore-KR" sz="1200" b="0" i="1" smtClean="0">
                            <a:latin typeface="Cambria Math" panose="02040503050406030204" pitchFamily="18" charset="0"/>
                            <a:ea typeface="Cambria Math" panose="02040503050406030204" pitchFamily="18" charset="0"/>
                          </a:rPr>
                        </m:ctrlPr>
                      </m:sSupPr>
                      <m:e>
                        <m:r>
                          <a:rPr kumimoji="1" lang="en-US" altLang="ko-Kore-KR" sz="1200" b="0" i="1" smtClean="0">
                            <a:latin typeface="Cambria Math" panose="02040503050406030204" pitchFamily="18" charset="0"/>
                            <a:ea typeface="Cambria Math" panose="02040503050406030204" pitchFamily="18" charset="0"/>
                          </a:rPr>
                          <m:t>𝑚</m:t>
                        </m:r>
                      </m:e>
                      <m:sup>
                        <m:r>
                          <a:rPr kumimoji="1" lang="en-US" altLang="ko-Kore-KR" sz="1200" b="0" i="1" smtClean="0">
                            <a:latin typeface="Cambria Math" panose="02040503050406030204" pitchFamily="18" charset="0"/>
                            <a:ea typeface="Cambria Math" panose="02040503050406030204" pitchFamily="18" charset="0"/>
                          </a:rPr>
                          <m:t>−2</m:t>
                        </m:r>
                      </m:sup>
                    </m:sSup>
                  </m:oMath>
                </a14:m>
                <a:r>
                  <a:rPr kumimoji="1" lang="en-US" altLang="ko-Kore-KR" sz="1200" dirty="0">
                    <a:latin typeface="Calibri" panose="020F0502020204030204" pitchFamily="34" charset="0"/>
                    <a:cs typeface="Calibri" panose="020F0502020204030204" pitchFamily="34" charset="0"/>
                  </a:rPr>
                  <a:t>]</a:t>
                </a:r>
                <a:endParaRPr kumimoji="1" lang="ko-Kore-KR" altLang="en-US" sz="1200" dirty="0">
                  <a:latin typeface="Calibri" panose="020F0502020204030204" pitchFamily="34" charset="0"/>
                  <a:cs typeface="Calibri" panose="020F0502020204030204" pitchFamily="34" charset="0"/>
                </a:endParaRPr>
              </a:p>
            </p:txBody>
          </p:sp>
        </mc:Choice>
        <mc:Fallback xmlns="">
          <p:sp>
            <p:nvSpPr>
              <p:cNvPr id="16" name="TextBox 15">
                <a:extLst>
                  <a:ext uri="{FF2B5EF4-FFF2-40B4-BE49-F238E27FC236}">
                    <a16:creationId xmlns:a16="http://schemas.microsoft.com/office/drawing/2014/main" id="{B7675A4F-3011-DA44-1E2D-24E3AA1FDA7A}"/>
                  </a:ext>
                </a:extLst>
              </p:cNvPr>
              <p:cNvSpPr txBox="1">
                <a:spLocks noRot="1" noChangeAspect="1" noMove="1" noResize="1" noEditPoints="1" noAdjustHandles="1" noChangeArrowheads="1" noChangeShapeType="1" noTextEdit="1"/>
              </p:cNvSpPr>
              <p:nvPr/>
            </p:nvSpPr>
            <p:spPr>
              <a:xfrm>
                <a:off x="526047" y="1130480"/>
                <a:ext cx="2555443" cy="477503"/>
              </a:xfrm>
              <a:prstGeom prst="rect">
                <a:avLst/>
              </a:prstGeom>
              <a:blipFill>
                <a:blip r:embed="rId6"/>
                <a:stretch>
                  <a:fillRect b="-5128"/>
                </a:stretch>
              </a:blipFill>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6BC39553-D817-3BC2-3186-8D2212BB80B5}"/>
              </a:ext>
            </a:extLst>
          </p:cNvPr>
          <p:cNvSpPr txBox="1"/>
          <p:nvPr/>
        </p:nvSpPr>
        <p:spPr>
          <a:xfrm>
            <a:off x="8110490" y="814306"/>
            <a:ext cx="508344"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a:t>
            </a:r>
            <a:r>
              <a:rPr kumimoji="1" lang="en-US" altLang="ko-Kore-KR" sz="1200" dirty="0" err="1">
                <a:latin typeface="Calibri" panose="020F0502020204030204" pitchFamily="34" charset="0"/>
                <a:cs typeface="Calibri" panose="020F0502020204030204" pitchFamily="34" charset="0"/>
              </a:rPr>
              <a:t>hPa</a:t>
            </a:r>
            <a:r>
              <a:rPr kumimoji="1" lang="en-US" altLang="ko-Kore-KR" sz="1200" dirty="0">
                <a:latin typeface="Calibri" panose="020F0502020204030204" pitchFamily="34" charset="0"/>
                <a:cs typeface="Calibri" panose="020F0502020204030204" pitchFamily="34" charset="0"/>
              </a:rPr>
              <a:t>]</a:t>
            </a:r>
            <a:endParaRPr kumimoji="1" lang="ko-Kore-KR" altLang="en-US" sz="1200"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C9486C2E-9A9A-8A22-3085-899CC667F038}"/>
              </a:ext>
            </a:extLst>
          </p:cNvPr>
          <p:cNvSpPr txBox="1"/>
          <p:nvPr/>
        </p:nvSpPr>
        <p:spPr>
          <a:xfrm>
            <a:off x="3345207" y="1212133"/>
            <a:ext cx="1117485" cy="276999"/>
          </a:xfrm>
          <a:prstGeom prst="rect">
            <a:avLst/>
          </a:prstGeom>
          <a:noFill/>
        </p:spPr>
        <p:txBody>
          <a:bodyPr wrap="none" rtlCol="0">
            <a:spAutoFit/>
          </a:bodyPr>
          <a:lstStyle/>
          <a:p>
            <a:r>
              <a:rPr kumimoji="1" lang="en-US" altLang="ko-Kore-KR" sz="1200" b="1" dirty="0">
                <a:latin typeface="Calibri" panose="020F0502020204030204" pitchFamily="34" charset="0"/>
                <a:cs typeface="Calibri" panose="020F0502020204030204" pitchFamily="34" charset="0"/>
              </a:rPr>
              <a:t>Target Domain</a:t>
            </a:r>
            <a:endParaRPr kumimoji="1" lang="ko-Kore-KR" altLang="en-US" sz="1200" b="1"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02C8565F-0681-3F95-E1D8-12A8A98F979A}"/>
              </a:ext>
            </a:extLst>
          </p:cNvPr>
          <p:cNvSpPr txBox="1"/>
          <p:nvPr/>
        </p:nvSpPr>
        <p:spPr>
          <a:xfrm>
            <a:off x="8983890" y="6255740"/>
            <a:ext cx="569900" cy="369332"/>
          </a:xfrm>
          <a:prstGeom prst="rect">
            <a:avLst/>
          </a:prstGeom>
          <a:noFill/>
        </p:spPr>
        <p:txBody>
          <a:bodyPr wrap="none" rtlCol="0">
            <a:spAutoFit/>
          </a:bodyPr>
          <a:lstStyle/>
          <a:p>
            <a:r>
              <a:rPr kumimoji="1" lang="en-US" altLang="ko-Kore-KR" b="1" dirty="0">
                <a:latin typeface="Calibri" panose="020F0502020204030204" pitchFamily="34" charset="0"/>
                <a:cs typeface="Calibri" panose="020F0502020204030204" pitchFamily="34" charset="0"/>
              </a:rPr>
              <a:t>KAC</a:t>
            </a:r>
            <a:endParaRPr kumimoji="1" lang="ko-Kore-KR" altLang="en-US" b="1"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77CB62F-B0BD-E906-F738-D1C2CF7DBF29}"/>
              </a:ext>
            </a:extLst>
          </p:cNvPr>
          <p:cNvSpPr txBox="1"/>
          <p:nvPr/>
        </p:nvSpPr>
        <p:spPr>
          <a:xfrm>
            <a:off x="10905892" y="6259882"/>
            <a:ext cx="672877" cy="369332"/>
          </a:xfrm>
          <a:prstGeom prst="rect">
            <a:avLst/>
          </a:prstGeom>
          <a:noFill/>
        </p:spPr>
        <p:txBody>
          <a:bodyPr wrap="none" rtlCol="0">
            <a:spAutoFit/>
          </a:bodyPr>
          <a:lstStyle/>
          <a:p>
            <a:r>
              <a:rPr kumimoji="1" lang="en-US" altLang="ko-Kore-KR" b="1" dirty="0">
                <a:latin typeface="Calibri" panose="020F0502020204030204" pitchFamily="34" charset="0"/>
                <a:cs typeface="Calibri" panose="020F0502020204030204" pitchFamily="34" charset="0"/>
              </a:rPr>
              <a:t>PSAC</a:t>
            </a:r>
            <a:endParaRPr kumimoji="1" lang="ko-Kore-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606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7"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08398A-A90D-80A3-4F60-DFDFEBA7BB38}"/>
              </a:ext>
            </a:extLst>
          </p:cNvPr>
          <p:cNvSpPr txBox="1"/>
          <p:nvPr/>
        </p:nvSpPr>
        <p:spPr>
          <a:xfrm>
            <a:off x="8246573" y="4210428"/>
            <a:ext cx="3830770" cy="1708160"/>
          </a:xfrm>
          <a:prstGeom prst="rect">
            <a:avLst/>
          </a:prstGeom>
          <a:noFill/>
        </p:spPr>
        <p:txBody>
          <a:bodyPr wrap="square" rtlCol="0">
            <a:spAutoFit/>
          </a:bodyPr>
          <a:lstStyle/>
          <a:p>
            <a:r>
              <a:rPr kumimoji="1" lang="en-US" altLang="ko-Kore-KR" b="1" dirty="0">
                <a:latin typeface="Calibri" panose="020F0502020204030204" pitchFamily="34" charset="0"/>
                <a:cs typeface="Calibri" panose="020F0502020204030204" pitchFamily="34" charset="0"/>
              </a:rPr>
              <a:t>Wang et al. (2000)</a:t>
            </a:r>
          </a:p>
          <a:p>
            <a:pPr marL="285750" indent="-285750">
              <a:spcAft>
                <a:spcPts val="600"/>
              </a:spcAft>
              <a:buFont typeface="Arial" panose="020B0604020202020204" pitchFamily="34" charset="0"/>
              <a:buChar char="•"/>
            </a:pPr>
            <a:r>
              <a:rPr kumimoji="1" lang="en-US" altLang="ko-Kore-KR" sz="1600" u="sng" dirty="0">
                <a:latin typeface="Calibri" panose="020F0502020204030204" pitchFamily="34" charset="0"/>
                <a:cs typeface="Calibri" panose="020F0502020204030204" pitchFamily="34" charset="0"/>
              </a:rPr>
              <a:t>Thermodynamic coupling </a:t>
            </a:r>
            <a:r>
              <a:rPr kumimoji="1" lang="en-US" altLang="ko-Kore-KR" sz="1600" dirty="0">
                <a:latin typeface="Calibri" panose="020F0502020204030204" pitchFamily="34" charset="0"/>
                <a:cs typeface="Calibri" panose="020F0502020204030204" pitchFamily="34" charset="0"/>
              </a:rPr>
              <a:t>of the low-level </a:t>
            </a:r>
            <a:r>
              <a:rPr kumimoji="1" lang="en-US" altLang="ko-Kore-KR" sz="1600" b="1" dirty="0">
                <a:latin typeface="Calibri" panose="020F0502020204030204" pitchFamily="34" charset="0"/>
                <a:cs typeface="Calibri" panose="020F0502020204030204" pitchFamily="34" charset="0"/>
              </a:rPr>
              <a:t>atmospheric Rossby waves </a:t>
            </a:r>
            <a:r>
              <a:rPr kumimoji="1" lang="en-US" altLang="ko-Kore-KR" sz="1600" dirty="0">
                <a:latin typeface="Calibri" panose="020F0502020204030204" pitchFamily="34" charset="0"/>
                <a:cs typeface="Calibri" panose="020F0502020204030204" pitchFamily="34" charset="0"/>
              </a:rPr>
              <a:t>and the </a:t>
            </a:r>
            <a:r>
              <a:rPr kumimoji="1" lang="en-US" altLang="ko-Kore-KR" sz="1600" b="1" dirty="0">
                <a:latin typeface="Calibri" panose="020F0502020204030204" pitchFamily="34" charset="0"/>
                <a:cs typeface="Calibri" panose="020F0502020204030204" pitchFamily="34" charset="0"/>
              </a:rPr>
              <a:t>oceanic mixed layer </a:t>
            </a:r>
          </a:p>
          <a:p>
            <a:r>
              <a:rPr kumimoji="1" lang="en-US" altLang="ko-Kore-KR" b="1" dirty="0">
                <a:latin typeface="Calibri" panose="020F0502020204030204" pitchFamily="34" charset="0"/>
                <a:cs typeface="Calibri" panose="020F0502020204030204" pitchFamily="34" charset="0"/>
              </a:rPr>
              <a:t>Wu et al. (2017)</a:t>
            </a:r>
          </a:p>
          <a:p>
            <a:pPr marL="285750" indent="-285750">
              <a:buFont typeface="Arial" panose="020B0604020202020204" pitchFamily="34" charset="0"/>
              <a:buChar char="•"/>
            </a:pPr>
            <a:r>
              <a:rPr kumimoji="1" lang="en-US" altLang="ko-Kore-KR" sz="1600" dirty="0">
                <a:latin typeface="Calibri" panose="020F0502020204030204" pitchFamily="34" charset="0"/>
                <a:cs typeface="Calibri" panose="020F0502020204030204" pitchFamily="34" charset="0"/>
              </a:rPr>
              <a:t>From </a:t>
            </a:r>
            <a:r>
              <a:rPr kumimoji="1" lang="en-US" altLang="ko-Kore-KR" sz="1600" u="sng" dirty="0">
                <a:latin typeface="Calibri" panose="020F0502020204030204" pitchFamily="34" charset="0"/>
                <a:cs typeface="Calibri" panose="020F0502020204030204" pitchFamily="34" charset="0"/>
              </a:rPr>
              <a:t>late fall </a:t>
            </a:r>
            <a:r>
              <a:rPr kumimoji="1" lang="en-US" altLang="ko-Kore-KR" sz="1600" dirty="0">
                <a:latin typeface="Calibri" panose="020F0502020204030204" pitchFamily="34" charset="0"/>
                <a:cs typeface="Calibri" panose="020F0502020204030204" pitchFamily="34" charset="0"/>
              </a:rPr>
              <a:t>to following </a:t>
            </a:r>
            <a:r>
              <a:rPr kumimoji="1" lang="en-US" altLang="ko-Kore-KR" sz="1600" u="sng" dirty="0">
                <a:latin typeface="Calibri" panose="020F0502020204030204" pitchFamily="34" charset="0"/>
                <a:cs typeface="Calibri" panose="020F0502020204030204" pitchFamily="34" charset="0"/>
              </a:rPr>
              <a:t>spring</a:t>
            </a:r>
            <a:endParaRPr kumimoji="1" lang="ko-Kore-KR" altLang="en-US" sz="1600" u="sng" dirty="0">
              <a:latin typeface="Calibri" panose="020F0502020204030204" pitchFamily="34" charset="0"/>
              <a:cs typeface="Calibri" panose="020F0502020204030204" pitchFamily="34" charset="0"/>
            </a:endParaRPr>
          </a:p>
        </p:txBody>
      </p:sp>
      <p:pic>
        <p:nvPicPr>
          <p:cNvPr id="7" name="그림 6" descr="텍스트, 도표, 스크린샷, 그래프이(가) 표시된 사진&#10;&#10;자동 생성된 설명">
            <a:extLst>
              <a:ext uri="{FF2B5EF4-FFF2-40B4-BE49-F238E27FC236}">
                <a16:creationId xmlns:a16="http://schemas.microsoft.com/office/drawing/2014/main" id="{EB123696-CAD7-5CA0-4055-4A479A9F4116}"/>
              </a:ext>
            </a:extLst>
          </p:cNvPr>
          <p:cNvPicPr>
            <a:picLocks noChangeAspect="1"/>
          </p:cNvPicPr>
          <p:nvPr/>
        </p:nvPicPr>
        <p:blipFill rotWithShape="1">
          <a:blip r:embed="rId3"/>
          <a:srcRect l="5470" t="6659" b="64859"/>
          <a:stretch/>
        </p:blipFill>
        <p:spPr>
          <a:xfrm>
            <a:off x="3744648" y="1100147"/>
            <a:ext cx="4167723" cy="985363"/>
          </a:xfrm>
          <a:prstGeom prst="rect">
            <a:avLst/>
          </a:prstGeom>
        </p:spPr>
      </p:pic>
      <p:pic>
        <p:nvPicPr>
          <p:cNvPr id="8" name="그림 7">
            <a:extLst>
              <a:ext uri="{FF2B5EF4-FFF2-40B4-BE49-F238E27FC236}">
                <a16:creationId xmlns:a16="http://schemas.microsoft.com/office/drawing/2014/main" id="{F88E9310-4903-B979-8427-6EDB57D7DBDD}"/>
              </a:ext>
            </a:extLst>
          </p:cNvPr>
          <p:cNvPicPr>
            <a:picLocks noChangeAspect="1"/>
          </p:cNvPicPr>
          <p:nvPr/>
        </p:nvPicPr>
        <p:blipFill rotWithShape="1">
          <a:blip r:embed="rId4"/>
          <a:srcRect l="53182" b="50000"/>
          <a:stretch/>
        </p:blipFill>
        <p:spPr>
          <a:xfrm>
            <a:off x="125755" y="1177717"/>
            <a:ext cx="3449174" cy="3159092"/>
          </a:xfrm>
          <a:prstGeom prst="rect">
            <a:avLst/>
          </a:prstGeom>
        </p:spPr>
      </p:pic>
      <p:sp>
        <p:nvSpPr>
          <p:cNvPr id="27" name="TextBox 26">
            <a:extLst>
              <a:ext uri="{FF2B5EF4-FFF2-40B4-BE49-F238E27FC236}">
                <a16:creationId xmlns:a16="http://schemas.microsoft.com/office/drawing/2014/main" id="{8A6E7B61-508C-D9F7-A49C-63A5CCD52938}"/>
              </a:ext>
            </a:extLst>
          </p:cNvPr>
          <p:cNvSpPr txBox="1"/>
          <p:nvPr/>
        </p:nvSpPr>
        <p:spPr>
          <a:xfrm>
            <a:off x="4023668" y="1008083"/>
            <a:ext cx="571247" cy="307777"/>
          </a:xfrm>
          <a:prstGeom prst="rect">
            <a:avLst/>
          </a:prstGeom>
          <a:noFill/>
        </p:spPr>
        <p:txBody>
          <a:bodyPr wrap="none" rtlCol="0">
            <a:spAutoFit/>
          </a:bodyPr>
          <a:lstStyle/>
          <a:p>
            <a:r>
              <a:rPr kumimoji="1" lang="en-US" altLang="ko-Kore-KR" sz="1400" b="1" dirty="0">
                <a:latin typeface="Calibri" panose="020F0502020204030204" pitchFamily="34" charset="0"/>
                <a:cs typeface="Calibri" panose="020F0502020204030204" pitchFamily="34" charset="0"/>
              </a:rPr>
              <a:t>PRCP</a:t>
            </a:r>
            <a:endParaRPr kumimoji="1" lang="ko-Kore-KR" altLang="en-US" sz="1400" b="1"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1C2AF760-BF96-96FF-2B9C-02025FDF5810}"/>
              </a:ext>
            </a:extLst>
          </p:cNvPr>
          <p:cNvSpPr txBox="1"/>
          <p:nvPr/>
        </p:nvSpPr>
        <p:spPr>
          <a:xfrm>
            <a:off x="8245909" y="1209424"/>
            <a:ext cx="4102340" cy="2031325"/>
          </a:xfrm>
          <a:prstGeom prst="rect">
            <a:avLst/>
          </a:prstGeom>
          <a:noFill/>
        </p:spPr>
        <p:txBody>
          <a:bodyPr wrap="square" rtlCol="0">
            <a:spAutoFit/>
          </a:bodyPr>
          <a:lstStyle/>
          <a:p>
            <a:r>
              <a:rPr kumimoji="1" lang="en-US" altLang="ko-Kore-KR" b="1" dirty="0">
                <a:latin typeface="Calibri" panose="020F0502020204030204" pitchFamily="34" charset="0"/>
                <a:cs typeface="Calibri" panose="020F0502020204030204" pitchFamily="34" charset="0"/>
              </a:rPr>
              <a:t>Kim et al. (2018)</a:t>
            </a:r>
          </a:p>
          <a:p>
            <a:pPr marL="285750" indent="-285750">
              <a:buFont typeface="Arial" panose="020B0604020202020204" pitchFamily="34" charset="0"/>
              <a:buChar char="•"/>
            </a:pPr>
            <a:r>
              <a:rPr kumimoji="1" lang="en-US" altLang="ko-Kore-KR" sz="1600" dirty="0">
                <a:latin typeface="Calibri" panose="020F0502020204030204" pitchFamily="34" charset="0"/>
                <a:cs typeface="Calibri" panose="020F0502020204030204" pitchFamily="34" charset="0"/>
              </a:rPr>
              <a:t>Response of the </a:t>
            </a:r>
            <a:r>
              <a:rPr kumimoji="1" lang="en-US" altLang="ko-Kore-KR" sz="1600" b="1" dirty="0">
                <a:latin typeface="Calibri" panose="020F0502020204030204" pitchFamily="34" charset="0"/>
                <a:cs typeface="Calibri" panose="020F0502020204030204" pitchFamily="34" charset="0"/>
              </a:rPr>
              <a:t>competing forcings from </a:t>
            </a:r>
            <a:r>
              <a:rPr kumimoji="1" lang="en-US" altLang="ko-Kore-KR" sz="1600" dirty="0">
                <a:latin typeface="Calibri" panose="020F0502020204030204" pitchFamily="34" charset="0"/>
                <a:cs typeface="Calibri" panose="020F0502020204030204" pitchFamily="34" charset="0"/>
              </a:rPr>
              <a:t>precipitation anomaly in </a:t>
            </a:r>
            <a:r>
              <a:rPr kumimoji="1" lang="en-US" altLang="ko-Kore-KR" sz="1600" b="1" dirty="0">
                <a:solidFill>
                  <a:srgbClr val="FF0000"/>
                </a:solidFill>
                <a:latin typeface="Calibri" panose="020F0502020204030204" pitchFamily="34" charset="0"/>
                <a:cs typeface="Calibri" panose="020F0502020204030204" pitchFamily="34" charset="0"/>
              </a:rPr>
              <a:t>CP</a:t>
            </a:r>
            <a:r>
              <a:rPr kumimoji="1" lang="en-US" altLang="ko-Kore-KR" sz="1600" dirty="0">
                <a:latin typeface="Calibri" panose="020F0502020204030204" pitchFamily="34" charset="0"/>
                <a:cs typeface="Calibri" panose="020F0502020204030204" pitchFamily="34" charset="0"/>
              </a:rPr>
              <a:t> and </a:t>
            </a:r>
            <a:r>
              <a:rPr kumimoji="1" lang="en-US" altLang="ko-Kore-KR" sz="1600" b="1" dirty="0">
                <a:solidFill>
                  <a:srgbClr val="0432FF"/>
                </a:solidFill>
                <a:latin typeface="Calibri" panose="020F0502020204030204" pitchFamily="34" charset="0"/>
                <a:cs typeface="Calibri" panose="020F0502020204030204" pitchFamily="34" charset="0"/>
              </a:rPr>
              <a:t>WNP</a:t>
            </a:r>
          </a:p>
          <a:p>
            <a:pPr marL="285750" indent="-285750">
              <a:buFont typeface="Arial" panose="020B0604020202020204" pitchFamily="34" charset="0"/>
              <a:buChar char="•"/>
            </a:pPr>
            <a:r>
              <a:rPr kumimoji="1" lang="en-US" altLang="ko-Kore-KR" sz="1600" dirty="0">
                <a:latin typeface="Calibri" panose="020F0502020204030204" pitchFamily="34" charset="0"/>
                <a:cs typeface="Calibri" panose="020F0502020204030204" pitchFamily="34" charset="0"/>
              </a:rPr>
              <a:t>First appears in </a:t>
            </a:r>
            <a:r>
              <a:rPr kumimoji="1" lang="en-US" altLang="ko-Kore-KR" sz="1600" u="sng" dirty="0">
                <a:latin typeface="Calibri" panose="020F0502020204030204" pitchFamily="34" charset="0"/>
                <a:cs typeface="Calibri" panose="020F0502020204030204" pitchFamily="34" charset="0"/>
              </a:rPr>
              <a:t>November</a:t>
            </a:r>
            <a:r>
              <a:rPr kumimoji="1" lang="en-US" altLang="ko-Kore-KR" sz="1600" dirty="0">
                <a:latin typeface="Calibri" panose="020F0502020204030204" pitchFamily="34" charset="0"/>
                <a:cs typeface="Calibri" panose="020F0502020204030204" pitchFamily="34" charset="0"/>
              </a:rPr>
              <a:t> </a:t>
            </a:r>
          </a:p>
          <a:p>
            <a:pPr marL="285750" indent="-285750">
              <a:spcAft>
                <a:spcPts val="600"/>
              </a:spcAft>
              <a:buFont typeface="Arial" panose="020B0604020202020204" pitchFamily="34" charset="0"/>
              <a:buChar char="•"/>
            </a:pPr>
            <a:r>
              <a:rPr kumimoji="1" lang="en-US" altLang="ko-Kore-KR" sz="1600" dirty="0">
                <a:latin typeface="Calibri" panose="020F0502020204030204" pitchFamily="34" charset="0"/>
                <a:cs typeface="Calibri" panose="020F0502020204030204" pitchFamily="34" charset="0"/>
              </a:rPr>
              <a:t>Mature in </a:t>
            </a:r>
            <a:r>
              <a:rPr kumimoji="1" lang="en-US" altLang="ko-Kore-KR" sz="1600" u="sng" dirty="0">
                <a:latin typeface="Calibri" panose="020F0502020204030204" pitchFamily="34" charset="0"/>
                <a:cs typeface="Calibri" panose="020F0502020204030204" pitchFamily="34" charset="0"/>
              </a:rPr>
              <a:t>December</a:t>
            </a:r>
          </a:p>
          <a:p>
            <a:r>
              <a:rPr kumimoji="1" lang="en-US" altLang="ko-Kore-KR" b="1" dirty="0">
                <a:latin typeface="Calibri" panose="020F0502020204030204" pitchFamily="34" charset="0"/>
                <a:cs typeface="Calibri" panose="020F0502020204030204" pitchFamily="34" charset="0"/>
              </a:rPr>
              <a:t>Kim and Kug (2018)</a:t>
            </a:r>
          </a:p>
          <a:p>
            <a:pPr marL="285750" indent="-285750">
              <a:buFont typeface="Arial" panose="020B0604020202020204" pitchFamily="34" charset="0"/>
              <a:buChar char="•"/>
            </a:pPr>
            <a:r>
              <a:rPr kumimoji="1" lang="en-US" altLang="ko-Kore-KR" sz="1600" dirty="0">
                <a:latin typeface="Calibri" panose="020F0502020204030204" pitchFamily="34" charset="0"/>
                <a:cs typeface="Calibri" panose="020F0502020204030204" pitchFamily="34" charset="0"/>
              </a:rPr>
              <a:t>Rapidly decays in </a:t>
            </a:r>
            <a:r>
              <a:rPr kumimoji="1" lang="en-US" altLang="ko-Kore-KR" sz="1600" u="sng" dirty="0">
                <a:latin typeface="Calibri" panose="020F0502020204030204" pitchFamily="34" charset="0"/>
                <a:cs typeface="Calibri" panose="020F0502020204030204" pitchFamily="34" charset="0"/>
              </a:rPr>
              <a:t>January</a:t>
            </a:r>
            <a:endParaRPr kumimoji="1" lang="ko-Kore-KR" altLang="en-US" sz="1600" u="sng" dirty="0">
              <a:latin typeface="Calibri" panose="020F0502020204030204" pitchFamily="34" charset="0"/>
              <a:cs typeface="Calibri" panose="020F0502020204030204" pitchFamily="34" charset="0"/>
            </a:endParaRPr>
          </a:p>
        </p:txBody>
      </p:sp>
      <p:sp>
        <p:nvSpPr>
          <p:cNvPr id="2" name="Slide Number Placeholder 4">
            <a:extLst>
              <a:ext uri="{FF2B5EF4-FFF2-40B4-BE49-F238E27FC236}">
                <a16:creationId xmlns:a16="http://schemas.microsoft.com/office/drawing/2014/main" id="{6520C7C6-F827-31C8-A595-76C36C8E8E48}"/>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17</a:t>
            </a:r>
          </a:p>
        </p:txBody>
      </p:sp>
      <p:sp>
        <p:nvSpPr>
          <p:cNvPr id="3" name="TextBox 2">
            <a:extLst>
              <a:ext uri="{FF2B5EF4-FFF2-40B4-BE49-F238E27FC236}">
                <a16:creationId xmlns:a16="http://schemas.microsoft.com/office/drawing/2014/main" id="{DF9072B9-4129-49FA-D84A-E7679FA63440}"/>
              </a:ext>
            </a:extLst>
          </p:cNvPr>
          <p:cNvSpPr txBox="1"/>
          <p:nvPr/>
        </p:nvSpPr>
        <p:spPr>
          <a:xfrm>
            <a:off x="196935" y="4528427"/>
            <a:ext cx="3103222" cy="1323439"/>
          </a:xfrm>
          <a:prstGeom prst="rect">
            <a:avLst/>
          </a:prstGeom>
          <a:noFill/>
        </p:spPr>
        <p:txBody>
          <a:bodyPr wrap="none" rtlCol="0">
            <a:spAutoFit/>
          </a:bodyPr>
          <a:lstStyle/>
          <a:p>
            <a:r>
              <a:rPr kumimoji="1" lang="en-US" altLang="ko-Kore-KR" sz="2000" b="1" dirty="0">
                <a:latin typeface="Calibri" panose="020F0502020204030204" pitchFamily="34" charset="0"/>
                <a:cs typeface="Calibri" panose="020F0502020204030204" pitchFamily="34" charset="0"/>
              </a:rPr>
              <a:t>KAC </a:t>
            </a:r>
            <a:r>
              <a:rPr kumimoji="1" lang="en-US" altLang="ko-Kore-KR" sz="2000" dirty="0">
                <a:latin typeface="Calibri" panose="020F0502020204030204" pitchFamily="34" charset="0"/>
                <a:cs typeface="Calibri" panose="020F0502020204030204" pitchFamily="34" charset="0"/>
              </a:rPr>
              <a:t>(Son et al., 2014): </a:t>
            </a:r>
          </a:p>
          <a:p>
            <a:pPr marL="180000"/>
            <a:r>
              <a:rPr kumimoji="1" lang="en-US" altLang="ko-Kore-KR" sz="2000" dirty="0">
                <a:latin typeface="Calibri" panose="020F0502020204030204" pitchFamily="34" charset="0"/>
                <a:cs typeface="Calibri" panose="020F0502020204030204" pitchFamily="34" charset="0"/>
              </a:rPr>
              <a:t>Kuroshio Anticyclone</a:t>
            </a:r>
          </a:p>
          <a:p>
            <a:r>
              <a:rPr kumimoji="1" lang="en-US" altLang="ko-Kore-KR" sz="2000" b="1" dirty="0">
                <a:latin typeface="Calibri" panose="020F0502020204030204" pitchFamily="34" charset="0"/>
                <a:cs typeface="Calibri" panose="020F0502020204030204" pitchFamily="34" charset="0"/>
              </a:rPr>
              <a:t>PSAC </a:t>
            </a:r>
            <a:r>
              <a:rPr kumimoji="1" lang="en-US" altLang="ko-Kore-KR" sz="2000" dirty="0">
                <a:latin typeface="Calibri" panose="020F0502020204030204" pitchFamily="34" charset="0"/>
                <a:cs typeface="Calibri" panose="020F0502020204030204" pitchFamily="34" charset="0"/>
              </a:rPr>
              <a:t>(Wang et al., 2000):</a:t>
            </a:r>
            <a:r>
              <a:rPr kumimoji="1" lang="ko-KR" altLang="en-US" sz="2000" dirty="0">
                <a:latin typeface="Calibri" panose="020F0502020204030204" pitchFamily="34" charset="0"/>
                <a:cs typeface="Calibri" panose="020F0502020204030204" pitchFamily="34" charset="0"/>
              </a:rPr>
              <a:t> </a:t>
            </a:r>
            <a:endParaRPr kumimoji="1" lang="en-US" altLang="ko-KR" sz="2000" dirty="0">
              <a:latin typeface="Calibri" panose="020F0502020204030204" pitchFamily="34" charset="0"/>
              <a:cs typeface="Calibri" panose="020F0502020204030204" pitchFamily="34" charset="0"/>
            </a:endParaRPr>
          </a:p>
          <a:p>
            <a:pPr marL="180000"/>
            <a:r>
              <a:rPr kumimoji="1" lang="en-US" altLang="ko-Kore-KR" sz="2000" dirty="0">
                <a:latin typeface="Calibri" panose="020F0502020204030204" pitchFamily="34" charset="0"/>
                <a:cs typeface="Calibri" panose="020F0502020204030204" pitchFamily="34" charset="0"/>
              </a:rPr>
              <a:t>Philippine Sea Anticyclone</a:t>
            </a:r>
            <a:endParaRPr kumimoji="1" lang="ko-Kore-KR" altLang="en-US" sz="2000" dirty="0">
              <a:latin typeface="Calibri" panose="020F0502020204030204" pitchFamily="34" charset="0"/>
              <a:cs typeface="Calibri" panose="020F0502020204030204" pitchFamily="34" charset="0"/>
            </a:endParaRPr>
          </a:p>
        </p:txBody>
      </p:sp>
      <p:pic>
        <p:nvPicPr>
          <p:cNvPr id="4" name="그림 3" descr="텍스트, 스케치, 도표, 그림이(가) 표시된 사진&#10;&#10;자동 생성된 설명">
            <a:extLst>
              <a:ext uri="{FF2B5EF4-FFF2-40B4-BE49-F238E27FC236}">
                <a16:creationId xmlns:a16="http://schemas.microsoft.com/office/drawing/2014/main" id="{9EE25AC4-347E-BDCF-D449-367ABB6A6C21}"/>
              </a:ext>
            </a:extLst>
          </p:cNvPr>
          <p:cNvPicPr>
            <a:picLocks noChangeAspect="1"/>
          </p:cNvPicPr>
          <p:nvPr/>
        </p:nvPicPr>
        <p:blipFill rotWithShape="1">
          <a:blip r:embed="rId5"/>
          <a:srcRect b="24816"/>
          <a:stretch/>
        </p:blipFill>
        <p:spPr>
          <a:xfrm>
            <a:off x="3707241" y="4210428"/>
            <a:ext cx="4416612" cy="2262384"/>
          </a:xfrm>
          <a:prstGeom prst="rect">
            <a:avLst/>
          </a:prstGeom>
        </p:spPr>
      </p:pic>
      <p:cxnSp>
        <p:nvCxnSpPr>
          <p:cNvPr id="14" name="직선 화살표 연결선 13">
            <a:extLst>
              <a:ext uri="{FF2B5EF4-FFF2-40B4-BE49-F238E27FC236}">
                <a16:creationId xmlns:a16="http://schemas.microsoft.com/office/drawing/2014/main" id="{D2760E8C-94CF-CA91-31A7-8AA667368648}"/>
              </a:ext>
            </a:extLst>
          </p:cNvPr>
          <p:cNvCxnSpPr>
            <a:cxnSpLocks/>
          </p:cNvCxnSpPr>
          <p:nvPr/>
        </p:nvCxnSpPr>
        <p:spPr>
          <a:xfrm flipV="1">
            <a:off x="6518327" y="5372328"/>
            <a:ext cx="787940" cy="7856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B905770F-47EC-792B-ED60-5C41BD953707}"/>
              </a:ext>
            </a:extLst>
          </p:cNvPr>
          <p:cNvCxnSpPr>
            <a:cxnSpLocks/>
          </p:cNvCxnSpPr>
          <p:nvPr/>
        </p:nvCxnSpPr>
        <p:spPr>
          <a:xfrm flipH="1">
            <a:off x="6402007" y="4315978"/>
            <a:ext cx="6007" cy="746737"/>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46667F74-4EA1-FC01-2EA3-364DB7C73D68}"/>
              </a:ext>
            </a:extLst>
          </p:cNvPr>
          <p:cNvCxnSpPr>
            <a:cxnSpLocks/>
          </p:cNvCxnSpPr>
          <p:nvPr/>
        </p:nvCxnSpPr>
        <p:spPr>
          <a:xfrm flipH="1">
            <a:off x="4882519" y="4336809"/>
            <a:ext cx="966795" cy="577567"/>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355FE0-AF33-CF30-938B-D03A8EAAAD82}"/>
              </a:ext>
            </a:extLst>
          </p:cNvPr>
          <p:cNvSpPr txBox="1"/>
          <p:nvPr/>
        </p:nvSpPr>
        <p:spPr>
          <a:xfrm>
            <a:off x="5334192" y="6207032"/>
            <a:ext cx="2242473" cy="307777"/>
          </a:xfrm>
          <a:prstGeom prst="rect">
            <a:avLst/>
          </a:prstGeom>
          <a:solidFill>
            <a:schemeClr val="bg1"/>
          </a:solidFill>
        </p:spPr>
        <p:txBody>
          <a:bodyPr wrap="none" rtlCol="0">
            <a:spAutoFit/>
          </a:bodyPr>
          <a:lstStyle/>
          <a:p>
            <a:r>
              <a:rPr kumimoji="1" lang="en-US" altLang="ko-Kore-KR" sz="1400" b="1" dirty="0">
                <a:solidFill>
                  <a:srgbClr val="FF0000"/>
                </a:solidFill>
                <a:latin typeface="Calibri" panose="020F0502020204030204" pitchFamily="34" charset="0"/>
                <a:cs typeface="Calibri" panose="020F0502020204030204" pitchFamily="34" charset="0"/>
              </a:rPr>
              <a:t>Matsuno-Gill type response</a:t>
            </a:r>
            <a:endParaRPr kumimoji="1" lang="ko-Kore-KR" altLang="en-US" sz="1400" b="1" dirty="0">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924193E-3D58-E243-11E4-88C7D2D73788}"/>
              </a:ext>
            </a:extLst>
          </p:cNvPr>
          <p:cNvSpPr txBox="1"/>
          <p:nvPr/>
        </p:nvSpPr>
        <p:spPr>
          <a:xfrm>
            <a:off x="4967596" y="3990509"/>
            <a:ext cx="2558586" cy="307777"/>
          </a:xfrm>
          <a:prstGeom prst="rect">
            <a:avLst/>
          </a:prstGeom>
          <a:solidFill>
            <a:schemeClr val="bg1"/>
          </a:solidFill>
        </p:spPr>
        <p:txBody>
          <a:bodyPr wrap="none" rtlCol="0">
            <a:spAutoFit/>
          </a:bodyPr>
          <a:lstStyle/>
          <a:p>
            <a:r>
              <a:rPr kumimoji="1" lang="en-US" altLang="ko-Kore-KR" sz="1400" b="1" dirty="0">
                <a:solidFill>
                  <a:srgbClr val="0432FF"/>
                </a:solidFill>
                <a:latin typeface="Calibri" panose="020F0502020204030204" pitchFamily="34" charset="0"/>
                <a:cs typeface="Calibri" panose="020F0502020204030204" pitchFamily="34" charset="0"/>
              </a:rPr>
              <a:t>Wind-Evaporation-SST feedback</a:t>
            </a:r>
            <a:endParaRPr kumimoji="1" lang="ko-Kore-KR" altLang="en-US" sz="1400" b="1" dirty="0">
              <a:solidFill>
                <a:srgbClr val="0432FF"/>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81CB992B-74EE-5C9A-CF18-B8FBA4BEB129}"/>
              </a:ext>
            </a:extLst>
          </p:cNvPr>
          <p:cNvSpPr txBox="1"/>
          <p:nvPr/>
        </p:nvSpPr>
        <p:spPr>
          <a:xfrm>
            <a:off x="68168" y="621235"/>
            <a:ext cx="3535583" cy="461665"/>
          </a:xfrm>
          <a:prstGeom prst="rect">
            <a:avLst/>
          </a:prstGeom>
          <a:noFill/>
        </p:spPr>
        <p:txBody>
          <a:bodyPr wrap="none" rtlCol="0">
            <a:spAutoFit/>
          </a:bodyPr>
          <a:lstStyle/>
          <a:p>
            <a:r>
              <a:rPr kumimoji="1" lang="en-US" altLang="ko-Kore-KR" sz="2400" b="1" dirty="0">
                <a:latin typeface="Calibri" panose="020F0502020204030204" pitchFamily="34" charset="0"/>
                <a:cs typeface="Calibri" panose="020F0502020204030204" pitchFamily="34" charset="0"/>
              </a:rPr>
              <a:t>Relationship with El Niño?</a:t>
            </a:r>
            <a:endParaRPr kumimoji="1" lang="ko-Kore-KR" altLang="en-US" sz="2400" b="1" dirty="0">
              <a:latin typeface="Calibri" panose="020F0502020204030204" pitchFamily="34" charset="0"/>
              <a:cs typeface="Calibri" panose="020F0502020204030204" pitchFamily="34" charset="0"/>
            </a:endParaRPr>
          </a:p>
        </p:txBody>
      </p:sp>
      <p:sp>
        <p:nvSpPr>
          <p:cNvPr id="16" name="직사각형 15">
            <a:extLst>
              <a:ext uri="{FF2B5EF4-FFF2-40B4-BE49-F238E27FC236}">
                <a16:creationId xmlns:a16="http://schemas.microsoft.com/office/drawing/2014/main" id="{80AE9F80-34DA-48CC-CD5C-B9EF7AACECAF}"/>
              </a:ext>
            </a:extLst>
          </p:cNvPr>
          <p:cNvSpPr/>
          <p:nvPr/>
        </p:nvSpPr>
        <p:spPr>
          <a:xfrm>
            <a:off x="69801" y="4071920"/>
            <a:ext cx="232821" cy="284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D200B842-FC04-5620-182A-97610537F41C}"/>
              </a:ext>
            </a:extLst>
          </p:cNvPr>
          <p:cNvSpPr txBox="1"/>
          <p:nvPr/>
        </p:nvSpPr>
        <p:spPr>
          <a:xfrm>
            <a:off x="6120162" y="1013487"/>
            <a:ext cx="571247" cy="307777"/>
          </a:xfrm>
          <a:prstGeom prst="rect">
            <a:avLst/>
          </a:prstGeom>
          <a:noFill/>
        </p:spPr>
        <p:txBody>
          <a:bodyPr wrap="none" rtlCol="0">
            <a:spAutoFit/>
          </a:bodyPr>
          <a:lstStyle/>
          <a:p>
            <a:r>
              <a:rPr kumimoji="1" lang="en-US" altLang="ko-Kore-KR" sz="1400" b="1" dirty="0">
                <a:latin typeface="Calibri" panose="020F0502020204030204" pitchFamily="34" charset="0"/>
                <a:cs typeface="Calibri" panose="020F0502020204030204" pitchFamily="34" charset="0"/>
              </a:rPr>
              <a:t>PRCP</a:t>
            </a:r>
            <a:endParaRPr kumimoji="1" lang="ko-Kore-KR" altLang="en-US" sz="1400" b="1" dirty="0">
              <a:latin typeface="Calibri" panose="020F0502020204030204" pitchFamily="34" charset="0"/>
              <a:cs typeface="Calibri" panose="020F0502020204030204" pitchFamily="34" charset="0"/>
            </a:endParaRPr>
          </a:p>
        </p:txBody>
      </p:sp>
      <p:cxnSp>
        <p:nvCxnSpPr>
          <p:cNvPr id="18" name="직선 연결선[R] 17">
            <a:extLst>
              <a:ext uri="{FF2B5EF4-FFF2-40B4-BE49-F238E27FC236}">
                <a16:creationId xmlns:a16="http://schemas.microsoft.com/office/drawing/2014/main" id="{235CA0FB-FF65-2DD5-B4C8-02DEC448B1EE}"/>
              </a:ext>
            </a:extLst>
          </p:cNvPr>
          <p:cNvCxnSpPr>
            <a:cxnSpLocks/>
          </p:cNvCxnSpPr>
          <p:nvPr/>
        </p:nvCxnSpPr>
        <p:spPr>
          <a:xfrm>
            <a:off x="3579507" y="736702"/>
            <a:ext cx="0" cy="5822711"/>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14C6888-229C-E53E-3BAB-28A166B46348}"/>
              </a:ext>
            </a:extLst>
          </p:cNvPr>
          <p:cNvSpPr txBox="1"/>
          <p:nvPr/>
        </p:nvSpPr>
        <p:spPr>
          <a:xfrm>
            <a:off x="7306268" y="2005311"/>
            <a:ext cx="809837" cy="261610"/>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a:t>
            </a:r>
            <a:r>
              <a:rPr kumimoji="1" lang="en-US" altLang="ko-KR" sz="1100" dirty="0">
                <a:latin typeface="Calibri" panose="020F0502020204030204" pitchFamily="34" charset="0"/>
                <a:cs typeface="Calibri" panose="020F0502020204030204" pitchFamily="34" charset="0"/>
              </a:rPr>
              <a:t>mm day</a:t>
            </a:r>
            <a:r>
              <a:rPr kumimoji="1" lang="en-US" altLang="ko-KR" sz="1100" baseline="30000" dirty="0">
                <a:latin typeface="Calibri" panose="020F0502020204030204" pitchFamily="34" charset="0"/>
                <a:cs typeface="Calibri" panose="020F0502020204030204" pitchFamily="34" charset="0"/>
              </a:rPr>
              <a:t>-1</a:t>
            </a:r>
            <a:r>
              <a:rPr kumimoji="1" lang="en-US" altLang="ko-KR" sz="1100" dirty="0">
                <a:latin typeface="Calibri" panose="020F0502020204030204" pitchFamily="34" charset="0"/>
                <a:cs typeface="Calibri" panose="020F0502020204030204" pitchFamily="34" charset="0"/>
              </a:rPr>
              <a:t>]</a:t>
            </a:r>
            <a:endParaRPr kumimoji="1" lang="ko-Kore-KR" altLang="en-US"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936C39F3-787B-A172-B7D2-C9C58869B9BD}"/>
              </a:ext>
            </a:extLst>
          </p:cNvPr>
          <p:cNvSpPr txBox="1"/>
          <p:nvPr/>
        </p:nvSpPr>
        <p:spPr>
          <a:xfrm>
            <a:off x="7384161" y="3055654"/>
            <a:ext cx="383438" cy="261610"/>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[m]</a:t>
            </a:r>
            <a:endParaRPr kumimoji="1" lang="ko-Kore-KR" altLang="en-US" sz="1100" dirty="0">
              <a:latin typeface="Calibri" panose="020F0502020204030204" pitchFamily="34" charset="0"/>
              <a:cs typeface="Calibri" panose="020F0502020204030204" pitchFamily="34" charset="0"/>
            </a:endParaRPr>
          </a:p>
        </p:txBody>
      </p:sp>
      <p:pic>
        <p:nvPicPr>
          <p:cNvPr id="44" name="그림 43" descr="텍스트, 도표, 스크린샷, 그래프이(가) 표시된 사진&#10;&#10;자동 생성된 설명">
            <a:extLst>
              <a:ext uri="{FF2B5EF4-FFF2-40B4-BE49-F238E27FC236}">
                <a16:creationId xmlns:a16="http://schemas.microsoft.com/office/drawing/2014/main" id="{A31706BE-BF75-4A93-0DE7-5AA1FAD77CEE}"/>
              </a:ext>
            </a:extLst>
          </p:cNvPr>
          <p:cNvPicPr>
            <a:picLocks noChangeAspect="1"/>
          </p:cNvPicPr>
          <p:nvPr/>
        </p:nvPicPr>
        <p:blipFill rotWithShape="1">
          <a:blip r:embed="rId3"/>
          <a:srcRect l="5471" t="35141" b="33036"/>
          <a:stretch/>
        </p:blipFill>
        <p:spPr>
          <a:xfrm>
            <a:off x="3770886" y="2317531"/>
            <a:ext cx="4167724" cy="1100949"/>
          </a:xfrm>
          <a:prstGeom prst="rect">
            <a:avLst/>
          </a:prstGeom>
        </p:spPr>
      </p:pic>
      <p:sp>
        <p:nvSpPr>
          <p:cNvPr id="48" name="TextBox 47">
            <a:extLst>
              <a:ext uri="{FF2B5EF4-FFF2-40B4-BE49-F238E27FC236}">
                <a16:creationId xmlns:a16="http://schemas.microsoft.com/office/drawing/2014/main" id="{FF1292B0-DACD-0B75-8FF7-C46D30362F28}"/>
              </a:ext>
            </a:extLst>
          </p:cNvPr>
          <p:cNvSpPr txBox="1"/>
          <p:nvPr/>
        </p:nvSpPr>
        <p:spPr>
          <a:xfrm>
            <a:off x="7478197" y="3295585"/>
            <a:ext cx="383438" cy="261610"/>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a:t>
            </a:r>
            <a:r>
              <a:rPr kumimoji="1" lang="en-US" altLang="ko-KR" sz="1100" dirty="0">
                <a:latin typeface="Calibri" panose="020F0502020204030204" pitchFamily="34" charset="0"/>
                <a:cs typeface="Calibri" panose="020F0502020204030204" pitchFamily="34" charset="0"/>
              </a:rPr>
              <a:t>m]</a:t>
            </a:r>
            <a:endParaRPr kumimoji="1" lang="ko-Kore-KR" altLang="en-US" sz="1100"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EF90EE97-82AA-5736-FF1C-D6D1652172E2}"/>
              </a:ext>
            </a:extLst>
          </p:cNvPr>
          <p:cNvSpPr txBox="1"/>
          <p:nvPr/>
        </p:nvSpPr>
        <p:spPr>
          <a:xfrm>
            <a:off x="4605597" y="1185674"/>
            <a:ext cx="928011" cy="307777"/>
          </a:xfrm>
          <a:prstGeom prst="rect">
            <a:avLst/>
          </a:prstGeom>
          <a:noFill/>
        </p:spPr>
        <p:txBody>
          <a:bodyPr wrap="none" rtlCol="0">
            <a:spAutoFit/>
          </a:bodyPr>
          <a:lstStyle/>
          <a:p>
            <a:r>
              <a:rPr kumimoji="1" lang="en-US" altLang="ko-Kore-KR" sz="1400" b="1" dirty="0">
                <a:solidFill>
                  <a:srgbClr val="FF0000"/>
                </a:solidFill>
                <a:latin typeface="Calibri" panose="020F0502020204030204" pitchFamily="34" charset="0"/>
                <a:cs typeface="Calibri" panose="020F0502020204030204" pitchFamily="34" charset="0"/>
              </a:rPr>
              <a:t>CP forcing</a:t>
            </a:r>
            <a:endParaRPr kumimoji="1" lang="ko-Kore-KR" altLang="en-US" sz="1400" b="1" dirty="0">
              <a:solidFill>
                <a:srgbClr val="FF0000"/>
              </a:solidFill>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841F9BFF-647B-4BE9-327D-3844A6A81400}"/>
              </a:ext>
            </a:extLst>
          </p:cNvPr>
          <p:cNvSpPr txBox="1"/>
          <p:nvPr/>
        </p:nvSpPr>
        <p:spPr>
          <a:xfrm>
            <a:off x="6527809" y="1187977"/>
            <a:ext cx="1115562" cy="307777"/>
          </a:xfrm>
          <a:prstGeom prst="rect">
            <a:avLst/>
          </a:prstGeom>
          <a:noFill/>
        </p:spPr>
        <p:txBody>
          <a:bodyPr wrap="none" rtlCol="0">
            <a:spAutoFit/>
          </a:bodyPr>
          <a:lstStyle/>
          <a:p>
            <a:r>
              <a:rPr kumimoji="1" lang="en-US" altLang="ko-Kore-KR" sz="1400" b="1" dirty="0">
                <a:solidFill>
                  <a:srgbClr val="0432FF"/>
                </a:solidFill>
                <a:latin typeface="Calibri" panose="020F0502020204030204" pitchFamily="34" charset="0"/>
                <a:cs typeface="Calibri" panose="020F0502020204030204" pitchFamily="34" charset="0"/>
              </a:rPr>
              <a:t>WNP forcing</a:t>
            </a:r>
            <a:endParaRPr kumimoji="1" lang="ko-Kore-KR" altLang="en-US" sz="1400" b="1" dirty="0">
              <a:solidFill>
                <a:srgbClr val="0432FF"/>
              </a:solidFill>
              <a:latin typeface="Calibri" panose="020F0502020204030204" pitchFamily="34" charset="0"/>
              <a:cs typeface="Calibri" panose="020F0502020204030204" pitchFamily="34" charset="0"/>
            </a:endParaRPr>
          </a:p>
        </p:txBody>
      </p:sp>
      <p:cxnSp>
        <p:nvCxnSpPr>
          <p:cNvPr id="52" name="직선 화살표 연결선 51">
            <a:extLst>
              <a:ext uri="{FF2B5EF4-FFF2-40B4-BE49-F238E27FC236}">
                <a16:creationId xmlns:a16="http://schemas.microsoft.com/office/drawing/2014/main" id="{9F985BED-F025-EBEF-C2FD-349B417D0806}"/>
              </a:ext>
            </a:extLst>
          </p:cNvPr>
          <p:cNvCxnSpPr>
            <a:cxnSpLocks/>
          </p:cNvCxnSpPr>
          <p:nvPr/>
        </p:nvCxnSpPr>
        <p:spPr>
          <a:xfrm>
            <a:off x="4956003" y="1553283"/>
            <a:ext cx="132102" cy="11491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7FCA558-30EA-163A-40C5-B875414FE366}"/>
              </a:ext>
            </a:extLst>
          </p:cNvPr>
          <p:cNvCxnSpPr>
            <a:cxnSpLocks/>
          </p:cNvCxnSpPr>
          <p:nvPr/>
        </p:nvCxnSpPr>
        <p:spPr>
          <a:xfrm>
            <a:off x="6476618" y="1448620"/>
            <a:ext cx="584565" cy="1284098"/>
          </a:xfrm>
          <a:prstGeom prst="straightConnector1">
            <a:avLst/>
          </a:prstGeom>
          <a:ln w="1905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FA7CFC4-8DEA-409B-4DF5-18B28A9C5BD7}"/>
              </a:ext>
            </a:extLst>
          </p:cNvPr>
          <p:cNvSpPr txBox="1"/>
          <p:nvPr/>
        </p:nvSpPr>
        <p:spPr>
          <a:xfrm>
            <a:off x="5054689" y="5372328"/>
            <a:ext cx="601099" cy="307777"/>
          </a:xfrm>
          <a:prstGeom prst="rect">
            <a:avLst/>
          </a:prstGeom>
          <a:solidFill>
            <a:schemeClr val="bg1"/>
          </a:solidFill>
        </p:spPr>
        <p:txBody>
          <a:bodyPr wrap="square" rtlCol="0">
            <a:spAutoFit/>
          </a:bodyPr>
          <a:lstStyle/>
          <a:p>
            <a:r>
              <a:rPr kumimoji="1" lang="en-US" altLang="ko-Kore-KR" sz="1400" b="1" dirty="0">
                <a:latin typeface="Calibri" panose="020F0502020204030204" pitchFamily="34" charset="0"/>
                <a:cs typeface="Calibri" panose="020F0502020204030204" pitchFamily="34" charset="0"/>
              </a:rPr>
              <a:t>PSAC</a:t>
            </a:r>
            <a:endParaRPr kumimoji="1" lang="ko-Kore-KR" altLang="en-US" sz="1400" b="1" dirty="0">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051F147E-F70D-C8A5-8304-48ED8D0FC734}"/>
              </a:ext>
            </a:extLst>
          </p:cNvPr>
          <p:cNvSpPr txBox="1"/>
          <p:nvPr/>
        </p:nvSpPr>
        <p:spPr>
          <a:xfrm>
            <a:off x="5003836" y="2172248"/>
            <a:ext cx="895373" cy="307777"/>
          </a:xfrm>
          <a:prstGeom prst="rect">
            <a:avLst/>
          </a:prstGeom>
          <a:noFill/>
        </p:spPr>
        <p:txBody>
          <a:bodyPr wrap="none" rtlCol="0">
            <a:spAutoFit/>
          </a:bodyPr>
          <a:lstStyle/>
          <a:p>
            <a:r>
              <a:rPr kumimoji="1" lang="en-US" altLang="ko-Kore-KR" sz="1400" b="1" dirty="0">
                <a:solidFill>
                  <a:srgbClr val="FF0000"/>
                </a:solidFill>
                <a:latin typeface="Calibri" panose="020F0502020204030204" pitchFamily="34" charset="0"/>
                <a:cs typeface="Calibri" panose="020F0502020204030204" pitchFamily="34" charset="0"/>
              </a:rPr>
              <a:t>Response</a:t>
            </a:r>
            <a:endParaRPr kumimoji="1" lang="ko-Kore-KR" altLang="en-US" sz="1400" b="1" dirty="0">
              <a:solidFill>
                <a:srgbClr val="FF0000"/>
              </a:solidFill>
              <a:latin typeface="Calibri" panose="020F0502020204030204" pitchFamily="34" charset="0"/>
              <a:cs typeface="Calibri" panose="020F0502020204030204" pitchFamily="34" charset="0"/>
            </a:endParaRPr>
          </a:p>
        </p:txBody>
      </p:sp>
      <p:sp>
        <p:nvSpPr>
          <p:cNvPr id="63" name="TextBox 62">
            <a:extLst>
              <a:ext uri="{FF2B5EF4-FFF2-40B4-BE49-F238E27FC236}">
                <a16:creationId xmlns:a16="http://schemas.microsoft.com/office/drawing/2014/main" id="{79C026FF-5E1B-03A6-1D45-EA413AD10FBF}"/>
              </a:ext>
            </a:extLst>
          </p:cNvPr>
          <p:cNvSpPr txBox="1"/>
          <p:nvPr/>
        </p:nvSpPr>
        <p:spPr>
          <a:xfrm>
            <a:off x="6858581" y="2177289"/>
            <a:ext cx="895373" cy="307777"/>
          </a:xfrm>
          <a:prstGeom prst="rect">
            <a:avLst/>
          </a:prstGeom>
          <a:noFill/>
        </p:spPr>
        <p:txBody>
          <a:bodyPr wrap="none" rtlCol="0">
            <a:spAutoFit/>
          </a:bodyPr>
          <a:lstStyle/>
          <a:p>
            <a:r>
              <a:rPr kumimoji="1" lang="en-US" altLang="ko-Kore-KR" sz="1400" b="1" dirty="0">
                <a:solidFill>
                  <a:srgbClr val="0432FF"/>
                </a:solidFill>
                <a:latin typeface="Calibri" panose="020F0502020204030204" pitchFamily="34" charset="0"/>
                <a:cs typeface="Calibri" panose="020F0502020204030204" pitchFamily="34" charset="0"/>
              </a:rPr>
              <a:t>Response</a:t>
            </a:r>
            <a:endParaRPr kumimoji="1" lang="ko-Kore-KR" altLang="en-US" sz="1400" b="1" dirty="0">
              <a:solidFill>
                <a:srgbClr val="0432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06B6223-8377-F2A5-D800-8800F06EE93E}"/>
              </a:ext>
            </a:extLst>
          </p:cNvPr>
          <p:cNvSpPr txBox="1"/>
          <p:nvPr/>
        </p:nvSpPr>
        <p:spPr>
          <a:xfrm>
            <a:off x="4051969" y="2190175"/>
            <a:ext cx="782587" cy="307777"/>
          </a:xfrm>
          <a:prstGeom prst="rect">
            <a:avLst/>
          </a:prstGeom>
          <a:noFill/>
        </p:spPr>
        <p:txBody>
          <a:bodyPr wrap="none" rtlCol="0">
            <a:spAutoFit/>
          </a:bodyPr>
          <a:lstStyle/>
          <a:p>
            <a:r>
              <a:rPr kumimoji="1" lang="en-US" altLang="ko-Kore-KR" sz="1400" b="1" dirty="0">
                <a:latin typeface="Calibri" panose="020F0502020204030204" pitchFamily="34" charset="0"/>
                <a:cs typeface="Calibri" panose="020F0502020204030204" pitchFamily="34" charset="0"/>
              </a:rPr>
              <a:t>GPH8</a:t>
            </a:r>
            <a:r>
              <a:rPr kumimoji="1" lang="en-US" altLang="ko-KR" sz="1400" b="1" dirty="0">
                <a:latin typeface="Calibri" panose="020F0502020204030204" pitchFamily="34" charset="0"/>
                <a:cs typeface="Calibri" panose="020F0502020204030204" pitchFamily="34" charset="0"/>
              </a:rPr>
              <a:t>50</a:t>
            </a:r>
            <a:endParaRPr kumimoji="1" lang="ko-Kore-KR" altLang="en-US" sz="14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A926B21-FE64-29C4-C958-7DA86E1661A0}"/>
              </a:ext>
            </a:extLst>
          </p:cNvPr>
          <p:cNvSpPr txBox="1"/>
          <p:nvPr/>
        </p:nvSpPr>
        <p:spPr>
          <a:xfrm>
            <a:off x="6132945" y="2204214"/>
            <a:ext cx="782587" cy="307777"/>
          </a:xfrm>
          <a:prstGeom prst="rect">
            <a:avLst/>
          </a:prstGeom>
          <a:noFill/>
        </p:spPr>
        <p:txBody>
          <a:bodyPr wrap="none" rtlCol="0">
            <a:spAutoFit/>
          </a:bodyPr>
          <a:lstStyle/>
          <a:p>
            <a:r>
              <a:rPr kumimoji="1" lang="en-US" altLang="ko-Kore-KR" sz="1400" b="1" dirty="0">
                <a:latin typeface="Calibri" panose="020F0502020204030204" pitchFamily="34" charset="0"/>
                <a:cs typeface="Calibri" panose="020F0502020204030204" pitchFamily="34" charset="0"/>
              </a:rPr>
              <a:t>GPH8</a:t>
            </a:r>
            <a:r>
              <a:rPr kumimoji="1" lang="en-US" altLang="ko-KR" sz="1400" b="1" dirty="0">
                <a:latin typeface="Calibri" panose="020F0502020204030204" pitchFamily="34" charset="0"/>
                <a:cs typeface="Calibri" panose="020F0502020204030204" pitchFamily="34" charset="0"/>
              </a:rPr>
              <a:t>50</a:t>
            </a:r>
            <a:endParaRPr kumimoji="1" lang="ko-Kore-KR" altLang="en-US" sz="1400" b="1" dirty="0">
              <a:latin typeface="Calibri" panose="020F0502020204030204" pitchFamily="34" charset="0"/>
              <a:cs typeface="Calibri" panose="020F0502020204030204" pitchFamily="34" charset="0"/>
            </a:endParaRPr>
          </a:p>
        </p:txBody>
      </p:sp>
      <p:cxnSp>
        <p:nvCxnSpPr>
          <p:cNvPr id="76" name="직선 연결선[R] 75">
            <a:extLst>
              <a:ext uri="{FF2B5EF4-FFF2-40B4-BE49-F238E27FC236}">
                <a16:creationId xmlns:a16="http://schemas.microsoft.com/office/drawing/2014/main" id="{8922DD8C-7A72-7E52-8102-FFC82E6F6A2A}"/>
              </a:ext>
            </a:extLst>
          </p:cNvPr>
          <p:cNvCxnSpPr>
            <a:cxnSpLocks/>
          </p:cNvCxnSpPr>
          <p:nvPr/>
        </p:nvCxnSpPr>
        <p:spPr>
          <a:xfrm>
            <a:off x="3612960" y="3590648"/>
            <a:ext cx="7962006"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9AC733C-560F-3862-F629-27E9A7D13CB8}"/>
              </a:ext>
            </a:extLst>
          </p:cNvPr>
          <p:cNvSpPr txBox="1"/>
          <p:nvPr/>
        </p:nvSpPr>
        <p:spPr>
          <a:xfrm>
            <a:off x="3703543" y="614999"/>
            <a:ext cx="3076355" cy="400110"/>
          </a:xfrm>
          <a:prstGeom prst="rect">
            <a:avLst/>
          </a:prstGeom>
          <a:noFill/>
        </p:spPr>
        <p:txBody>
          <a:bodyPr wrap="none" rtlCol="0">
            <a:spAutoFit/>
          </a:bodyPr>
          <a:lstStyle/>
          <a:p>
            <a:r>
              <a:rPr kumimoji="1" lang="en-US" altLang="ko-Kore-KR" sz="2000" b="1" dirty="0">
                <a:latin typeface="Calibri" panose="020F0502020204030204" pitchFamily="34" charset="0"/>
                <a:cs typeface="Calibri" panose="020F0502020204030204" pitchFamily="34" charset="0"/>
              </a:rPr>
              <a:t>Kuroshio Anticyclone (KAC)</a:t>
            </a:r>
            <a:endParaRPr kumimoji="1" lang="ko-Kore-KR" altLang="en-US" sz="2000" b="1" dirty="0">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1291D3AF-CB09-CBEE-5111-01CFBEE89C76}"/>
              </a:ext>
            </a:extLst>
          </p:cNvPr>
          <p:cNvSpPr txBox="1"/>
          <p:nvPr/>
        </p:nvSpPr>
        <p:spPr>
          <a:xfrm>
            <a:off x="3701249" y="3585715"/>
            <a:ext cx="3750770" cy="400110"/>
          </a:xfrm>
          <a:prstGeom prst="rect">
            <a:avLst/>
          </a:prstGeom>
          <a:noFill/>
        </p:spPr>
        <p:txBody>
          <a:bodyPr wrap="none" rtlCol="0">
            <a:spAutoFit/>
          </a:bodyPr>
          <a:lstStyle/>
          <a:p>
            <a:r>
              <a:rPr kumimoji="1" lang="en-US" altLang="ko-Kore-KR" sz="2000" b="1" dirty="0">
                <a:latin typeface="Calibri" panose="020F0502020204030204" pitchFamily="34" charset="0"/>
                <a:cs typeface="Calibri" panose="020F0502020204030204" pitchFamily="34" charset="0"/>
              </a:rPr>
              <a:t>Philippine Sea Anticyclone (PSAC)</a:t>
            </a:r>
            <a:endParaRPr kumimoji="1" lang="ko-Kore-KR" altLang="en-US" sz="2000" b="1" dirty="0">
              <a:latin typeface="Calibri" panose="020F0502020204030204" pitchFamily="34" charset="0"/>
              <a:cs typeface="Calibri" panose="020F0502020204030204" pitchFamily="34" charset="0"/>
            </a:endParaRPr>
          </a:p>
        </p:txBody>
      </p:sp>
      <p:cxnSp>
        <p:nvCxnSpPr>
          <p:cNvPr id="15" name="직선 화살표 연결선 14">
            <a:extLst>
              <a:ext uri="{FF2B5EF4-FFF2-40B4-BE49-F238E27FC236}">
                <a16:creationId xmlns:a16="http://schemas.microsoft.com/office/drawing/2014/main" id="{5C2718B4-2C49-CC08-AA77-B0BF5EFC521E}"/>
              </a:ext>
            </a:extLst>
          </p:cNvPr>
          <p:cNvCxnSpPr>
            <a:cxnSpLocks/>
          </p:cNvCxnSpPr>
          <p:nvPr/>
        </p:nvCxnSpPr>
        <p:spPr>
          <a:xfrm flipH="1" flipV="1">
            <a:off x="5403064" y="5309552"/>
            <a:ext cx="556563" cy="869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B82D430-E9C1-2AFD-394D-2DA5737CA662}"/>
              </a:ext>
            </a:extLst>
          </p:cNvPr>
          <p:cNvSpPr txBox="1"/>
          <p:nvPr/>
        </p:nvSpPr>
        <p:spPr>
          <a:xfrm>
            <a:off x="280641" y="-25618"/>
            <a:ext cx="1017342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Heat flux driven (ONDJ)</a:t>
            </a:r>
            <a:endParaRPr kumimoji="1" lang="ko-Kore-KR" altLang="en-US" sz="3200" b="1" dirty="0">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AB401250-9F8B-4C9C-00C7-013AB9B09EF8}"/>
              </a:ext>
            </a:extLst>
          </p:cNvPr>
          <p:cNvSpPr txBox="1"/>
          <p:nvPr/>
        </p:nvSpPr>
        <p:spPr>
          <a:xfrm>
            <a:off x="7009987" y="869713"/>
            <a:ext cx="1515223"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(Related to the PSAC)</a:t>
            </a:r>
            <a:endParaRPr kumimoji="1" lang="ko-Kore-KR" altLang="en-US" sz="1200" dirty="0">
              <a:latin typeface="Calibri" panose="020F0502020204030204" pitchFamily="34" charset="0"/>
              <a:cs typeface="Calibri" panose="020F0502020204030204" pitchFamily="34" charset="0"/>
            </a:endParaRPr>
          </a:p>
        </p:txBody>
      </p:sp>
      <p:cxnSp>
        <p:nvCxnSpPr>
          <p:cNvPr id="88" name="직선 화살표 연결선 87">
            <a:extLst>
              <a:ext uri="{FF2B5EF4-FFF2-40B4-BE49-F238E27FC236}">
                <a16:creationId xmlns:a16="http://schemas.microsoft.com/office/drawing/2014/main" id="{241466F6-C03B-1336-5330-B71CAA491E4A}"/>
              </a:ext>
            </a:extLst>
          </p:cNvPr>
          <p:cNvCxnSpPr/>
          <p:nvPr/>
        </p:nvCxnSpPr>
        <p:spPr>
          <a:xfrm flipH="1">
            <a:off x="6476618" y="1015109"/>
            <a:ext cx="584565" cy="324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3F123741-EA78-D942-B7CB-302E2D2C53CD}"/>
              </a:ext>
            </a:extLst>
          </p:cNvPr>
          <p:cNvCxnSpPr>
            <a:endCxn id="79" idx="1"/>
          </p:cNvCxnSpPr>
          <p:nvPr/>
        </p:nvCxnSpPr>
        <p:spPr>
          <a:xfrm flipV="1">
            <a:off x="1644383" y="3785770"/>
            <a:ext cx="2056866" cy="101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83B0B3F4-7AD3-7FEF-04F6-8482C87FBF36}"/>
              </a:ext>
            </a:extLst>
          </p:cNvPr>
          <p:cNvCxnSpPr>
            <a:cxnSpLocks/>
          </p:cNvCxnSpPr>
          <p:nvPr/>
        </p:nvCxnSpPr>
        <p:spPr>
          <a:xfrm flipV="1">
            <a:off x="2548240" y="908568"/>
            <a:ext cx="1240483" cy="1430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P spid="32" grpId="0"/>
      <p:bldP spid="11" grpId="0" animBg="1"/>
      <p:bldP spid="12" grpId="0" animBg="1"/>
      <p:bldP spid="17" grpId="0"/>
      <p:bldP spid="38" grpId="0"/>
      <p:bldP spid="39" grpId="0"/>
      <p:bldP spid="48" grpId="0"/>
      <p:bldP spid="49" grpId="0"/>
      <p:bldP spid="50" grpId="0"/>
      <p:bldP spid="61" grpId="0" animBg="1"/>
      <p:bldP spid="62" grpId="0"/>
      <p:bldP spid="63" grpId="0"/>
      <p:bldP spid="9" grpId="0"/>
      <p:bldP spid="10" grpId="0"/>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671FBD6-F2C0-42F6-00E3-EB6CEFDC1CB6}"/>
              </a:ext>
            </a:extLst>
          </p:cNvPr>
          <p:cNvPicPr>
            <a:picLocks noChangeAspect="1"/>
          </p:cNvPicPr>
          <p:nvPr/>
        </p:nvPicPr>
        <p:blipFill>
          <a:blip r:embed="rId3"/>
          <a:stretch>
            <a:fillRect/>
          </a:stretch>
        </p:blipFill>
        <p:spPr>
          <a:xfrm>
            <a:off x="581801" y="609491"/>
            <a:ext cx="3263995" cy="6036880"/>
          </a:xfrm>
          <a:prstGeom prst="rect">
            <a:avLst/>
          </a:prstGeom>
        </p:spPr>
      </p:pic>
      <p:sp>
        <p:nvSpPr>
          <p:cNvPr id="7" name="TextBox 6">
            <a:extLst>
              <a:ext uri="{FF2B5EF4-FFF2-40B4-BE49-F238E27FC236}">
                <a16:creationId xmlns:a16="http://schemas.microsoft.com/office/drawing/2014/main" id="{FC270062-C1D5-F754-2F9D-BFDFD6F83FA1}"/>
              </a:ext>
            </a:extLst>
          </p:cNvPr>
          <p:cNvSpPr txBox="1"/>
          <p:nvPr/>
        </p:nvSpPr>
        <p:spPr>
          <a:xfrm>
            <a:off x="224468" y="859512"/>
            <a:ext cx="569387"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Oct.</a:t>
            </a:r>
            <a:endParaRPr kumimoji="1" lang="ko-Kore-KR"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0C27BED-2DD7-CD2B-187D-44AA773FA340}"/>
              </a:ext>
            </a:extLst>
          </p:cNvPr>
          <p:cNvSpPr txBox="1"/>
          <p:nvPr/>
        </p:nvSpPr>
        <p:spPr>
          <a:xfrm>
            <a:off x="224468" y="1786521"/>
            <a:ext cx="597536"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Nov.</a:t>
            </a:r>
            <a:endParaRPr kumimoji="1" lang="ko-Kore-KR" alt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850F06B-5314-FA2C-1225-52A127928696}"/>
              </a:ext>
            </a:extLst>
          </p:cNvPr>
          <p:cNvSpPr txBox="1"/>
          <p:nvPr/>
        </p:nvSpPr>
        <p:spPr>
          <a:xfrm>
            <a:off x="224468" y="2713530"/>
            <a:ext cx="598241"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Dec.</a:t>
            </a:r>
            <a:endParaRPr kumimoji="1" lang="ko-Kore-KR" alt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9DFFF4C-4AB2-32DA-3FA0-659EA9CB130E}"/>
              </a:ext>
            </a:extLst>
          </p:cNvPr>
          <p:cNvSpPr txBox="1"/>
          <p:nvPr/>
        </p:nvSpPr>
        <p:spPr>
          <a:xfrm>
            <a:off x="224468" y="3640539"/>
            <a:ext cx="548548"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Jan.</a:t>
            </a:r>
            <a:endParaRPr kumimoji="1" lang="ko-Kore-KR"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A824F75-3AF2-881C-9EAA-37D7757667DF}"/>
              </a:ext>
            </a:extLst>
          </p:cNvPr>
          <p:cNvSpPr txBox="1"/>
          <p:nvPr/>
        </p:nvSpPr>
        <p:spPr>
          <a:xfrm>
            <a:off x="224468" y="4567548"/>
            <a:ext cx="582019"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Feb.</a:t>
            </a:r>
            <a:endParaRPr kumimoji="1" lang="ko-Kore-KR" altLang="en-US"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57762A4C-B7FA-752C-5A7F-4A4E4A1F85C6}"/>
              </a:ext>
            </a:extLst>
          </p:cNvPr>
          <p:cNvSpPr txBox="1"/>
          <p:nvPr/>
        </p:nvSpPr>
        <p:spPr>
          <a:xfrm>
            <a:off x="224468" y="5494557"/>
            <a:ext cx="607089"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Mar.</a:t>
            </a:r>
            <a:endParaRPr kumimoji="1" lang="ko-Kore-KR" altLang="en-US" dirty="0">
              <a:latin typeface="Calibri" panose="020F0502020204030204" pitchFamily="34" charset="0"/>
              <a:cs typeface="Calibri" panose="020F0502020204030204" pitchFamily="34" charset="0"/>
            </a:endParaRPr>
          </a:p>
        </p:txBody>
      </p:sp>
      <p:grpSp>
        <p:nvGrpSpPr>
          <p:cNvPr id="21" name="그룹 20">
            <a:extLst>
              <a:ext uri="{FF2B5EF4-FFF2-40B4-BE49-F238E27FC236}">
                <a16:creationId xmlns:a16="http://schemas.microsoft.com/office/drawing/2014/main" id="{BE3CC7CA-C727-B6B1-F3B8-9283D48B22F1}"/>
              </a:ext>
            </a:extLst>
          </p:cNvPr>
          <p:cNvGrpSpPr/>
          <p:nvPr/>
        </p:nvGrpSpPr>
        <p:grpSpPr>
          <a:xfrm>
            <a:off x="4143982" y="1323658"/>
            <a:ext cx="6258309" cy="3220215"/>
            <a:chOff x="12983266" y="231108"/>
            <a:chExt cx="8329809" cy="4286106"/>
          </a:xfrm>
        </p:grpSpPr>
        <p:pic>
          <p:nvPicPr>
            <p:cNvPr id="15" name="그림 14">
              <a:extLst>
                <a:ext uri="{FF2B5EF4-FFF2-40B4-BE49-F238E27FC236}">
                  <a16:creationId xmlns:a16="http://schemas.microsoft.com/office/drawing/2014/main" id="{5ED33927-F220-9A9E-3F04-C0291D5BA8B8}"/>
                </a:ext>
              </a:extLst>
            </p:cNvPr>
            <p:cNvPicPr>
              <a:picLocks noChangeAspect="1"/>
            </p:cNvPicPr>
            <p:nvPr/>
          </p:nvPicPr>
          <p:blipFill rotWithShape="1">
            <a:blip r:embed="rId4"/>
            <a:srcRect r="-235"/>
            <a:stretch/>
          </p:blipFill>
          <p:spPr>
            <a:xfrm>
              <a:off x="12983266" y="231108"/>
              <a:ext cx="8329809" cy="4286106"/>
            </a:xfrm>
            <a:prstGeom prst="rect">
              <a:avLst/>
            </a:prstGeom>
          </p:spPr>
        </p:pic>
        <p:sp>
          <p:nvSpPr>
            <p:cNvPr id="26" name="TextBox 25">
              <a:extLst>
                <a:ext uri="{FF2B5EF4-FFF2-40B4-BE49-F238E27FC236}">
                  <a16:creationId xmlns:a16="http://schemas.microsoft.com/office/drawing/2014/main" id="{CCD09908-1D23-7ACB-9A5A-73CEC969D241}"/>
                </a:ext>
              </a:extLst>
            </p:cNvPr>
            <p:cNvSpPr txBox="1"/>
            <p:nvPr/>
          </p:nvSpPr>
          <p:spPr>
            <a:xfrm>
              <a:off x="15054527" y="1971992"/>
              <a:ext cx="895599" cy="491581"/>
            </a:xfrm>
            <a:prstGeom prst="rect">
              <a:avLst/>
            </a:prstGeom>
            <a:noFill/>
            <a:ln w="28575">
              <a:noFill/>
            </a:ln>
          </p:spPr>
          <p:txBody>
            <a:bodyPr wrap="none" rtlCol="0">
              <a:spAutoFit/>
            </a:bodyPr>
            <a:lstStyle/>
            <a:p>
              <a:r>
                <a:rPr kumimoji="1" lang="en-US" altLang="ko-Kore-KR" b="1" dirty="0">
                  <a:solidFill>
                    <a:srgbClr val="0432FF"/>
                  </a:solidFill>
                  <a:latin typeface="Calibri" panose="020F0502020204030204" pitchFamily="34" charset="0"/>
                  <a:cs typeface="Calibri" panose="020F0502020204030204" pitchFamily="34" charset="0"/>
                </a:rPr>
                <a:t>PSAC</a:t>
              </a:r>
              <a:endParaRPr kumimoji="1" lang="ko-Kore-KR" altLang="en-US" b="1" dirty="0">
                <a:solidFill>
                  <a:srgbClr val="0432FF"/>
                </a:solidFill>
                <a:latin typeface="Calibri" panose="020F0502020204030204" pitchFamily="34" charset="0"/>
                <a:cs typeface="Calibri" panose="020F0502020204030204" pitchFamily="34" charset="0"/>
              </a:endParaRPr>
            </a:p>
          </p:txBody>
        </p:sp>
        <p:cxnSp>
          <p:nvCxnSpPr>
            <p:cNvPr id="29" name="직선 화살표 연결선 28">
              <a:extLst>
                <a:ext uri="{FF2B5EF4-FFF2-40B4-BE49-F238E27FC236}">
                  <a16:creationId xmlns:a16="http://schemas.microsoft.com/office/drawing/2014/main" id="{9D8BA5C1-9CDF-4B40-0BCE-2BB2DE914F45}"/>
                </a:ext>
              </a:extLst>
            </p:cNvPr>
            <p:cNvCxnSpPr>
              <a:cxnSpLocks/>
            </p:cNvCxnSpPr>
            <p:nvPr/>
          </p:nvCxnSpPr>
          <p:spPr>
            <a:xfrm>
              <a:off x="14574690" y="2359939"/>
              <a:ext cx="182782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022EBC8-AB29-6ECB-0910-7DD250FEB137}"/>
                </a:ext>
              </a:extLst>
            </p:cNvPr>
            <p:cNvSpPr txBox="1"/>
            <p:nvPr/>
          </p:nvSpPr>
          <p:spPr>
            <a:xfrm>
              <a:off x="15219653" y="1184462"/>
              <a:ext cx="758537" cy="491581"/>
            </a:xfrm>
            <a:prstGeom prst="rect">
              <a:avLst/>
            </a:prstGeom>
            <a:noFill/>
            <a:ln w="28575">
              <a:noFill/>
            </a:ln>
          </p:spPr>
          <p:txBody>
            <a:bodyPr wrap="none" rtlCol="0">
              <a:spAutoFit/>
            </a:bodyPr>
            <a:lstStyle/>
            <a:p>
              <a:r>
                <a:rPr kumimoji="1" lang="en-US" altLang="ko-Kore-KR" b="1" dirty="0">
                  <a:solidFill>
                    <a:srgbClr val="FF0000"/>
                  </a:solidFill>
                  <a:latin typeface="Calibri" panose="020F0502020204030204" pitchFamily="34" charset="0"/>
                  <a:cs typeface="Calibri" panose="020F0502020204030204" pitchFamily="34" charset="0"/>
                </a:rPr>
                <a:t>KAC</a:t>
              </a:r>
              <a:endParaRPr kumimoji="1" lang="ko-Kore-KR" altLang="en-US" b="1" dirty="0">
                <a:solidFill>
                  <a:srgbClr val="FF0000"/>
                </a:solidFill>
                <a:latin typeface="Calibri" panose="020F0502020204030204" pitchFamily="34" charset="0"/>
                <a:cs typeface="Calibri" panose="020F0502020204030204" pitchFamily="34" charset="0"/>
              </a:endParaRPr>
            </a:p>
          </p:txBody>
        </p:sp>
        <p:cxnSp>
          <p:nvCxnSpPr>
            <p:cNvPr id="32" name="직선 화살표 연결선 31">
              <a:extLst>
                <a:ext uri="{FF2B5EF4-FFF2-40B4-BE49-F238E27FC236}">
                  <a16:creationId xmlns:a16="http://schemas.microsoft.com/office/drawing/2014/main" id="{1B152794-A33E-F8BE-C615-85B91E8AC5DF}"/>
                </a:ext>
              </a:extLst>
            </p:cNvPr>
            <p:cNvCxnSpPr>
              <a:cxnSpLocks/>
            </p:cNvCxnSpPr>
            <p:nvPr/>
          </p:nvCxnSpPr>
          <p:spPr>
            <a:xfrm>
              <a:off x="15176934" y="1599584"/>
              <a:ext cx="76648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4">
            <a:extLst>
              <a:ext uri="{FF2B5EF4-FFF2-40B4-BE49-F238E27FC236}">
                <a16:creationId xmlns:a16="http://schemas.microsoft.com/office/drawing/2014/main" id="{6A95716B-C93B-17D7-9F89-3DF22B3BC239}"/>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dirty="0">
                <a:solidFill>
                  <a:schemeClr val="tx1"/>
                </a:solidFill>
                <a:latin typeface="Calibri" panose="020F0502020204030204" pitchFamily="34" charset="0"/>
                <a:cs typeface="Calibri" panose="020F0502020204030204" pitchFamily="34" charset="0"/>
              </a:rPr>
              <a:t>18</a:t>
            </a:r>
          </a:p>
        </p:txBody>
      </p:sp>
      <p:sp>
        <p:nvSpPr>
          <p:cNvPr id="13" name="TextBox 12">
            <a:extLst>
              <a:ext uri="{FF2B5EF4-FFF2-40B4-BE49-F238E27FC236}">
                <a16:creationId xmlns:a16="http://schemas.microsoft.com/office/drawing/2014/main" id="{E8E1AC3D-70DE-B237-0375-56EAE44667F1}"/>
              </a:ext>
            </a:extLst>
          </p:cNvPr>
          <p:cNvSpPr txBox="1"/>
          <p:nvPr/>
        </p:nvSpPr>
        <p:spPr>
          <a:xfrm>
            <a:off x="280641" y="-25618"/>
            <a:ext cx="1017342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Heat flux driven (ONDJ)</a:t>
            </a:r>
            <a:endParaRPr kumimoji="1" lang="ko-Kore-KR" altLang="en-US" sz="3200" b="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F2342AD-DD27-4ED1-EC78-C4BE36247A8E}"/>
              </a:ext>
            </a:extLst>
          </p:cNvPr>
          <p:cNvSpPr txBox="1"/>
          <p:nvPr/>
        </p:nvSpPr>
        <p:spPr>
          <a:xfrm>
            <a:off x="4143982" y="618242"/>
            <a:ext cx="5971828" cy="646331"/>
          </a:xfrm>
          <a:prstGeom prst="rect">
            <a:avLst/>
          </a:prstGeom>
          <a:noFill/>
        </p:spPr>
        <p:txBody>
          <a:bodyPr wrap="none" rtlCol="0">
            <a:spAutoFit/>
          </a:bodyPr>
          <a:lstStyle/>
          <a:p>
            <a:r>
              <a:rPr kumimoji="1" lang="en-US" altLang="ko-Kore-KR" dirty="0">
                <a:solidFill>
                  <a:srgbClr val="FF0000"/>
                </a:solidFill>
                <a:latin typeface="Calibri" panose="020F0502020204030204" pitchFamily="34" charset="0"/>
                <a:cs typeface="Calibri" panose="020F0502020204030204" pitchFamily="34" charset="0"/>
              </a:rPr>
              <a:t>Kuroshio Anticyclone</a:t>
            </a:r>
            <a:r>
              <a:rPr kumimoji="1" lang="en-US" altLang="ko-Kore-KR" dirty="0">
                <a:latin typeface="Calibri" panose="020F0502020204030204" pitchFamily="34" charset="0"/>
                <a:cs typeface="Calibri" panose="020F0502020204030204" pitchFamily="34" charset="0"/>
              </a:rPr>
              <a:t>: Nov – Jan (Kim et al., 2018)</a:t>
            </a:r>
          </a:p>
          <a:p>
            <a:r>
              <a:rPr kumimoji="1" lang="en-US" altLang="ko-Kore-KR" dirty="0">
                <a:solidFill>
                  <a:srgbClr val="0432FF"/>
                </a:solidFill>
                <a:latin typeface="Calibri" panose="020F0502020204030204" pitchFamily="34" charset="0"/>
                <a:cs typeface="Calibri" panose="020F0502020204030204" pitchFamily="34" charset="0"/>
              </a:rPr>
              <a:t>Philippine Sea Anticyclone</a:t>
            </a:r>
            <a:r>
              <a:rPr kumimoji="1" lang="en-US" altLang="ko-Kore-KR" dirty="0">
                <a:latin typeface="Calibri" panose="020F0502020204030204" pitchFamily="34" charset="0"/>
                <a:cs typeface="Calibri" panose="020F0502020204030204" pitchFamily="34" charset="0"/>
              </a:rPr>
              <a:t>: late fall – spring (Wu et al., 2017)</a:t>
            </a:r>
            <a:endParaRPr kumimoji="1" lang="ko-Kore-KR" altLang="en-US"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C30E87D1-82D0-972E-7BD2-E70A035614F3}"/>
              </a:ext>
            </a:extLst>
          </p:cNvPr>
          <p:cNvSpPr txBox="1"/>
          <p:nvPr/>
        </p:nvSpPr>
        <p:spPr>
          <a:xfrm>
            <a:off x="4143982" y="5186083"/>
            <a:ext cx="6895146" cy="646331"/>
          </a:xfrm>
          <a:prstGeom prst="rect">
            <a:avLst/>
          </a:prstGeom>
          <a:noFill/>
        </p:spPr>
        <p:txBody>
          <a:bodyPr wrap="square" rtlCol="0">
            <a:spAutoFit/>
          </a:bodyPr>
          <a:lstStyle/>
          <a:p>
            <a:pPr marL="285750" indent="-285750">
              <a:buFont typeface="Wingdings" pitchFamily="2" charset="2"/>
              <a:buChar char="Ø"/>
            </a:pPr>
            <a:r>
              <a:rPr kumimoji="1" lang="en-US" altLang="ko-Kore-KR" dirty="0">
                <a:latin typeface="Calibri" panose="020F0502020204030204" pitchFamily="34" charset="0"/>
                <a:cs typeface="Calibri" panose="020F0502020204030204" pitchFamily="34" charset="0"/>
              </a:rPr>
              <a:t>The distinct </a:t>
            </a:r>
            <a:r>
              <a:rPr kumimoji="1" lang="en-US" altLang="ko-KR" dirty="0">
                <a:latin typeface="Calibri" panose="020F0502020204030204" pitchFamily="34" charset="0"/>
                <a:cs typeface="Calibri" panose="020F0502020204030204" pitchFamily="34" charset="0"/>
              </a:rPr>
              <a:t>evolution o</a:t>
            </a:r>
            <a:r>
              <a:rPr kumimoji="1" lang="en-US" altLang="ko-Kore-KR" dirty="0">
                <a:latin typeface="Calibri" panose="020F0502020204030204" pitchFamily="34" charset="0"/>
                <a:cs typeface="Calibri" panose="020F0502020204030204" pitchFamily="34" charset="0"/>
              </a:rPr>
              <a:t>f the KAC and PSAC contribute to the time variation of SSTa in WNP Ocean and East Asian marginal seas!</a:t>
            </a:r>
            <a:endParaRPr kumimoji="1" lang="ko-Kore-KR" altLang="en-US" dirty="0">
              <a:latin typeface="Calibri" panose="020F0502020204030204" pitchFamily="34" charset="0"/>
              <a:cs typeface="Calibri" panose="020F0502020204030204" pitchFamily="34" charset="0"/>
            </a:endParaRPr>
          </a:p>
        </p:txBody>
      </p:sp>
      <p:sp>
        <p:nvSpPr>
          <p:cNvPr id="22" name="직사각형 21">
            <a:extLst>
              <a:ext uri="{FF2B5EF4-FFF2-40B4-BE49-F238E27FC236}">
                <a16:creationId xmlns:a16="http://schemas.microsoft.com/office/drawing/2014/main" id="{66A02B4C-213C-543F-50B8-42561BC640F1}"/>
              </a:ext>
            </a:extLst>
          </p:cNvPr>
          <p:cNvSpPr/>
          <p:nvPr/>
        </p:nvSpPr>
        <p:spPr>
          <a:xfrm>
            <a:off x="2819159" y="2863392"/>
            <a:ext cx="938389" cy="4284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3" name="직사각형 22">
            <a:extLst>
              <a:ext uri="{FF2B5EF4-FFF2-40B4-BE49-F238E27FC236}">
                <a16:creationId xmlns:a16="http://schemas.microsoft.com/office/drawing/2014/main" id="{00E68954-F0EE-F39C-A2BF-79A0F2D52BA0}"/>
              </a:ext>
            </a:extLst>
          </p:cNvPr>
          <p:cNvSpPr/>
          <p:nvPr/>
        </p:nvSpPr>
        <p:spPr>
          <a:xfrm>
            <a:off x="2819159" y="1941623"/>
            <a:ext cx="938389" cy="4284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4" name="직사각형 23">
            <a:extLst>
              <a:ext uri="{FF2B5EF4-FFF2-40B4-BE49-F238E27FC236}">
                <a16:creationId xmlns:a16="http://schemas.microsoft.com/office/drawing/2014/main" id="{A5638320-E582-AC4E-1ED7-F42658488384}"/>
              </a:ext>
            </a:extLst>
          </p:cNvPr>
          <p:cNvSpPr/>
          <p:nvPr/>
        </p:nvSpPr>
        <p:spPr>
          <a:xfrm>
            <a:off x="2819159" y="3785161"/>
            <a:ext cx="938389" cy="4284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5" name="직사각형 24">
            <a:extLst>
              <a:ext uri="{FF2B5EF4-FFF2-40B4-BE49-F238E27FC236}">
                <a16:creationId xmlns:a16="http://schemas.microsoft.com/office/drawing/2014/main" id="{69E2848E-6AAA-1632-E4D3-5AD09913CEA8}"/>
              </a:ext>
            </a:extLst>
          </p:cNvPr>
          <p:cNvSpPr/>
          <p:nvPr/>
        </p:nvSpPr>
        <p:spPr>
          <a:xfrm>
            <a:off x="2525597" y="3396745"/>
            <a:ext cx="548548" cy="305470"/>
          </a:xfrm>
          <a:prstGeom prst="rect">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2D1F8BF4-1C82-8C9D-8F2B-902F6FBFDD2B}"/>
              </a:ext>
            </a:extLst>
          </p:cNvPr>
          <p:cNvSpPr/>
          <p:nvPr/>
        </p:nvSpPr>
        <p:spPr>
          <a:xfrm>
            <a:off x="2525597" y="2474976"/>
            <a:ext cx="548548" cy="305470"/>
          </a:xfrm>
          <a:prstGeom prst="rect">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DF27FD34-6840-79F0-B07E-990A448DE498}"/>
              </a:ext>
            </a:extLst>
          </p:cNvPr>
          <p:cNvSpPr/>
          <p:nvPr/>
        </p:nvSpPr>
        <p:spPr>
          <a:xfrm>
            <a:off x="2525597" y="1560535"/>
            <a:ext cx="548548" cy="305470"/>
          </a:xfrm>
          <a:prstGeom prst="rect">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1" name="직사각형 30">
            <a:extLst>
              <a:ext uri="{FF2B5EF4-FFF2-40B4-BE49-F238E27FC236}">
                <a16:creationId xmlns:a16="http://schemas.microsoft.com/office/drawing/2014/main" id="{10574019-C340-4DCC-2144-54D77D46E0A8}"/>
              </a:ext>
            </a:extLst>
          </p:cNvPr>
          <p:cNvSpPr/>
          <p:nvPr/>
        </p:nvSpPr>
        <p:spPr>
          <a:xfrm>
            <a:off x="2525597" y="4320737"/>
            <a:ext cx="548548" cy="305470"/>
          </a:xfrm>
          <a:prstGeom prst="rect">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3" name="직사각형 32">
            <a:extLst>
              <a:ext uri="{FF2B5EF4-FFF2-40B4-BE49-F238E27FC236}">
                <a16:creationId xmlns:a16="http://schemas.microsoft.com/office/drawing/2014/main" id="{847809E5-C679-7AC6-12D9-62217C3A8BC7}"/>
              </a:ext>
            </a:extLst>
          </p:cNvPr>
          <p:cNvSpPr/>
          <p:nvPr/>
        </p:nvSpPr>
        <p:spPr>
          <a:xfrm>
            <a:off x="2525597" y="5249539"/>
            <a:ext cx="548548" cy="305470"/>
          </a:xfrm>
          <a:prstGeom prst="rect">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4" name="직사각형 33">
            <a:extLst>
              <a:ext uri="{FF2B5EF4-FFF2-40B4-BE49-F238E27FC236}">
                <a16:creationId xmlns:a16="http://schemas.microsoft.com/office/drawing/2014/main" id="{B176FB50-3C0D-7BB6-6442-88D53B16A2B2}"/>
              </a:ext>
            </a:extLst>
          </p:cNvPr>
          <p:cNvSpPr/>
          <p:nvPr/>
        </p:nvSpPr>
        <p:spPr>
          <a:xfrm>
            <a:off x="2525597" y="6176180"/>
            <a:ext cx="548548" cy="305470"/>
          </a:xfrm>
          <a:prstGeom prst="rect">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DE20B98D-DF67-D107-E851-6E2AE7C10C51}"/>
              </a:ext>
            </a:extLst>
          </p:cNvPr>
          <p:cNvSpPr txBox="1"/>
          <p:nvPr/>
        </p:nvSpPr>
        <p:spPr>
          <a:xfrm>
            <a:off x="3753643" y="2770192"/>
            <a:ext cx="569900" cy="369332"/>
          </a:xfrm>
          <a:prstGeom prst="rect">
            <a:avLst/>
          </a:prstGeom>
          <a:noFill/>
        </p:spPr>
        <p:txBody>
          <a:bodyPr wrap="none" rtlCol="0">
            <a:spAutoFit/>
          </a:bodyPr>
          <a:lstStyle/>
          <a:p>
            <a:r>
              <a:rPr kumimoji="1" lang="en-US" altLang="ko-Kore-KR" b="1" dirty="0">
                <a:solidFill>
                  <a:srgbClr val="FF0000"/>
                </a:solidFill>
                <a:latin typeface="Calibri" panose="020F0502020204030204" pitchFamily="34" charset="0"/>
                <a:cs typeface="Calibri" panose="020F0502020204030204" pitchFamily="34" charset="0"/>
              </a:rPr>
              <a:t>KAC</a:t>
            </a:r>
            <a:endParaRPr kumimoji="1" lang="ko-Kore-KR" altLang="en-US" b="1" dirty="0">
              <a:solidFill>
                <a:srgbClr val="FF0000"/>
              </a:solidFill>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858268D7-1DB6-3262-D289-D81A3BD07CE2}"/>
              </a:ext>
            </a:extLst>
          </p:cNvPr>
          <p:cNvSpPr txBox="1"/>
          <p:nvPr/>
        </p:nvSpPr>
        <p:spPr>
          <a:xfrm>
            <a:off x="3021818" y="1445256"/>
            <a:ext cx="672877" cy="369332"/>
          </a:xfrm>
          <a:prstGeom prst="rect">
            <a:avLst/>
          </a:prstGeom>
          <a:noFill/>
        </p:spPr>
        <p:txBody>
          <a:bodyPr wrap="none" rtlCol="0">
            <a:spAutoFit/>
          </a:bodyPr>
          <a:lstStyle/>
          <a:p>
            <a:r>
              <a:rPr kumimoji="1" lang="en-US" altLang="ko-Kore-KR" b="1" dirty="0">
                <a:solidFill>
                  <a:srgbClr val="0432FF"/>
                </a:solidFill>
                <a:latin typeface="Calibri" panose="020F0502020204030204" pitchFamily="34" charset="0"/>
                <a:cs typeface="Calibri" panose="020F0502020204030204" pitchFamily="34" charset="0"/>
              </a:rPr>
              <a:t>PSAC</a:t>
            </a:r>
            <a:endParaRPr kumimoji="1" lang="ko-Kore-KR" altLang="en-US" b="1" dirty="0">
              <a:solidFill>
                <a:srgbClr val="0432FF"/>
              </a:solidFill>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09B26BF9-6482-DE8C-11C9-88FE51C0215B}"/>
              </a:ext>
            </a:extLst>
          </p:cNvPr>
          <p:cNvSpPr txBox="1"/>
          <p:nvPr/>
        </p:nvSpPr>
        <p:spPr>
          <a:xfrm>
            <a:off x="4956003" y="4433140"/>
            <a:ext cx="1741054" cy="369332"/>
          </a:xfrm>
          <a:prstGeom prst="rect">
            <a:avLst/>
          </a:prstGeom>
          <a:noFill/>
        </p:spPr>
        <p:txBody>
          <a:bodyPr wrap="none" rtlCol="0">
            <a:spAutoFit/>
          </a:bodyPr>
          <a:lstStyle/>
          <a:p>
            <a:r>
              <a:rPr kumimoji="1" lang="en-US" altLang="ko-Kore-KR" dirty="0">
                <a:solidFill>
                  <a:srgbClr val="FF0000"/>
                </a:solidFill>
                <a:latin typeface="Calibri" panose="020F0502020204030204" pitchFamily="34" charset="0"/>
                <a:cs typeface="Calibri" panose="020F0502020204030204" pitchFamily="34" charset="0"/>
              </a:rPr>
              <a:t>Heat Flux</a:t>
            </a:r>
            <a:r>
              <a:rPr kumimoji="1" lang="en-US" altLang="ko-KR" dirty="0">
                <a:solidFill>
                  <a:srgbClr val="FF0000"/>
                </a:solidFill>
                <a:latin typeface="Calibri" panose="020F0502020204030204" pitchFamily="34" charset="0"/>
                <a:cs typeface="Calibri" panose="020F0502020204030204" pitchFamily="34" charset="0"/>
              </a:rPr>
              <a:t>-</a:t>
            </a:r>
            <a:r>
              <a:rPr kumimoji="1" lang="en-US" altLang="ko-Kore-KR" dirty="0">
                <a:solidFill>
                  <a:srgbClr val="FF0000"/>
                </a:solidFill>
                <a:latin typeface="Calibri" panose="020F0502020204030204" pitchFamily="34" charset="0"/>
                <a:cs typeface="Calibri" panose="020F0502020204030204" pitchFamily="34" charset="0"/>
              </a:rPr>
              <a:t>Driven</a:t>
            </a:r>
          </a:p>
        </p:txBody>
      </p:sp>
      <p:sp>
        <p:nvSpPr>
          <p:cNvPr id="39" name="TextBox 38">
            <a:extLst>
              <a:ext uri="{FF2B5EF4-FFF2-40B4-BE49-F238E27FC236}">
                <a16:creationId xmlns:a16="http://schemas.microsoft.com/office/drawing/2014/main" id="{915B8229-2BBF-155F-FEEB-A0BF1E5A3E77}"/>
              </a:ext>
            </a:extLst>
          </p:cNvPr>
          <p:cNvSpPr txBox="1"/>
          <p:nvPr/>
        </p:nvSpPr>
        <p:spPr>
          <a:xfrm>
            <a:off x="7177941" y="4443691"/>
            <a:ext cx="1575431" cy="369332"/>
          </a:xfrm>
          <a:prstGeom prst="rect">
            <a:avLst/>
          </a:prstGeom>
          <a:noFill/>
        </p:spPr>
        <p:txBody>
          <a:bodyPr wrap="none" rtlCol="0">
            <a:spAutoFit/>
          </a:bodyPr>
          <a:lstStyle/>
          <a:p>
            <a:r>
              <a:rPr kumimoji="1" lang="en-US" altLang="ko-Kore-KR" dirty="0">
                <a:solidFill>
                  <a:srgbClr val="0432FF"/>
                </a:solidFill>
                <a:latin typeface="Calibri" panose="020F0502020204030204" pitchFamily="34" charset="0"/>
                <a:cs typeface="Calibri" panose="020F0502020204030204" pitchFamily="34" charset="0"/>
              </a:rPr>
              <a:t>Ocean</a:t>
            </a:r>
            <a:r>
              <a:rPr kumimoji="1" lang="en-US" altLang="ko-KR" dirty="0">
                <a:solidFill>
                  <a:srgbClr val="0432FF"/>
                </a:solidFill>
                <a:latin typeface="Calibri" panose="020F0502020204030204" pitchFamily="34" charset="0"/>
                <a:cs typeface="Calibri" panose="020F0502020204030204" pitchFamily="34" charset="0"/>
              </a:rPr>
              <a:t>-</a:t>
            </a:r>
            <a:r>
              <a:rPr kumimoji="1" lang="en-US" altLang="ko-Kore-KR" dirty="0">
                <a:solidFill>
                  <a:srgbClr val="0432FF"/>
                </a:solidFill>
                <a:latin typeface="Calibri" panose="020F0502020204030204" pitchFamily="34" charset="0"/>
                <a:cs typeface="Calibri" panose="020F0502020204030204" pitchFamily="34" charset="0"/>
              </a:rPr>
              <a:t>Driven</a:t>
            </a:r>
            <a:r>
              <a:rPr kumimoji="1" lang="en-US" altLang="ko-KR" dirty="0">
                <a:solidFill>
                  <a:srgbClr val="0432FF"/>
                </a:solidFill>
                <a:latin typeface="Calibri" panose="020F0502020204030204" pitchFamily="34" charset="0"/>
                <a:cs typeface="Calibri" panose="020F0502020204030204" pitchFamily="34" charset="0"/>
              </a:rPr>
              <a:t>?</a:t>
            </a:r>
            <a:endParaRPr kumimoji="1" lang="ko-Kore-KR" altLang="en-US" dirty="0">
              <a:solidFill>
                <a:srgbClr val="0432FF"/>
              </a:solidFill>
              <a:latin typeface="Calibri" panose="020F0502020204030204" pitchFamily="34" charset="0"/>
              <a:cs typeface="Calibri" panose="020F0502020204030204" pitchFamily="34" charset="0"/>
            </a:endParaRPr>
          </a:p>
        </p:txBody>
      </p:sp>
      <p:sp>
        <p:nvSpPr>
          <p:cNvPr id="40" name="직사각형 39">
            <a:extLst>
              <a:ext uri="{FF2B5EF4-FFF2-40B4-BE49-F238E27FC236}">
                <a16:creationId xmlns:a16="http://schemas.microsoft.com/office/drawing/2014/main" id="{C4C64D60-0F82-5B78-A41C-D536F8737638}"/>
              </a:ext>
            </a:extLst>
          </p:cNvPr>
          <p:cNvSpPr/>
          <p:nvPr/>
        </p:nvSpPr>
        <p:spPr>
          <a:xfrm>
            <a:off x="5351571" y="4211622"/>
            <a:ext cx="1124775" cy="232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41" name="직사각형 40">
            <a:extLst>
              <a:ext uri="{FF2B5EF4-FFF2-40B4-BE49-F238E27FC236}">
                <a16:creationId xmlns:a16="http://schemas.microsoft.com/office/drawing/2014/main" id="{0996273B-9C7C-DFF5-F695-8F7499957270}"/>
              </a:ext>
            </a:extLst>
          </p:cNvPr>
          <p:cNvSpPr/>
          <p:nvPr/>
        </p:nvSpPr>
        <p:spPr>
          <a:xfrm>
            <a:off x="7290037" y="4213647"/>
            <a:ext cx="1383943" cy="232069"/>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04D002B-34A8-8414-59B5-009745701B21}"/>
              </a:ext>
            </a:extLst>
          </p:cNvPr>
          <p:cNvSpPr txBox="1"/>
          <p:nvPr/>
        </p:nvSpPr>
        <p:spPr>
          <a:xfrm>
            <a:off x="901423" y="415355"/>
            <a:ext cx="1467068" cy="261610"/>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(Shading and Contour)</a:t>
            </a:r>
            <a:endParaRPr kumimoji="1" lang="ko-Kore-KR" alt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912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621FBA63-6EBD-1023-E068-5C9D6CE951C4}"/>
              </a:ext>
            </a:extLst>
          </p:cNvPr>
          <p:cNvGrpSpPr/>
          <p:nvPr/>
        </p:nvGrpSpPr>
        <p:grpSpPr>
          <a:xfrm>
            <a:off x="1264590" y="666464"/>
            <a:ext cx="10073445" cy="4417156"/>
            <a:chOff x="864875" y="888966"/>
            <a:chExt cx="10073445" cy="4417156"/>
          </a:xfrm>
        </p:grpSpPr>
        <p:pic>
          <p:nvPicPr>
            <p:cNvPr id="13" name="그림 12">
              <a:extLst>
                <a:ext uri="{FF2B5EF4-FFF2-40B4-BE49-F238E27FC236}">
                  <a16:creationId xmlns:a16="http://schemas.microsoft.com/office/drawing/2014/main" id="{EAAEC4A4-46D7-E4A2-3100-86825A2B2D2E}"/>
                </a:ext>
              </a:extLst>
            </p:cNvPr>
            <p:cNvPicPr>
              <a:picLocks noChangeAspect="1"/>
            </p:cNvPicPr>
            <p:nvPr/>
          </p:nvPicPr>
          <p:blipFill>
            <a:blip r:embed="rId2"/>
            <a:srcRect t="12840"/>
            <a:stretch>
              <a:fillRect/>
            </a:stretch>
          </p:blipFill>
          <p:spPr>
            <a:xfrm>
              <a:off x="864875" y="888966"/>
              <a:ext cx="10073445" cy="4295704"/>
            </a:xfrm>
            <a:prstGeom prst="rect">
              <a:avLst/>
            </a:prstGeom>
          </p:spPr>
        </p:pic>
        <p:sp>
          <p:nvSpPr>
            <p:cNvPr id="4" name="타원 3">
              <a:extLst>
                <a:ext uri="{FF2B5EF4-FFF2-40B4-BE49-F238E27FC236}">
                  <a16:creationId xmlns:a16="http://schemas.microsoft.com/office/drawing/2014/main" id="{63B464F9-6156-1700-B9EF-0BC4C99E268A}"/>
                </a:ext>
              </a:extLst>
            </p:cNvPr>
            <p:cNvSpPr/>
            <p:nvPr/>
          </p:nvSpPr>
          <p:spPr>
            <a:xfrm>
              <a:off x="4994721" y="1447915"/>
              <a:ext cx="1098081" cy="71096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7" name="그림 6">
              <a:extLst>
                <a:ext uri="{FF2B5EF4-FFF2-40B4-BE49-F238E27FC236}">
                  <a16:creationId xmlns:a16="http://schemas.microsoft.com/office/drawing/2014/main" id="{9C080237-2449-2FB3-9CB3-727C1F2CBE1E}"/>
                </a:ext>
              </a:extLst>
            </p:cNvPr>
            <p:cNvPicPr>
              <a:picLocks noChangeAspect="1"/>
            </p:cNvPicPr>
            <p:nvPr/>
          </p:nvPicPr>
          <p:blipFill>
            <a:blip r:embed="rId3"/>
            <a:srcRect t="14041"/>
            <a:stretch>
              <a:fillRect/>
            </a:stretch>
          </p:blipFill>
          <p:spPr>
            <a:xfrm>
              <a:off x="2270560" y="4592515"/>
              <a:ext cx="8549640" cy="713607"/>
            </a:xfrm>
            <a:prstGeom prst="rect">
              <a:avLst/>
            </a:prstGeom>
          </p:spPr>
        </p:pic>
      </p:grpSp>
      <p:sp>
        <p:nvSpPr>
          <p:cNvPr id="2" name="슬라이드 번호 개체 틀 1">
            <a:extLst>
              <a:ext uri="{FF2B5EF4-FFF2-40B4-BE49-F238E27FC236}">
                <a16:creationId xmlns:a16="http://schemas.microsoft.com/office/drawing/2014/main" id="{55546483-6D81-B364-19E9-5301A00CFBD8}"/>
              </a:ext>
            </a:extLst>
          </p:cNvPr>
          <p:cNvSpPr>
            <a:spLocks noGrp="1"/>
          </p:cNvSpPr>
          <p:nvPr>
            <p:ph type="sldNum" sz="quarter" idx="12"/>
          </p:nvPr>
        </p:nvSpPr>
        <p:spPr>
          <a:xfrm>
            <a:off x="9966435" y="6497857"/>
            <a:ext cx="2743200" cy="365125"/>
          </a:xfrm>
        </p:spPr>
        <p:txBody>
          <a:bodyPr/>
          <a:lstStyle/>
          <a:p>
            <a:pPr algn="ctr"/>
            <a:fld id="{2C6B1FF6-39B9-40F5-8B67-33C6354A3D4F}" type="slidenum">
              <a:rPr lang="en-US" smtClean="0"/>
              <a:pPr algn="ctr"/>
              <a:t>3</a:t>
            </a:fld>
            <a:endParaRPr lang="en-US" sz="2400" dirty="0"/>
          </a:p>
        </p:txBody>
      </p:sp>
      <p:sp>
        <p:nvSpPr>
          <p:cNvPr id="16" name="TextBox 15">
            <a:extLst>
              <a:ext uri="{FF2B5EF4-FFF2-40B4-BE49-F238E27FC236}">
                <a16:creationId xmlns:a16="http://schemas.microsoft.com/office/drawing/2014/main" id="{2EB0FDB2-12C3-FA47-7616-6EA7E4A65400}"/>
              </a:ext>
            </a:extLst>
          </p:cNvPr>
          <p:cNvSpPr txBox="1"/>
          <p:nvPr/>
        </p:nvSpPr>
        <p:spPr>
          <a:xfrm>
            <a:off x="4216457" y="6203459"/>
            <a:ext cx="1685141" cy="369332"/>
          </a:xfrm>
          <a:prstGeom prst="rect">
            <a:avLst/>
          </a:prstGeom>
          <a:noFill/>
        </p:spPr>
        <p:txBody>
          <a:bodyPr wrap="none" rtlCol="0">
            <a:spAutoFit/>
          </a:bodyPr>
          <a:lstStyle/>
          <a:p>
            <a:r>
              <a:rPr kumimoji="1" lang="en-US" altLang="ko-KR" dirty="0"/>
              <a:t>Wu et al. (2012)</a:t>
            </a:r>
            <a:endParaRPr kumimoji="1" lang="ko-KR" altLang="en-US" dirty="0"/>
          </a:p>
        </p:txBody>
      </p:sp>
      <p:pic>
        <p:nvPicPr>
          <p:cNvPr id="18" name="그림 17">
            <a:extLst>
              <a:ext uri="{FF2B5EF4-FFF2-40B4-BE49-F238E27FC236}">
                <a16:creationId xmlns:a16="http://schemas.microsoft.com/office/drawing/2014/main" id="{E22294B3-65D0-B4AE-8AC4-DD089C9A34B5}"/>
              </a:ext>
            </a:extLst>
          </p:cNvPr>
          <p:cNvPicPr>
            <a:picLocks noChangeAspect="1"/>
          </p:cNvPicPr>
          <p:nvPr/>
        </p:nvPicPr>
        <p:blipFill>
          <a:blip r:embed="rId4"/>
          <a:stretch>
            <a:fillRect/>
          </a:stretch>
        </p:blipFill>
        <p:spPr>
          <a:xfrm>
            <a:off x="7066722" y="5040702"/>
            <a:ext cx="4927346" cy="1745851"/>
          </a:xfrm>
          <a:prstGeom prst="rect">
            <a:avLst/>
          </a:prstGeom>
        </p:spPr>
      </p:pic>
      <p:sp>
        <p:nvSpPr>
          <p:cNvPr id="3" name="TextBox 2">
            <a:extLst>
              <a:ext uri="{FF2B5EF4-FFF2-40B4-BE49-F238E27FC236}">
                <a16:creationId xmlns:a16="http://schemas.microsoft.com/office/drawing/2014/main" id="{E6653067-B4B2-5410-3D9E-FD67BED9E306}"/>
              </a:ext>
            </a:extLst>
          </p:cNvPr>
          <p:cNvSpPr txBox="1"/>
          <p:nvPr/>
        </p:nvSpPr>
        <p:spPr>
          <a:xfrm>
            <a:off x="40405" y="71447"/>
            <a:ext cx="8219012" cy="369332"/>
          </a:xfrm>
          <a:prstGeom prst="rect">
            <a:avLst/>
          </a:prstGeom>
          <a:solidFill>
            <a:schemeClr val="bg1"/>
          </a:solidFill>
          <a:ln>
            <a:noFill/>
          </a:ln>
        </p:spPr>
        <p:txBody>
          <a:bodyPr wrap="square" rtlCol="0">
            <a:spAutoFit/>
          </a:bodyPr>
          <a:lstStyle/>
          <a:p>
            <a:r>
              <a:rPr kumimoji="1" lang="en" altLang="ko-KR" b="1" dirty="0"/>
              <a:t>Western Boundary Currents Warm Faster than Global Mean in 20th century</a:t>
            </a:r>
            <a:endParaRPr kumimoji="1" lang="ko-KR" altLang="en-US" b="1" dirty="0"/>
          </a:p>
        </p:txBody>
      </p:sp>
      <p:sp>
        <p:nvSpPr>
          <p:cNvPr id="5" name="TextBox 4">
            <a:extLst>
              <a:ext uri="{FF2B5EF4-FFF2-40B4-BE49-F238E27FC236}">
                <a16:creationId xmlns:a16="http://schemas.microsoft.com/office/drawing/2014/main" id="{A738B55A-D885-7DC5-4DFB-1E24506E05B0}"/>
              </a:ext>
            </a:extLst>
          </p:cNvPr>
          <p:cNvSpPr txBox="1"/>
          <p:nvPr/>
        </p:nvSpPr>
        <p:spPr>
          <a:xfrm>
            <a:off x="4293750" y="1032094"/>
            <a:ext cx="1100686" cy="646331"/>
          </a:xfrm>
          <a:prstGeom prst="rect">
            <a:avLst/>
          </a:prstGeom>
          <a:noFill/>
        </p:spPr>
        <p:txBody>
          <a:bodyPr wrap="none" rtlCol="0">
            <a:spAutoFit/>
          </a:bodyPr>
          <a:lstStyle/>
          <a:p>
            <a:r>
              <a:rPr kumimoji="1" lang="en-US" altLang="ko-KR" b="1" dirty="0">
                <a:solidFill>
                  <a:srgbClr val="FF0000"/>
                </a:solidFill>
              </a:rPr>
              <a:t>East Asia </a:t>
            </a:r>
          </a:p>
          <a:p>
            <a:r>
              <a:rPr kumimoji="1" lang="en-US" altLang="ko-KR" b="1" dirty="0">
                <a:solidFill>
                  <a:srgbClr val="FF0000"/>
                </a:solidFill>
              </a:rPr>
              <a:t>warming!</a:t>
            </a:r>
            <a:endParaRPr kumimoji="1" lang="ko-KR" altLang="en-US" b="1" dirty="0">
              <a:solidFill>
                <a:srgbClr val="FF0000"/>
              </a:solidFill>
            </a:endParaRPr>
          </a:p>
        </p:txBody>
      </p:sp>
      <p:sp>
        <p:nvSpPr>
          <p:cNvPr id="6" name="TextBox 5">
            <a:extLst>
              <a:ext uri="{FF2B5EF4-FFF2-40B4-BE49-F238E27FC236}">
                <a16:creationId xmlns:a16="http://schemas.microsoft.com/office/drawing/2014/main" id="{80D4D34B-1ED9-ED14-11C2-7878A2811977}"/>
              </a:ext>
            </a:extLst>
          </p:cNvPr>
          <p:cNvSpPr txBox="1"/>
          <p:nvPr/>
        </p:nvSpPr>
        <p:spPr>
          <a:xfrm>
            <a:off x="6390860" y="1689008"/>
            <a:ext cx="2044149" cy="523220"/>
          </a:xfrm>
          <a:prstGeom prst="rect">
            <a:avLst/>
          </a:prstGeom>
          <a:noFill/>
        </p:spPr>
        <p:txBody>
          <a:bodyPr wrap="none" rtlCol="0">
            <a:spAutoFit/>
          </a:bodyPr>
          <a:lstStyle/>
          <a:p>
            <a:r>
              <a:rPr kumimoji="1" lang="en-US" altLang="ko-KR" sz="2800" b="1" dirty="0">
                <a:solidFill>
                  <a:srgbClr val="FF0000"/>
                </a:solidFill>
              </a:rPr>
              <a:t>0.13℃  dec</a:t>
            </a:r>
            <a:r>
              <a:rPr kumimoji="1" lang="en-US" altLang="ko-KR" sz="2800" b="1" baseline="30000" dirty="0">
                <a:solidFill>
                  <a:srgbClr val="FF0000"/>
                </a:solidFill>
              </a:rPr>
              <a:t>-1</a:t>
            </a:r>
            <a:endParaRPr kumimoji="1" lang="ko-KR" altLang="en-US" sz="2800" b="1" baseline="30000" dirty="0">
              <a:solidFill>
                <a:srgbClr val="FF0000"/>
              </a:solidFill>
            </a:endParaRPr>
          </a:p>
        </p:txBody>
      </p:sp>
    </p:spTree>
    <p:extLst>
      <p:ext uri="{BB962C8B-B14F-4D97-AF65-F5344CB8AC3E}">
        <p14:creationId xmlns:p14="http://schemas.microsoft.com/office/powerpoint/2010/main" val="259524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그림 32">
            <a:extLst>
              <a:ext uri="{FF2B5EF4-FFF2-40B4-BE49-F238E27FC236}">
                <a16:creationId xmlns:a16="http://schemas.microsoft.com/office/drawing/2014/main" id="{09A8DBFD-6110-035C-8B35-6C7CA06422E4}"/>
              </a:ext>
            </a:extLst>
          </p:cNvPr>
          <p:cNvPicPr>
            <a:picLocks noChangeAspect="1"/>
          </p:cNvPicPr>
          <p:nvPr/>
        </p:nvPicPr>
        <p:blipFill>
          <a:blip r:embed="rId3"/>
          <a:stretch>
            <a:fillRect/>
          </a:stretch>
        </p:blipFill>
        <p:spPr>
          <a:xfrm>
            <a:off x="2695130" y="960649"/>
            <a:ext cx="3671969" cy="5770237"/>
          </a:xfrm>
          <a:prstGeom prst="rect">
            <a:avLst/>
          </a:prstGeom>
        </p:spPr>
      </p:pic>
      <p:sp>
        <p:nvSpPr>
          <p:cNvPr id="3" name="TextBox 2">
            <a:extLst>
              <a:ext uri="{FF2B5EF4-FFF2-40B4-BE49-F238E27FC236}">
                <a16:creationId xmlns:a16="http://schemas.microsoft.com/office/drawing/2014/main" id="{EB1A7FE1-6699-02A3-1D90-F177EDE989AC}"/>
              </a:ext>
            </a:extLst>
          </p:cNvPr>
          <p:cNvSpPr txBox="1"/>
          <p:nvPr/>
        </p:nvSpPr>
        <p:spPr>
          <a:xfrm>
            <a:off x="280641" y="-25618"/>
            <a:ext cx="846199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Ocean Driven</a:t>
            </a:r>
            <a:endParaRPr kumimoji="1" lang="ko-Kore-KR" altLang="en-US" sz="3200" b="1"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4B0FDD1-799A-D34D-E390-BCEE97E95C9B}"/>
              </a:ext>
            </a:extLst>
          </p:cNvPr>
          <p:cNvSpPr txBox="1"/>
          <p:nvPr/>
        </p:nvSpPr>
        <p:spPr>
          <a:xfrm>
            <a:off x="2928178" y="4734989"/>
            <a:ext cx="592342"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May</a:t>
            </a:r>
            <a:endParaRPr kumimoji="1" lang="ko-Kore-KR" alt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15B3E8FF-AF1C-E779-8DEF-641650497DC9}"/>
              </a:ext>
            </a:extLst>
          </p:cNvPr>
          <p:cNvSpPr txBox="1"/>
          <p:nvPr/>
        </p:nvSpPr>
        <p:spPr>
          <a:xfrm>
            <a:off x="2973319" y="5622513"/>
            <a:ext cx="502061"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Jun</a:t>
            </a:r>
            <a:endParaRPr kumimoji="1" lang="ko-Kore-KR" alt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59862068-A2C2-E92E-AC86-9C33D4D9F206}"/>
              </a:ext>
            </a:extLst>
          </p:cNvPr>
          <p:cNvSpPr txBox="1"/>
          <p:nvPr/>
        </p:nvSpPr>
        <p:spPr>
          <a:xfrm>
            <a:off x="4619450" y="1194041"/>
            <a:ext cx="433132"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Jul</a:t>
            </a:r>
            <a:endParaRPr kumimoji="1" lang="ko-Kore-KR" altLang="en-US"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6295770-6B5E-3AC1-8771-EAF88542C02C}"/>
              </a:ext>
            </a:extLst>
          </p:cNvPr>
          <p:cNvSpPr txBox="1"/>
          <p:nvPr/>
        </p:nvSpPr>
        <p:spPr>
          <a:xfrm>
            <a:off x="4598318" y="2081564"/>
            <a:ext cx="548548"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Aug</a:t>
            </a:r>
            <a:endParaRPr kumimoji="1" lang="ko-Kore-KR" altLang="en-US"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5038A065-351A-4218-2EEE-C88EBCC794A0}"/>
              </a:ext>
            </a:extLst>
          </p:cNvPr>
          <p:cNvSpPr txBox="1"/>
          <p:nvPr/>
        </p:nvSpPr>
        <p:spPr>
          <a:xfrm>
            <a:off x="4608738" y="2969087"/>
            <a:ext cx="527709"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Sep</a:t>
            </a:r>
            <a:endParaRPr kumimoji="1" lang="ko-Kore-KR" alt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C56EAAD1-17D4-7BFA-5B20-3670E13DF7EE}"/>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19</a:t>
            </a:r>
          </a:p>
        </p:txBody>
      </p:sp>
      <p:sp>
        <p:nvSpPr>
          <p:cNvPr id="6" name="직사각형 5">
            <a:extLst>
              <a:ext uri="{FF2B5EF4-FFF2-40B4-BE49-F238E27FC236}">
                <a16:creationId xmlns:a16="http://schemas.microsoft.com/office/drawing/2014/main" id="{32A0E1A4-2BE0-AA9A-E30F-FB147AA625E6}"/>
              </a:ext>
            </a:extLst>
          </p:cNvPr>
          <p:cNvSpPr/>
          <p:nvPr/>
        </p:nvSpPr>
        <p:spPr>
          <a:xfrm>
            <a:off x="3017973" y="1270793"/>
            <a:ext cx="1612183" cy="2619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F46FB1E5-3065-1D36-4E9F-F3F8F0B0B9AD}"/>
              </a:ext>
            </a:extLst>
          </p:cNvPr>
          <p:cNvSpPr txBox="1"/>
          <p:nvPr/>
        </p:nvSpPr>
        <p:spPr>
          <a:xfrm>
            <a:off x="1160210" y="1603434"/>
            <a:ext cx="1674305" cy="369332"/>
          </a:xfrm>
          <a:prstGeom prst="rect">
            <a:avLst/>
          </a:prstGeom>
          <a:noFill/>
        </p:spPr>
        <p:txBody>
          <a:bodyPr wrap="none" rtlCol="0">
            <a:spAutoFit/>
          </a:bodyPr>
          <a:lstStyle/>
          <a:p>
            <a:r>
              <a:rPr kumimoji="1" lang="en-US" altLang="ko-Kore-KR" dirty="0">
                <a:solidFill>
                  <a:srgbClr val="FF0000"/>
                </a:solidFill>
                <a:latin typeface="Calibri" panose="020F0502020204030204" pitchFamily="34" charset="0"/>
                <a:cs typeface="Calibri" panose="020F0502020204030204" pitchFamily="34" charset="0"/>
              </a:rPr>
              <a:t>Heat flux</a:t>
            </a:r>
            <a:r>
              <a:rPr kumimoji="1" lang="en-US" altLang="ko-KR" dirty="0">
                <a:solidFill>
                  <a:srgbClr val="FF0000"/>
                </a:solidFill>
                <a:latin typeface="Calibri" panose="020F0502020204030204" pitchFamily="34" charset="0"/>
                <a:cs typeface="Calibri" panose="020F0502020204030204" pitchFamily="34" charset="0"/>
              </a:rPr>
              <a:t>-</a:t>
            </a:r>
            <a:r>
              <a:rPr kumimoji="1" lang="en-US" altLang="ko-Kore-KR" dirty="0">
                <a:solidFill>
                  <a:srgbClr val="FF0000"/>
                </a:solidFill>
                <a:latin typeface="Calibri" panose="020F0502020204030204" pitchFamily="34" charset="0"/>
                <a:cs typeface="Calibri" panose="020F0502020204030204" pitchFamily="34" charset="0"/>
              </a:rPr>
              <a:t>driven</a:t>
            </a:r>
            <a:endParaRPr kumimoji="1" lang="ko-Kore-KR" altLang="en-US" dirty="0">
              <a:solidFill>
                <a:srgbClr val="FF0000"/>
              </a:solidFill>
              <a:latin typeface="Calibri" panose="020F0502020204030204" pitchFamily="34" charset="0"/>
              <a:cs typeface="Calibri" panose="020F0502020204030204" pitchFamily="34" charset="0"/>
            </a:endParaRPr>
          </a:p>
        </p:txBody>
      </p:sp>
      <p:sp>
        <p:nvSpPr>
          <p:cNvPr id="26" name="직사각형 25">
            <a:extLst>
              <a:ext uri="{FF2B5EF4-FFF2-40B4-BE49-F238E27FC236}">
                <a16:creationId xmlns:a16="http://schemas.microsoft.com/office/drawing/2014/main" id="{559E6C9D-3456-534D-0704-A826FB526000}"/>
              </a:ext>
            </a:extLst>
          </p:cNvPr>
          <p:cNvSpPr/>
          <p:nvPr/>
        </p:nvSpPr>
        <p:spPr>
          <a:xfrm>
            <a:off x="4657085" y="1272844"/>
            <a:ext cx="1612183" cy="3497212"/>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rgbClr val="FF0000"/>
              </a:solidFill>
              <a:latin typeface="Calibri" panose="020F0502020204030204" pitchFamily="34" charset="0"/>
              <a:cs typeface="Calibri" panose="020F0502020204030204" pitchFamily="34" charset="0"/>
            </a:endParaRPr>
          </a:p>
        </p:txBody>
      </p:sp>
      <p:pic>
        <p:nvPicPr>
          <p:cNvPr id="27" name="그림 26">
            <a:extLst>
              <a:ext uri="{FF2B5EF4-FFF2-40B4-BE49-F238E27FC236}">
                <a16:creationId xmlns:a16="http://schemas.microsoft.com/office/drawing/2014/main" id="{21A311FA-63F0-2C65-DAB9-89A19E4B59C6}"/>
              </a:ext>
            </a:extLst>
          </p:cNvPr>
          <p:cNvPicPr>
            <a:picLocks noChangeAspect="1"/>
          </p:cNvPicPr>
          <p:nvPr/>
        </p:nvPicPr>
        <p:blipFill>
          <a:blip r:embed="rId4"/>
          <a:srcRect/>
          <a:stretch/>
        </p:blipFill>
        <p:spPr>
          <a:xfrm>
            <a:off x="6851707" y="637002"/>
            <a:ext cx="4337035" cy="2236867"/>
          </a:xfrm>
          <a:prstGeom prst="rect">
            <a:avLst/>
          </a:prstGeom>
        </p:spPr>
      </p:pic>
      <p:sp>
        <p:nvSpPr>
          <p:cNvPr id="28" name="TextBox 27">
            <a:extLst>
              <a:ext uri="{FF2B5EF4-FFF2-40B4-BE49-F238E27FC236}">
                <a16:creationId xmlns:a16="http://schemas.microsoft.com/office/drawing/2014/main" id="{70CA1A68-D795-22A1-A5AB-0E380EB30E1B}"/>
              </a:ext>
            </a:extLst>
          </p:cNvPr>
          <p:cNvSpPr txBox="1"/>
          <p:nvPr/>
        </p:nvSpPr>
        <p:spPr>
          <a:xfrm>
            <a:off x="10610396" y="655649"/>
            <a:ext cx="651140" cy="246221"/>
          </a:xfrm>
          <a:prstGeom prst="rect">
            <a:avLst/>
          </a:prstGeom>
          <a:solidFill>
            <a:schemeClr val="bg1"/>
          </a:solidFill>
        </p:spPr>
        <p:txBody>
          <a:bodyPr wrap="square" rtlCol="0">
            <a:spAutoFit/>
          </a:bodyPr>
          <a:lstStyle/>
          <a:p>
            <a:r>
              <a:rPr kumimoji="1" lang="en-US" altLang="ko-Kore-KR" sz="1000" dirty="0">
                <a:latin typeface="Calibri" panose="020F0502020204030204" pitchFamily="34" charset="0"/>
                <a:cs typeface="Calibri" panose="020F0502020204030204" pitchFamily="34" charset="0"/>
              </a:rPr>
              <a:t>[W m</a:t>
            </a:r>
            <a:r>
              <a:rPr kumimoji="1" lang="en-US" altLang="ko-Kore-KR" sz="1000" baseline="30000" dirty="0">
                <a:latin typeface="Calibri" panose="020F0502020204030204" pitchFamily="34" charset="0"/>
                <a:cs typeface="Calibri" panose="020F0502020204030204" pitchFamily="34" charset="0"/>
              </a:rPr>
              <a:t>-2</a:t>
            </a:r>
            <a:r>
              <a:rPr kumimoji="1" lang="en-US" altLang="ko-Kore-KR" sz="1000" dirty="0">
                <a:latin typeface="Calibri" panose="020F0502020204030204" pitchFamily="34" charset="0"/>
                <a:cs typeface="Calibri" panose="020F0502020204030204" pitchFamily="34" charset="0"/>
              </a:rPr>
              <a:t>]</a:t>
            </a:r>
            <a:endParaRPr kumimoji="1" lang="ko-Kore-KR" altLang="en-US" sz="1000"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4914452-55C5-A52D-54CF-C8CD6AA619B3}"/>
              </a:ext>
            </a:extLst>
          </p:cNvPr>
          <p:cNvSpPr txBox="1"/>
          <p:nvPr/>
        </p:nvSpPr>
        <p:spPr>
          <a:xfrm>
            <a:off x="4792963" y="911467"/>
            <a:ext cx="1447191" cy="369332"/>
          </a:xfrm>
          <a:prstGeom prst="rect">
            <a:avLst/>
          </a:prstGeom>
          <a:noFill/>
        </p:spPr>
        <p:txBody>
          <a:bodyPr wrap="none" rtlCol="0">
            <a:spAutoFit/>
          </a:bodyPr>
          <a:lstStyle/>
          <a:p>
            <a:r>
              <a:rPr kumimoji="1" lang="en-US" altLang="ko-Kore-KR" dirty="0">
                <a:solidFill>
                  <a:srgbClr val="0432FF"/>
                </a:solidFill>
                <a:latin typeface="Calibri" panose="020F0502020204030204" pitchFamily="34" charset="0"/>
                <a:cs typeface="Calibri" panose="020F0502020204030204" pitchFamily="34" charset="0"/>
              </a:rPr>
              <a:t>Ocean</a:t>
            </a:r>
            <a:r>
              <a:rPr kumimoji="1" lang="en-US" altLang="ko-KR" dirty="0">
                <a:solidFill>
                  <a:srgbClr val="0432FF"/>
                </a:solidFill>
                <a:latin typeface="Calibri" panose="020F0502020204030204" pitchFamily="34" charset="0"/>
                <a:cs typeface="Calibri" panose="020F0502020204030204" pitchFamily="34" charset="0"/>
              </a:rPr>
              <a:t>-</a:t>
            </a:r>
            <a:r>
              <a:rPr kumimoji="1" lang="en-US" altLang="ko-Kore-KR" dirty="0">
                <a:solidFill>
                  <a:srgbClr val="0432FF"/>
                </a:solidFill>
                <a:latin typeface="Calibri" panose="020F0502020204030204" pitchFamily="34" charset="0"/>
                <a:cs typeface="Calibri" panose="020F0502020204030204" pitchFamily="34" charset="0"/>
              </a:rPr>
              <a:t>driven</a:t>
            </a:r>
            <a:endParaRPr kumimoji="1" lang="ko-Kore-KR" altLang="en-US" dirty="0">
              <a:solidFill>
                <a:srgbClr val="0432FF"/>
              </a:solidFill>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F0E02BC4-79FC-094A-35C2-F3AFD661D79B}"/>
              </a:ext>
            </a:extLst>
          </p:cNvPr>
          <p:cNvSpPr txBox="1"/>
          <p:nvPr/>
        </p:nvSpPr>
        <p:spPr>
          <a:xfrm>
            <a:off x="2978929" y="1184897"/>
            <a:ext cx="490840"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Jan</a:t>
            </a:r>
            <a:endParaRPr kumimoji="1" lang="ko-Kore-KR" altLang="en-US"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A83FA476-EDBD-4997-13A6-431333D01094}"/>
              </a:ext>
            </a:extLst>
          </p:cNvPr>
          <p:cNvSpPr txBox="1"/>
          <p:nvPr/>
        </p:nvSpPr>
        <p:spPr>
          <a:xfrm>
            <a:off x="2962194" y="2072420"/>
            <a:ext cx="524311"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Feb</a:t>
            </a:r>
            <a:endParaRPr kumimoji="1" lang="ko-Kore-KR" altLang="en-US"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1EA657A2-570B-07F9-D1F5-841140209CEF}"/>
              </a:ext>
            </a:extLst>
          </p:cNvPr>
          <p:cNvSpPr txBox="1"/>
          <p:nvPr/>
        </p:nvSpPr>
        <p:spPr>
          <a:xfrm>
            <a:off x="2938053" y="2959943"/>
            <a:ext cx="572593"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Mar</a:t>
            </a:r>
            <a:endParaRPr kumimoji="1" lang="ko-Kore-KR" altLang="en-US" dirty="0">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EE351140-C16E-C2E3-C059-7040C207EA4B}"/>
              </a:ext>
            </a:extLst>
          </p:cNvPr>
          <p:cNvSpPr txBox="1"/>
          <p:nvPr/>
        </p:nvSpPr>
        <p:spPr>
          <a:xfrm>
            <a:off x="2964502" y="3847466"/>
            <a:ext cx="519694"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Apr</a:t>
            </a:r>
            <a:endParaRPr kumimoji="1" lang="ko-Kore-KR" altLang="en-US"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AAD0116-7CD3-9D2E-D27A-CEB62DEC3415}"/>
              </a:ext>
            </a:extLst>
          </p:cNvPr>
          <p:cNvSpPr txBox="1"/>
          <p:nvPr/>
        </p:nvSpPr>
        <p:spPr>
          <a:xfrm>
            <a:off x="4616753" y="3856610"/>
            <a:ext cx="511679"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Oct</a:t>
            </a:r>
            <a:endParaRPr kumimoji="1" lang="ko-Kore-KR" altLang="en-US" dirty="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93A2EB0C-CFF3-DEEB-5BE4-EB7800D9EA16}"/>
              </a:ext>
            </a:extLst>
          </p:cNvPr>
          <p:cNvSpPr txBox="1"/>
          <p:nvPr/>
        </p:nvSpPr>
        <p:spPr>
          <a:xfrm>
            <a:off x="4593221" y="4744133"/>
            <a:ext cx="558743"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Nov</a:t>
            </a:r>
            <a:endParaRPr kumimoji="1" lang="ko-Kore-KR" altLang="en-US"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036BC348-5A69-E24B-F250-21CE4D4C4280}"/>
              </a:ext>
            </a:extLst>
          </p:cNvPr>
          <p:cNvSpPr txBox="1"/>
          <p:nvPr/>
        </p:nvSpPr>
        <p:spPr>
          <a:xfrm>
            <a:off x="4602326" y="5631657"/>
            <a:ext cx="540533"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Dec</a:t>
            </a:r>
            <a:endParaRPr kumimoji="1" lang="ko-Kore-KR"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3F1272-8628-3301-F726-258479B362CF}"/>
                  </a:ext>
                </a:extLst>
              </p:cNvPr>
              <p:cNvSpPr txBox="1"/>
              <p:nvPr/>
            </p:nvSpPr>
            <p:spPr>
              <a:xfrm>
                <a:off x="292561" y="699727"/>
                <a:ext cx="2196755" cy="723275"/>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Shading: SSTa </a:t>
                </a:r>
                <a:r>
                  <a:rPr kumimoji="1" lang="en-US" altLang="ko-KR" sz="1200" dirty="0">
                    <a:latin typeface="Calibri" panose="020F0502020204030204" pitchFamily="34" charset="0"/>
                    <a:cs typeface="Calibri" panose="020F0502020204030204" pitchFamily="34" charset="0"/>
                  </a:rPr>
                  <a:t>[</a:t>
                </a:r>
                <a14:m>
                  <m:oMath xmlns:m="http://schemas.openxmlformats.org/officeDocument/2006/math">
                    <m:r>
                      <a:rPr kumimoji="1" lang="en-US" altLang="ko-KR" sz="1200" i="1" smtClean="0">
                        <a:latin typeface="Cambria Math" panose="02040503050406030204" pitchFamily="18" charset="0"/>
                        <a:ea typeface="Cambria Math" panose="02040503050406030204" pitchFamily="18" charset="0"/>
                      </a:rPr>
                      <m:t>℃</m:t>
                    </m:r>
                  </m:oMath>
                </a14:m>
                <a:r>
                  <a:rPr kumimoji="1" lang="en-US" altLang="ko-KR" sz="1200" dirty="0">
                    <a:latin typeface="Calibri" panose="020F0502020204030204" pitchFamily="34" charset="0"/>
                    <a:cs typeface="Calibri" panose="020F0502020204030204" pitchFamily="34" charset="0"/>
                  </a:rPr>
                  <a:t>]</a:t>
                </a:r>
                <a:endParaRPr kumimoji="1" lang="en-US" altLang="ko-Kore-KR" sz="1200" dirty="0">
                  <a:latin typeface="Calibri" panose="020F0502020204030204" pitchFamily="34" charset="0"/>
                  <a:cs typeface="Calibri" panose="020F0502020204030204" pitchFamily="34" charset="0"/>
                </a:endParaRPr>
              </a:p>
              <a:p>
                <a:pPr>
                  <a:spcAft>
                    <a:spcPts val="600"/>
                  </a:spcAft>
                </a:pPr>
                <a:r>
                  <a:rPr kumimoji="1" lang="en-US" altLang="ko-Kore-KR" sz="1200" dirty="0">
                    <a:latin typeface="Calibri" panose="020F0502020204030204" pitchFamily="34" charset="0"/>
                    <a:cs typeface="Calibri" panose="020F0502020204030204" pitchFamily="34" charset="0"/>
                  </a:rPr>
                  <a:t>Hatched : 95% significance</a:t>
                </a:r>
              </a:p>
              <a:p>
                <a:r>
                  <a:rPr kumimoji="1" lang="en-US" altLang="ko-Kore-KR" sz="1200" dirty="0">
                    <a:latin typeface="Calibri" panose="020F0502020204030204" pitchFamily="34" charset="0"/>
                    <a:cs typeface="Calibri" panose="020F0502020204030204" pitchFamily="34" charset="0"/>
                  </a:rPr>
                  <a:t>Contour : SSHa</a:t>
                </a:r>
                <a:r>
                  <a:rPr kumimoji="1" lang="ko-KR" altLang="en-US" sz="1200" dirty="0">
                    <a:latin typeface="Calibri" panose="020F0502020204030204" pitchFamily="34" charset="0"/>
                    <a:cs typeface="Calibri" panose="020F0502020204030204" pitchFamily="34" charset="0"/>
                  </a:rPr>
                  <a:t> </a:t>
                </a:r>
                <a:r>
                  <a:rPr kumimoji="1" lang="en-US" altLang="ko-KR" sz="1200" dirty="0">
                    <a:latin typeface="Calibri" panose="020F0502020204030204" pitchFamily="34" charset="0"/>
                    <a:cs typeface="Calibri" panose="020F0502020204030204" pitchFamily="34" charset="0"/>
                  </a:rPr>
                  <a:t>[cm]; CI = 2.5 cm</a:t>
                </a:r>
                <a:endParaRPr kumimoji="1" lang="en-US" altLang="ko-Kore-KR" sz="1200" dirty="0">
                  <a:latin typeface="Calibri" panose="020F0502020204030204" pitchFamily="34" charset="0"/>
                  <a:cs typeface="Calibri" panose="020F0502020204030204" pitchFamily="34" charset="0"/>
                </a:endParaRPr>
              </a:p>
            </p:txBody>
          </p:sp>
        </mc:Choice>
        <mc:Fallback xmlns="">
          <p:sp>
            <p:nvSpPr>
              <p:cNvPr id="42" name="TextBox 41">
                <a:extLst>
                  <a:ext uri="{FF2B5EF4-FFF2-40B4-BE49-F238E27FC236}">
                    <a16:creationId xmlns:a16="http://schemas.microsoft.com/office/drawing/2014/main" id="{BF3F1272-8628-3301-F726-258479B362CF}"/>
                  </a:ext>
                </a:extLst>
              </p:cNvPr>
              <p:cNvSpPr txBox="1">
                <a:spLocks noRot="1" noChangeAspect="1" noMove="1" noResize="1" noEditPoints="1" noAdjustHandles="1" noChangeArrowheads="1" noChangeShapeType="1" noTextEdit="1"/>
              </p:cNvSpPr>
              <p:nvPr/>
            </p:nvSpPr>
            <p:spPr>
              <a:xfrm>
                <a:off x="292561" y="699727"/>
                <a:ext cx="2196755" cy="723275"/>
              </a:xfrm>
              <a:prstGeom prst="rect">
                <a:avLst/>
              </a:prstGeom>
              <a:blipFill>
                <a:blip r:embed="rId5"/>
                <a:stretch>
                  <a:fillRect t="-1754" b="-5263"/>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4D4D6FF5-9EEA-323C-3C7A-2DF4B2313972}"/>
              </a:ext>
            </a:extLst>
          </p:cNvPr>
          <p:cNvSpPr txBox="1"/>
          <p:nvPr/>
        </p:nvSpPr>
        <p:spPr>
          <a:xfrm>
            <a:off x="6453069" y="3714752"/>
            <a:ext cx="5660460" cy="1000274"/>
          </a:xfrm>
          <a:prstGeom prst="rect">
            <a:avLst/>
          </a:prstGeom>
          <a:noFill/>
        </p:spPr>
        <p:txBody>
          <a:bodyPr wrap="none" rtlCol="0">
            <a:spAutoFit/>
          </a:bodyPr>
          <a:lstStyle/>
          <a:p>
            <a:pPr marL="342900" indent="-342900">
              <a:buAutoNum type="arabicPeriod"/>
            </a:pPr>
            <a:r>
              <a:rPr kumimoji="1" lang="en-US" altLang="ko-Kore-KR" dirty="0">
                <a:latin typeface="Calibri" panose="020F0502020204030204" pitchFamily="34" charset="0"/>
                <a:cs typeface="Calibri" panose="020F0502020204030204" pitchFamily="34" charset="0"/>
              </a:rPr>
              <a:t>Source of the positive SSHa: </a:t>
            </a:r>
          </a:p>
          <a:p>
            <a:pPr lvl="1">
              <a:spcAft>
                <a:spcPts val="600"/>
              </a:spcAft>
            </a:pPr>
            <a:r>
              <a:rPr kumimoji="1" lang="en-US" altLang="ko-Kore-KR" dirty="0">
                <a:latin typeface="Calibri" panose="020F0502020204030204" pitchFamily="34" charset="0"/>
                <a:cs typeface="Calibri" panose="020F0502020204030204" pitchFamily="34" charset="0"/>
              </a:rPr>
              <a:t>propagation from the </a:t>
            </a:r>
            <a:r>
              <a:rPr kumimoji="1" lang="en-US" altLang="ko-Kore-KR" b="1" dirty="0">
                <a:latin typeface="Calibri" panose="020F0502020204030204" pitchFamily="34" charset="0"/>
                <a:cs typeface="Calibri" panose="020F0502020204030204" pitchFamily="34" charset="0"/>
              </a:rPr>
              <a:t>remote ocean or local forcing? </a:t>
            </a:r>
          </a:p>
          <a:p>
            <a:pPr marL="342900" indent="-342900">
              <a:buAutoNum type="arabicPeriod"/>
            </a:pPr>
            <a:r>
              <a:rPr kumimoji="1" lang="en-US" altLang="ko-Kore-KR" dirty="0">
                <a:latin typeface="Calibri" panose="020F0502020204030204" pitchFamily="34" charset="0"/>
                <a:cs typeface="Calibri" panose="020F0502020204030204" pitchFamily="34" charset="0"/>
              </a:rPr>
              <a:t>Physical relationship between SSHa and SSTa?</a:t>
            </a:r>
            <a:endParaRPr kumimoji="1" lang="ko-Kore-KR" altLang="en-US" dirty="0">
              <a:latin typeface="Calibri" panose="020F0502020204030204" pitchFamily="34" charset="0"/>
              <a:cs typeface="Calibri" panose="020F0502020204030204" pitchFamily="34" charset="0"/>
            </a:endParaRPr>
          </a:p>
        </p:txBody>
      </p:sp>
      <p:grpSp>
        <p:nvGrpSpPr>
          <p:cNvPr id="46" name="그룹 45">
            <a:extLst>
              <a:ext uri="{FF2B5EF4-FFF2-40B4-BE49-F238E27FC236}">
                <a16:creationId xmlns:a16="http://schemas.microsoft.com/office/drawing/2014/main" id="{8EA424BE-A900-1152-7768-D4388E882483}"/>
              </a:ext>
            </a:extLst>
          </p:cNvPr>
          <p:cNvGrpSpPr/>
          <p:nvPr/>
        </p:nvGrpSpPr>
        <p:grpSpPr>
          <a:xfrm>
            <a:off x="94019" y="5454540"/>
            <a:ext cx="2432219" cy="1280530"/>
            <a:chOff x="-36376" y="4921562"/>
            <a:chExt cx="3674751" cy="1821422"/>
          </a:xfrm>
        </p:grpSpPr>
        <p:grpSp>
          <p:nvGrpSpPr>
            <p:cNvPr id="47" name="그룹 46">
              <a:extLst>
                <a:ext uri="{FF2B5EF4-FFF2-40B4-BE49-F238E27FC236}">
                  <a16:creationId xmlns:a16="http://schemas.microsoft.com/office/drawing/2014/main" id="{4C1C83A6-D101-4774-9A31-6CB06350F7B1}"/>
                </a:ext>
              </a:extLst>
            </p:cNvPr>
            <p:cNvGrpSpPr/>
            <p:nvPr/>
          </p:nvGrpSpPr>
          <p:grpSpPr>
            <a:xfrm>
              <a:off x="65569" y="4921562"/>
              <a:ext cx="3572806" cy="1690933"/>
              <a:chOff x="5524201" y="974701"/>
              <a:chExt cx="4323096" cy="2046029"/>
            </a:xfrm>
          </p:grpSpPr>
          <p:pic>
            <p:nvPicPr>
              <p:cNvPr id="53" name="그림 52">
                <a:extLst>
                  <a:ext uri="{FF2B5EF4-FFF2-40B4-BE49-F238E27FC236}">
                    <a16:creationId xmlns:a16="http://schemas.microsoft.com/office/drawing/2014/main" id="{538F023D-A1BD-8B75-5386-298A18F66A9D}"/>
                  </a:ext>
                </a:extLst>
              </p:cNvPr>
              <p:cNvPicPr>
                <a:picLocks noChangeAspect="1"/>
              </p:cNvPicPr>
              <p:nvPr/>
            </p:nvPicPr>
            <p:blipFill rotWithShape="1">
              <a:blip r:embed="rId6"/>
              <a:srcRect l="52325" t="8436" b="47336"/>
              <a:stretch/>
            </p:blipFill>
            <p:spPr>
              <a:xfrm>
                <a:off x="5832960" y="1301965"/>
                <a:ext cx="4014337" cy="1718765"/>
              </a:xfrm>
              <a:prstGeom prst="rect">
                <a:avLst/>
              </a:prstGeom>
            </p:spPr>
          </p:pic>
          <p:pic>
            <p:nvPicPr>
              <p:cNvPr id="54" name="그림 53">
                <a:extLst>
                  <a:ext uri="{FF2B5EF4-FFF2-40B4-BE49-F238E27FC236}">
                    <a16:creationId xmlns:a16="http://schemas.microsoft.com/office/drawing/2014/main" id="{C7748450-E448-BEC4-D33E-6C82FA608FBC}"/>
                  </a:ext>
                </a:extLst>
              </p:cNvPr>
              <p:cNvPicPr>
                <a:picLocks noChangeAspect="1"/>
              </p:cNvPicPr>
              <p:nvPr/>
            </p:nvPicPr>
            <p:blipFill rotWithShape="1">
              <a:blip r:embed="rId6"/>
              <a:srcRect r="72119" b="90583"/>
              <a:stretch/>
            </p:blipFill>
            <p:spPr>
              <a:xfrm>
                <a:off x="5524201" y="974701"/>
                <a:ext cx="2180878" cy="339936"/>
              </a:xfrm>
              <a:prstGeom prst="rect">
                <a:avLst/>
              </a:prstGeom>
            </p:spPr>
          </p:pic>
          <p:sp>
            <p:nvSpPr>
              <p:cNvPr id="55" name="TextBox 54">
                <a:extLst>
                  <a:ext uri="{FF2B5EF4-FFF2-40B4-BE49-F238E27FC236}">
                    <a16:creationId xmlns:a16="http://schemas.microsoft.com/office/drawing/2014/main" id="{33F3F6EA-F6AA-7BB3-4C51-854E2AF15794}"/>
                  </a:ext>
                </a:extLst>
              </p:cNvPr>
              <p:cNvSpPr txBox="1"/>
              <p:nvPr/>
            </p:nvSpPr>
            <p:spPr>
              <a:xfrm>
                <a:off x="5941455" y="1393355"/>
                <a:ext cx="692264" cy="397285"/>
              </a:xfrm>
              <a:prstGeom prst="rect">
                <a:avLst/>
              </a:prstGeom>
              <a:solidFill>
                <a:schemeClr val="bg1"/>
              </a:solidFill>
            </p:spPr>
            <p:txBody>
              <a:bodyPr wrap="square" rtlCol="0">
                <a:spAutoFit/>
              </a:bodyPr>
              <a:lstStyle/>
              <a:p>
                <a:r>
                  <a:rPr kumimoji="1" lang="en-US" altLang="ko-Kore-KR" sz="900" dirty="0">
                    <a:latin typeface="Calibri" panose="020F0502020204030204" pitchFamily="34" charset="0"/>
                    <a:cs typeface="Calibri" panose="020F0502020204030204" pitchFamily="34" charset="0"/>
                  </a:rPr>
                  <a:t>JAS</a:t>
                </a:r>
                <a:endParaRPr kumimoji="1" lang="ko-Kore-KR" altLang="en-US" sz="900" dirty="0">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6DB329F7-0E60-C571-0466-CCDBE9FA03DE}"/>
                  </a:ext>
                </a:extLst>
              </p:cNvPr>
              <p:cNvSpPr txBox="1"/>
              <p:nvPr/>
            </p:nvSpPr>
            <p:spPr>
              <a:xfrm>
                <a:off x="7932497" y="1393355"/>
                <a:ext cx="855150" cy="397285"/>
              </a:xfrm>
              <a:prstGeom prst="rect">
                <a:avLst/>
              </a:prstGeom>
              <a:solidFill>
                <a:schemeClr val="bg1"/>
              </a:solidFill>
            </p:spPr>
            <p:txBody>
              <a:bodyPr wrap="square" rtlCol="0">
                <a:spAutoFit/>
              </a:bodyPr>
              <a:lstStyle/>
              <a:p>
                <a:r>
                  <a:rPr kumimoji="1" lang="en-US" altLang="ko-Kore-KR" sz="900" dirty="0">
                    <a:latin typeface="Calibri" panose="020F0502020204030204" pitchFamily="34" charset="0"/>
                    <a:cs typeface="Calibri" panose="020F0502020204030204" pitchFamily="34" charset="0"/>
                  </a:rPr>
                  <a:t>OND</a:t>
                </a:r>
                <a:endParaRPr kumimoji="1" lang="ko-Kore-KR" altLang="en-US" sz="900" dirty="0">
                  <a:latin typeface="Calibri" panose="020F0502020204030204" pitchFamily="34" charset="0"/>
                  <a:cs typeface="Calibri" panose="020F0502020204030204" pitchFamily="34" charset="0"/>
                </a:endParaRPr>
              </a:p>
            </p:txBody>
          </p:sp>
        </p:grpSp>
        <p:pic>
          <p:nvPicPr>
            <p:cNvPr id="51" name="그림 50">
              <a:extLst>
                <a:ext uri="{FF2B5EF4-FFF2-40B4-BE49-F238E27FC236}">
                  <a16:creationId xmlns:a16="http://schemas.microsoft.com/office/drawing/2014/main" id="{8BC78578-4A8E-6553-5F05-A90D932416E7}"/>
                </a:ext>
              </a:extLst>
            </p:cNvPr>
            <p:cNvPicPr>
              <a:picLocks noChangeAspect="1"/>
            </p:cNvPicPr>
            <p:nvPr/>
          </p:nvPicPr>
          <p:blipFill rotWithShape="1">
            <a:blip r:embed="rId6"/>
            <a:srcRect l="-383" t="8421" r="94623" b="46459"/>
            <a:stretch/>
          </p:blipFill>
          <p:spPr>
            <a:xfrm>
              <a:off x="-36376" y="5191946"/>
              <a:ext cx="400797" cy="1449124"/>
            </a:xfrm>
            <a:prstGeom prst="rect">
              <a:avLst/>
            </a:prstGeom>
          </p:spPr>
        </p:pic>
        <p:pic>
          <p:nvPicPr>
            <p:cNvPr id="52" name="그림 51">
              <a:extLst>
                <a:ext uri="{FF2B5EF4-FFF2-40B4-BE49-F238E27FC236}">
                  <a16:creationId xmlns:a16="http://schemas.microsoft.com/office/drawing/2014/main" id="{322B0344-0E65-897A-223B-C19DD968D2E2}"/>
                </a:ext>
              </a:extLst>
            </p:cNvPr>
            <p:cNvPicPr>
              <a:picLocks noChangeAspect="1"/>
            </p:cNvPicPr>
            <p:nvPr/>
          </p:nvPicPr>
          <p:blipFill rotWithShape="1">
            <a:blip r:embed="rId6"/>
            <a:srcRect l="52981" t="94989" b="-250"/>
            <a:stretch/>
          </p:blipFill>
          <p:spPr>
            <a:xfrm>
              <a:off x="364421" y="6574018"/>
              <a:ext cx="3271953" cy="168966"/>
            </a:xfrm>
            <a:prstGeom prst="rect">
              <a:avLst/>
            </a:prstGeom>
          </p:spPr>
        </p:pic>
      </p:grpSp>
      <p:cxnSp>
        <p:nvCxnSpPr>
          <p:cNvPr id="61" name="직선 화살표 연결선 60">
            <a:extLst>
              <a:ext uri="{FF2B5EF4-FFF2-40B4-BE49-F238E27FC236}">
                <a16:creationId xmlns:a16="http://schemas.microsoft.com/office/drawing/2014/main" id="{C35651C0-D269-A947-89BB-F54D1F5A5995}"/>
              </a:ext>
            </a:extLst>
          </p:cNvPr>
          <p:cNvCxnSpPr>
            <a:cxnSpLocks/>
          </p:cNvCxnSpPr>
          <p:nvPr/>
        </p:nvCxnSpPr>
        <p:spPr>
          <a:xfrm flipH="1" flipV="1">
            <a:off x="5448460" y="2919447"/>
            <a:ext cx="1467644" cy="8585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연결선[R] 68">
            <a:extLst>
              <a:ext uri="{FF2B5EF4-FFF2-40B4-BE49-F238E27FC236}">
                <a16:creationId xmlns:a16="http://schemas.microsoft.com/office/drawing/2014/main" id="{CC87BBBC-CF7B-7652-4C1F-638A4D8086DD}"/>
              </a:ext>
            </a:extLst>
          </p:cNvPr>
          <p:cNvCxnSpPr>
            <a:cxnSpLocks/>
          </p:cNvCxnSpPr>
          <p:nvPr/>
        </p:nvCxnSpPr>
        <p:spPr>
          <a:xfrm flipH="1">
            <a:off x="4144211" y="4535874"/>
            <a:ext cx="283076" cy="194947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R] 73">
            <a:extLst>
              <a:ext uri="{FF2B5EF4-FFF2-40B4-BE49-F238E27FC236}">
                <a16:creationId xmlns:a16="http://schemas.microsoft.com/office/drawing/2014/main" id="{BD888F7C-3692-5AC2-F810-24606BA04E94}"/>
              </a:ext>
            </a:extLst>
          </p:cNvPr>
          <p:cNvCxnSpPr>
            <a:cxnSpLocks/>
          </p:cNvCxnSpPr>
          <p:nvPr/>
        </p:nvCxnSpPr>
        <p:spPr>
          <a:xfrm flipH="1">
            <a:off x="4915949" y="1972766"/>
            <a:ext cx="596619" cy="45235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805ED8B-9CD4-2DAD-3E94-8FAD50161F8D}"/>
              </a:ext>
            </a:extLst>
          </p:cNvPr>
          <p:cNvSpPr txBox="1"/>
          <p:nvPr/>
        </p:nvSpPr>
        <p:spPr>
          <a:xfrm>
            <a:off x="8976526" y="2822321"/>
            <a:ext cx="1609410" cy="307777"/>
          </a:xfrm>
          <a:prstGeom prst="rect">
            <a:avLst/>
          </a:prstGeom>
          <a:noFill/>
        </p:spPr>
        <p:txBody>
          <a:bodyPr wrap="square" rtlCol="0">
            <a:spAutoFit/>
          </a:bodyPr>
          <a:lstStyle/>
          <a:p>
            <a:r>
              <a:rPr kumimoji="1" lang="en-US" altLang="ko-Kore-KR" sz="1400" dirty="0">
                <a:solidFill>
                  <a:srgbClr val="0432FF"/>
                </a:solidFill>
                <a:latin typeface="Calibri" panose="020F0502020204030204" pitchFamily="34" charset="0"/>
                <a:cs typeface="Calibri" panose="020F0502020204030204" pitchFamily="34" charset="0"/>
              </a:rPr>
              <a:t>Ocean</a:t>
            </a:r>
            <a:r>
              <a:rPr kumimoji="1" lang="en-US" altLang="ko-KR" sz="1400" dirty="0">
                <a:solidFill>
                  <a:srgbClr val="0432FF"/>
                </a:solidFill>
                <a:latin typeface="Calibri" panose="020F0502020204030204" pitchFamily="34" charset="0"/>
                <a:cs typeface="Calibri" panose="020F0502020204030204" pitchFamily="34" charset="0"/>
              </a:rPr>
              <a:t>-</a:t>
            </a:r>
            <a:r>
              <a:rPr kumimoji="1" lang="en-US" altLang="ko-Kore-KR" sz="1400" dirty="0">
                <a:solidFill>
                  <a:srgbClr val="0432FF"/>
                </a:solidFill>
                <a:latin typeface="Calibri" panose="020F0502020204030204" pitchFamily="34" charset="0"/>
                <a:cs typeface="Calibri" panose="020F0502020204030204" pitchFamily="34" charset="0"/>
              </a:rPr>
              <a:t>Driven</a:t>
            </a:r>
            <a:endParaRPr kumimoji="1" lang="ko-Kore-KR" altLang="en-US" sz="1400" dirty="0">
              <a:solidFill>
                <a:srgbClr val="0432FF"/>
              </a:solidFill>
              <a:latin typeface="Calibri" panose="020F0502020204030204" pitchFamily="34" charset="0"/>
              <a:cs typeface="Calibri" panose="020F0502020204030204" pitchFamily="34" charset="0"/>
            </a:endParaRPr>
          </a:p>
        </p:txBody>
      </p:sp>
      <p:sp>
        <p:nvSpPr>
          <p:cNvPr id="81" name="직사각형 80">
            <a:extLst>
              <a:ext uri="{FF2B5EF4-FFF2-40B4-BE49-F238E27FC236}">
                <a16:creationId xmlns:a16="http://schemas.microsoft.com/office/drawing/2014/main" id="{F297D70C-F701-6C53-F43E-415347BDFF17}"/>
              </a:ext>
            </a:extLst>
          </p:cNvPr>
          <p:cNvSpPr/>
          <p:nvPr/>
        </p:nvSpPr>
        <p:spPr>
          <a:xfrm>
            <a:off x="9052864" y="2654207"/>
            <a:ext cx="1005197" cy="147618"/>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87" name="타원 86">
            <a:extLst>
              <a:ext uri="{FF2B5EF4-FFF2-40B4-BE49-F238E27FC236}">
                <a16:creationId xmlns:a16="http://schemas.microsoft.com/office/drawing/2014/main" id="{35930F7B-C014-C575-5554-4389C1B835E7}"/>
              </a:ext>
            </a:extLst>
          </p:cNvPr>
          <p:cNvSpPr/>
          <p:nvPr/>
        </p:nvSpPr>
        <p:spPr>
          <a:xfrm rot="3601242">
            <a:off x="5135285" y="3353528"/>
            <a:ext cx="154367" cy="403468"/>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88" name="타원 87">
            <a:extLst>
              <a:ext uri="{FF2B5EF4-FFF2-40B4-BE49-F238E27FC236}">
                <a16:creationId xmlns:a16="http://schemas.microsoft.com/office/drawing/2014/main" id="{FDBD54BA-F97B-6201-38E4-FA1844FF6C46}"/>
              </a:ext>
            </a:extLst>
          </p:cNvPr>
          <p:cNvSpPr/>
          <p:nvPr/>
        </p:nvSpPr>
        <p:spPr>
          <a:xfrm rot="3601242">
            <a:off x="5292695" y="3993959"/>
            <a:ext cx="145693" cy="638553"/>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346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434195-3BE8-F195-ECDE-0B63B15D1BF0}"/>
              </a:ext>
            </a:extLst>
          </p:cNvPr>
          <p:cNvSpPr txBox="1"/>
          <p:nvPr/>
        </p:nvSpPr>
        <p:spPr>
          <a:xfrm>
            <a:off x="292211" y="-105953"/>
            <a:ext cx="846199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Ocean Driven</a:t>
            </a:r>
            <a:endParaRPr kumimoji="1" lang="ko-Kore-KR" altLang="en-US" sz="32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F23AFE7-9ACA-0F4B-8D05-58B74952D9BA}"/>
              </a:ext>
            </a:extLst>
          </p:cNvPr>
          <p:cNvSpPr txBox="1"/>
          <p:nvPr/>
        </p:nvSpPr>
        <p:spPr>
          <a:xfrm>
            <a:off x="5272966" y="966255"/>
            <a:ext cx="2141939" cy="307777"/>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Shading: SSHa [cm]</a:t>
            </a:r>
            <a:endParaRPr kumimoji="1" lang="ko-Kore-KR" altLang="en-US" sz="1400" dirty="0">
              <a:latin typeface="Calibri" panose="020F0502020204030204" pitchFamily="34" charset="0"/>
              <a:cs typeface="Calibri" panose="020F0502020204030204" pitchFamily="34" charset="0"/>
            </a:endParaRPr>
          </a:p>
        </p:txBody>
      </p:sp>
      <p:sp>
        <p:nvSpPr>
          <p:cNvPr id="17" name="Slide Number Placeholder 4">
            <a:extLst>
              <a:ext uri="{FF2B5EF4-FFF2-40B4-BE49-F238E27FC236}">
                <a16:creationId xmlns:a16="http://schemas.microsoft.com/office/drawing/2014/main" id="{EDE7A8AB-9B51-352D-EC93-98F1738724BB}"/>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20</a:t>
            </a:r>
          </a:p>
        </p:txBody>
      </p:sp>
      <p:sp>
        <p:nvSpPr>
          <p:cNvPr id="32" name="TextBox 31">
            <a:extLst>
              <a:ext uri="{FF2B5EF4-FFF2-40B4-BE49-F238E27FC236}">
                <a16:creationId xmlns:a16="http://schemas.microsoft.com/office/drawing/2014/main" id="{7AE2E759-FB91-A956-1A4D-6B062D6F051A}"/>
              </a:ext>
            </a:extLst>
          </p:cNvPr>
          <p:cNvSpPr txBox="1"/>
          <p:nvPr/>
        </p:nvSpPr>
        <p:spPr>
          <a:xfrm>
            <a:off x="6142321" y="7252633"/>
            <a:ext cx="301686"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1</a:t>
            </a:r>
            <a:endParaRPr kumimoji="1" lang="ko-Kore-KR" altLang="en-US" dirty="0">
              <a:latin typeface="Calibri" panose="020F0502020204030204" pitchFamily="34" charset="0"/>
              <a:cs typeface="Calibri" panose="020F0502020204030204" pitchFamily="34" charset="0"/>
            </a:endParaRPr>
          </a:p>
        </p:txBody>
      </p:sp>
      <p:pic>
        <p:nvPicPr>
          <p:cNvPr id="2" name="그림 1">
            <a:extLst>
              <a:ext uri="{FF2B5EF4-FFF2-40B4-BE49-F238E27FC236}">
                <a16:creationId xmlns:a16="http://schemas.microsoft.com/office/drawing/2014/main" id="{F8D4697C-C226-0FAE-8F1F-75A365E86397}"/>
              </a:ext>
            </a:extLst>
          </p:cNvPr>
          <p:cNvPicPr>
            <a:picLocks noChangeAspect="1"/>
          </p:cNvPicPr>
          <p:nvPr/>
        </p:nvPicPr>
        <p:blipFill rotWithShape="1">
          <a:blip r:embed="rId3"/>
          <a:srcRect r="45370"/>
          <a:stretch/>
        </p:blipFill>
        <p:spPr>
          <a:xfrm>
            <a:off x="4816800" y="1598400"/>
            <a:ext cx="2356432" cy="4744800"/>
          </a:xfrm>
          <a:prstGeom prst="rect">
            <a:avLst/>
          </a:prstGeom>
        </p:spPr>
      </p:pic>
      <p:sp>
        <p:nvSpPr>
          <p:cNvPr id="63" name="TextBox 62">
            <a:extLst>
              <a:ext uri="{FF2B5EF4-FFF2-40B4-BE49-F238E27FC236}">
                <a16:creationId xmlns:a16="http://schemas.microsoft.com/office/drawing/2014/main" id="{495210ED-E55F-38A2-E56C-0642F9E8D7D9}"/>
              </a:ext>
            </a:extLst>
          </p:cNvPr>
          <p:cNvSpPr txBox="1"/>
          <p:nvPr/>
        </p:nvSpPr>
        <p:spPr>
          <a:xfrm>
            <a:off x="6690916" y="4896144"/>
            <a:ext cx="559769"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143.5E</a:t>
            </a:r>
            <a:endParaRPr kumimoji="1" lang="ko-Kore-KR" altLang="en-US" sz="1050" dirty="0">
              <a:latin typeface="Calibri" panose="020F0502020204030204" pitchFamily="34" charset="0"/>
              <a:cs typeface="Calibri" panose="020F0502020204030204" pitchFamily="34" charset="0"/>
            </a:endParaRPr>
          </a:p>
        </p:txBody>
      </p:sp>
      <p:sp>
        <p:nvSpPr>
          <p:cNvPr id="64" name="TextBox 63">
            <a:extLst>
              <a:ext uri="{FF2B5EF4-FFF2-40B4-BE49-F238E27FC236}">
                <a16:creationId xmlns:a16="http://schemas.microsoft.com/office/drawing/2014/main" id="{CA95C0EE-2298-CE98-A9C5-391B4E1B12DF}"/>
              </a:ext>
            </a:extLst>
          </p:cNvPr>
          <p:cNvSpPr txBox="1"/>
          <p:nvPr/>
        </p:nvSpPr>
        <p:spPr>
          <a:xfrm>
            <a:off x="6096000" y="4590988"/>
            <a:ext cx="457176"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138E</a:t>
            </a:r>
            <a:endParaRPr kumimoji="1" lang="ko-Kore-KR" altLang="en-US" sz="1050" dirty="0">
              <a:latin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635368F8-7D05-E6BD-3689-C4312A12AB60}"/>
              </a:ext>
            </a:extLst>
          </p:cNvPr>
          <p:cNvSpPr txBox="1"/>
          <p:nvPr/>
        </p:nvSpPr>
        <p:spPr>
          <a:xfrm>
            <a:off x="5833161" y="4187761"/>
            <a:ext cx="457176"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133E</a:t>
            </a:r>
            <a:endParaRPr kumimoji="1" lang="ko-Kore-KR" altLang="en-US" sz="1050" dirty="0">
              <a:latin typeface="Calibri" panose="020F0502020204030204" pitchFamily="34" charset="0"/>
              <a:cs typeface="Calibri" panose="020F0502020204030204" pitchFamily="34" charset="0"/>
            </a:endParaRPr>
          </a:p>
        </p:txBody>
      </p:sp>
      <p:sp>
        <p:nvSpPr>
          <p:cNvPr id="66" name="TextBox 65">
            <a:extLst>
              <a:ext uri="{FF2B5EF4-FFF2-40B4-BE49-F238E27FC236}">
                <a16:creationId xmlns:a16="http://schemas.microsoft.com/office/drawing/2014/main" id="{176CEFC4-1C8C-C7D0-9E95-DFE9D97D29E7}"/>
              </a:ext>
            </a:extLst>
          </p:cNvPr>
          <p:cNvSpPr txBox="1"/>
          <p:nvPr/>
        </p:nvSpPr>
        <p:spPr>
          <a:xfrm>
            <a:off x="5441643" y="3777777"/>
            <a:ext cx="607859" cy="246221"/>
          </a:xfrm>
          <a:prstGeom prst="rect">
            <a:avLst/>
          </a:prstGeom>
          <a:noFill/>
        </p:spPr>
        <p:txBody>
          <a:bodyPr wrap="none" rtlCol="0">
            <a:spAutoFit/>
          </a:bodyPr>
          <a:lstStyle/>
          <a:p>
            <a:r>
              <a:rPr kumimoji="1" lang="en-US" altLang="ko-Kore-KR" sz="1000" dirty="0">
                <a:latin typeface="Calibri" panose="020F0502020204030204" pitchFamily="34" charset="0"/>
                <a:cs typeface="Calibri" panose="020F0502020204030204" pitchFamily="34" charset="0"/>
              </a:rPr>
              <a:t>128.75E</a:t>
            </a:r>
            <a:endParaRPr kumimoji="1" lang="ko-Kore-KR" altLang="en-US" sz="1000" dirty="0">
              <a:latin typeface="Calibri" panose="020F0502020204030204" pitchFamily="34" charset="0"/>
              <a:cs typeface="Calibri" panose="020F0502020204030204" pitchFamily="34" charset="0"/>
            </a:endParaRPr>
          </a:p>
        </p:txBody>
      </p:sp>
      <p:sp>
        <p:nvSpPr>
          <p:cNvPr id="67" name="TextBox 66">
            <a:extLst>
              <a:ext uri="{FF2B5EF4-FFF2-40B4-BE49-F238E27FC236}">
                <a16:creationId xmlns:a16="http://schemas.microsoft.com/office/drawing/2014/main" id="{B280FE41-10AA-AB8C-87BF-E8810D4F2503}"/>
              </a:ext>
            </a:extLst>
          </p:cNvPr>
          <p:cNvSpPr txBox="1"/>
          <p:nvPr/>
        </p:nvSpPr>
        <p:spPr>
          <a:xfrm>
            <a:off x="5661518" y="3295706"/>
            <a:ext cx="628697"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127.25E</a:t>
            </a:r>
            <a:endParaRPr kumimoji="1" lang="ko-Kore-KR" altLang="en-US" sz="1050" dirty="0">
              <a:latin typeface="Calibri" panose="020F0502020204030204" pitchFamily="34" charset="0"/>
              <a:cs typeface="Calibri" panose="020F0502020204030204" pitchFamily="34" charset="0"/>
            </a:endParaRPr>
          </a:p>
        </p:txBody>
      </p:sp>
      <p:sp>
        <p:nvSpPr>
          <p:cNvPr id="68" name="TextBox 67">
            <a:extLst>
              <a:ext uri="{FF2B5EF4-FFF2-40B4-BE49-F238E27FC236}">
                <a16:creationId xmlns:a16="http://schemas.microsoft.com/office/drawing/2014/main" id="{8AF88B9E-11B5-11AB-54BA-D18301A21A01}"/>
              </a:ext>
            </a:extLst>
          </p:cNvPr>
          <p:cNvSpPr txBox="1"/>
          <p:nvPr/>
        </p:nvSpPr>
        <p:spPr>
          <a:xfrm>
            <a:off x="5470491" y="2912728"/>
            <a:ext cx="559769"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124.5E</a:t>
            </a:r>
            <a:endParaRPr kumimoji="1" lang="ko-Kore-KR" altLang="en-US" sz="1050" dirty="0">
              <a:latin typeface="Calibri" panose="020F0502020204030204" pitchFamily="34" charset="0"/>
              <a:cs typeface="Calibri" panose="020F0502020204030204" pitchFamily="34" charset="0"/>
            </a:endParaRPr>
          </a:p>
        </p:txBody>
      </p:sp>
      <p:cxnSp>
        <p:nvCxnSpPr>
          <p:cNvPr id="112" name="직선 연결선[R] 111">
            <a:extLst>
              <a:ext uri="{FF2B5EF4-FFF2-40B4-BE49-F238E27FC236}">
                <a16:creationId xmlns:a16="http://schemas.microsoft.com/office/drawing/2014/main" id="{B17F6E18-A31A-3EC9-3B0A-228C7AD20029}"/>
              </a:ext>
            </a:extLst>
          </p:cNvPr>
          <p:cNvCxnSpPr>
            <a:cxnSpLocks/>
          </p:cNvCxnSpPr>
          <p:nvPr/>
        </p:nvCxnSpPr>
        <p:spPr>
          <a:xfrm>
            <a:off x="5326675" y="2872129"/>
            <a:ext cx="1846557" cy="2929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E3BD820-F22A-0F5E-8FD7-6F2C886FF479}"/>
              </a:ext>
            </a:extLst>
          </p:cNvPr>
          <p:cNvSpPr txBox="1"/>
          <p:nvPr/>
        </p:nvSpPr>
        <p:spPr>
          <a:xfrm>
            <a:off x="224884" y="493354"/>
            <a:ext cx="11555961" cy="369332"/>
          </a:xfrm>
          <a:prstGeom prst="rect">
            <a:avLst/>
          </a:prstGeom>
          <a:noFill/>
        </p:spPr>
        <p:txBody>
          <a:bodyPr wrap="square">
            <a:spAutoFit/>
          </a:bodyPr>
          <a:lstStyle/>
          <a:p>
            <a:pPr marL="342900" indent="-342900">
              <a:buAutoNum type="arabicPeriod"/>
            </a:pPr>
            <a:r>
              <a:rPr kumimoji="1" lang="en-US" altLang="ko-Kore-KR" dirty="0">
                <a:latin typeface="Calibri" panose="020F0502020204030204" pitchFamily="34" charset="0"/>
                <a:cs typeface="Calibri" panose="020F0502020204030204" pitchFamily="34" charset="0"/>
              </a:rPr>
              <a:t>Source of the SSHa: propagation from the remote ocean or local forcing? </a:t>
            </a:r>
          </a:p>
        </p:txBody>
      </p:sp>
      <p:pic>
        <p:nvPicPr>
          <p:cNvPr id="142" name="그림 141" descr="텍스트, 스크린샷, 지도이(가) 표시된 사진&#10;&#10;자동 생성된 설명">
            <a:extLst>
              <a:ext uri="{FF2B5EF4-FFF2-40B4-BE49-F238E27FC236}">
                <a16:creationId xmlns:a16="http://schemas.microsoft.com/office/drawing/2014/main" id="{BB226C0A-4F6B-3F42-F29B-AD118D5E2715}"/>
              </a:ext>
            </a:extLst>
          </p:cNvPr>
          <p:cNvPicPr>
            <a:picLocks noChangeAspect="1"/>
          </p:cNvPicPr>
          <p:nvPr/>
        </p:nvPicPr>
        <p:blipFill rotWithShape="1">
          <a:blip r:embed="rId4"/>
          <a:srcRect b="9857"/>
          <a:stretch/>
        </p:blipFill>
        <p:spPr>
          <a:xfrm>
            <a:off x="891589" y="1297363"/>
            <a:ext cx="2786841" cy="1960358"/>
          </a:xfrm>
          <a:prstGeom prst="rect">
            <a:avLst/>
          </a:prstGeom>
        </p:spPr>
      </p:pic>
      <p:sp>
        <p:nvSpPr>
          <p:cNvPr id="143" name="직사각형 142">
            <a:extLst>
              <a:ext uri="{FF2B5EF4-FFF2-40B4-BE49-F238E27FC236}">
                <a16:creationId xmlns:a16="http://schemas.microsoft.com/office/drawing/2014/main" id="{DE7FAC81-A0ED-0530-3A80-85D54CDD7EF4}"/>
              </a:ext>
            </a:extLst>
          </p:cNvPr>
          <p:cNvSpPr/>
          <p:nvPr/>
        </p:nvSpPr>
        <p:spPr>
          <a:xfrm>
            <a:off x="1179879" y="2289641"/>
            <a:ext cx="587449" cy="234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5210D46-6F53-2C94-8B63-9087AD01DA41}"/>
              </a:ext>
            </a:extLst>
          </p:cNvPr>
          <p:cNvSpPr txBox="1"/>
          <p:nvPr/>
        </p:nvSpPr>
        <p:spPr>
          <a:xfrm>
            <a:off x="4538436" y="6397273"/>
            <a:ext cx="952505" cy="338554"/>
          </a:xfrm>
          <a:prstGeom prst="rect">
            <a:avLst/>
          </a:prstGeom>
          <a:noFill/>
        </p:spPr>
        <p:txBody>
          <a:bodyPr wrap="none" rtlCol="0">
            <a:spAutoFit/>
          </a:bodyPr>
          <a:lstStyle/>
          <a:p>
            <a:r>
              <a:rPr kumimoji="1" lang="en-US" altLang="ko-Kore-KR" sz="1600" dirty="0">
                <a:latin typeface="Calibri" panose="020F0502020204030204" pitchFamily="34" charset="0"/>
                <a:cs typeface="Calibri" panose="020F0502020204030204" pitchFamily="34" charset="0"/>
              </a:rPr>
              <a:t>18.5-21N</a:t>
            </a:r>
            <a:endParaRPr kumimoji="1" lang="ko-Kore-KR" altLang="en-US" sz="1600" dirty="0">
              <a:latin typeface="Calibri" panose="020F0502020204030204" pitchFamily="34" charset="0"/>
              <a:cs typeface="Calibri" panose="020F0502020204030204" pitchFamily="34" charset="0"/>
            </a:endParaRPr>
          </a:p>
        </p:txBody>
      </p:sp>
      <p:pic>
        <p:nvPicPr>
          <p:cNvPr id="7" name="그림 6">
            <a:extLst>
              <a:ext uri="{FF2B5EF4-FFF2-40B4-BE49-F238E27FC236}">
                <a16:creationId xmlns:a16="http://schemas.microsoft.com/office/drawing/2014/main" id="{2A265A5C-97E1-BF14-158A-C4F403F05504}"/>
              </a:ext>
            </a:extLst>
          </p:cNvPr>
          <p:cNvPicPr>
            <a:picLocks noChangeAspect="1"/>
          </p:cNvPicPr>
          <p:nvPr/>
        </p:nvPicPr>
        <p:blipFill rotWithShape="1">
          <a:blip r:embed="rId5"/>
          <a:srcRect l="53045" t="4844" r="1722" b="79798"/>
          <a:stretch/>
        </p:blipFill>
        <p:spPr>
          <a:xfrm>
            <a:off x="3027320" y="5863795"/>
            <a:ext cx="1470949" cy="784818"/>
          </a:xfrm>
          <a:prstGeom prst="rect">
            <a:avLst/>
          </a:prstGeom>
        </p:spPr>
      </p:pic>
      <p:sp>
        <p:nvSpPr>
          <p:cNvPr id="8" name="직사각형 7">
            <a:extLst>
              <a:ext uri="{FF2B5EF4-FFF2-40B4-BE49-F238E27FC236}">
                <a16:creationId xmlns:a16="http://schemas.microsoft.com/office/drawing/2014/main" id="{2FE49D53-147E-F573-C01E-CD07C349B40A}"/>
              </a:ext>
            </a:extLst>
          </p:cNvPr>
          <p:cNvSpPr/>
          <p:nvPr/>
        </p:nvSpPr>
        <p:spPr>
          <a:xfrm>
            <a:off x="3477679" y="6504448"/>
            <a:ext cx="396703" cy="984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cxnSp>
        <p:nvCxnSpPr>
          <p:cNvPr id="10" name="직선 화살표 연결선 9">
            <a:extLst>
              <a:ext uri="{FF2B5EF4-FFF2-40B4-BE49-F238E27FC236}">
                <a16:creationId xmlns:a16="http://schemas.microsoft.com/office/drawing/2014/main" id="{0F016005-8F8F-DC38-4118-81022DD7ABB6}"/>
              </a:ext>
            </a:extLst>
          </p:cNvPr>
          <p:cNvCxnSpPr>
            <a:cxnSpLocks/>
          </p:cNvCxnSpPr>
          <p:nvPr/>
        </p:nvCxnSpPr>
        <p:spPr>
          <a:xfrm flipV="1">
            <a:off x="3874382" y="5883304"/>
            <a:ext cx="1708229" cy="621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그림 24" descr="텍스트, 지도, 도표, 스크린샷이(가) 표시된 사진&#10;&#10;자동 생성된 설명">
            <a:extLst>
              <a:ext uri="{FF2B5EF4-FFF2-40B4-BE49-F238E27FC236}">
                <a16:creationId xmlns:a16="http://schemas.microsoft.com/office/drawing/2014/main" id="{4C49E23C-4DBA-82D7-FCA8-9E729D1A2A1D}"/>
              </a:ext>
            </a:extLst>
          </p:cNvPr>
          <p:cNvPicPr>
            <a:picLocks noChangeAspect="1"/>
          </p:cNvPicPr>
          <p:nvPr/>
        </p:nvPicPr>
        <p:blipFill rotWithShape="1">
          <a:blip r:embed="rId6"/>
          <a:srcRect b="14273"/>
          <a:stretch/>
        </p:blipFill>
        <p:spPr>
          <a:xfrm>
            <a:off x="890193" y="3458562"/>
            <a:ext cx="2558568" cy="1847850"/>
          </a:xfrm>
          <a:prstGeom prst="rect">
            <a:avLst/>
          </a:prstGeom>
        </p:spPr>
      </p:pic>
      <p:sp>
        <p:nvSpPr>
          <p:cNvPr id="26" name="직사각형 25">
            <a:extLst>
              <a:ext uri="{FF2B5EF4-FFF2-40B4-BE49-F238E27FC236}">
                <a16:creationId xmlns:a16="http://schemas.microsoft.com/office/drawing/2014/main" id="{A8529F32-1312-44CE-3725-D070B1B26743}"/>
              </a:ext>
            </a:extLst>
          </p:cNvPr>
          <p:cNvSpPr/>
          <p:nvPr/>
        </p:nvSpPr>
        <p:spPr>
          <a:xfrm>
            <a:off x="2283558" y="3512201"/>
            <a:ext cx="601836" cy="1513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D39C031C-E1F5-D22C-DEF8-E6B81B10E40D}"/>
              </a:ext>
            </a:extLst>
          </p:cNvPr>
          <p:cNvSpPr txBox="1"/>
          <p:nvPr/>
        </p:nvSpPr>
        <p:spPr>
          <a:xfrm>
            <a:off x="2279185" y="3238257"/>
            <a:ext cx="643189"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STCC</a:t>
            </a:r>
            <a:endParaRPr kumimoji="1" lang="ko-Kore-KR" altLang="en-US"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0B0D80B5-F454-39F7-ED99-327AADCAB719}"/>
              </a:ext>
            </a:extLst>
          </p:cNvPr>
          <p:cNvSpPr txBox="1"/>
          <p:nvPr/>
        </p:nvSpPr>
        <p:spPr>
          <a:xfrm>
            <a:off x="5981918" y="5330522"/>
            <a:ext cx="1103572"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13.0 cm/s</a:t>
            </a:r>
            <a:endParaRPr kumimoji="1" lang="ko-Kore-KR" altLang="en-US"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0CA6F94-7AC1-91BA-D128-FE1C6E6C1EB7}"/>
              </a:ext>
            </a:extLst>
          </p:cNvPr>
          <p:cNvSpPr txBox="1"/>
          <p:nvPr/>
        </p:nvSpPr>
        <p:spPr>
          <a:xfrm>
            <a:off x="1229945" y="2027269"/>
            <a:ext cx="590996" cy="338554"/>
          </a:xfrm>
          <a:prstGeom prst="rect">
            <a:avLst/>
          </a:prstGeom>
          <a:noFill/>
        </p:spPr>
        <p:txBody>
          <a:bodyPr wrap="none" rtlCol="0">
            <a:spAutoFit/>
          </a:bodyPr>
          <a:lstStyle/>
          <a:p>
            <a:r>
              <a:rPr kumimoji="1" lang="en-US" altLang="ko-Kore-KR" sz="1600" dirty="0">
                <a:latin typeface="Calibri" panose="020F0502020204030204" pitchFamily="34" charset="0"/>
                <a:cs typeface="Calibri" panose="020F0502020204030204" pitchFamily="34" charset="0"/>
              </a:rPr>
              <a:t>STCC</a:t>
            </a:r>
            <a:endParaRPr kumimoji="1" lang="ko-Kore-KR" altLang="en-US" sz="1600"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4190BE71-3DD1-DC5D-B69F-8094BFCE93F5}"/>
              </a:ext>
            </a:extLst>
          </p:cNvPr>
          <p:cNvSpPr txBox="1"/>
          <p:nvPr/>
        </p:nvSpPr>
        <p:spPr>
          <a:xfrm>
            <a:off x="976790" y="5306412"/>
            <a:ext cx="2990242" cy="584775"/>
          </a:xfrm>
          <a:prstGeom prst="rect">
            <a:avLst/>
          </a:prstGeom>
          <a:noFill/>
        </p:spPr>
        <p:txBody>
          <a:bodyPr wrap="none" rtlCol="0">
            <a:spAutoFit/>
          </a:bodyPr>
          <a:lstStyle/>
          <a:p>
            <a:r>
              <a:rPr kumimoji="1" lang="en-US" altLang="ko-Kore-KR" sz="1600" dirty="0">
                <a:latin typeface="Calibri" panose="020F0502020204030204" pitchFamily="34" charset="0"/>
                <a:cs typeface="Calibri" panose="020F0502020204030204" pitchFamily="34" charset="0"/>
              </a:rPr>
              <a:t>Westward propagating </a:t>
            </a:r>
          </a:p>
          <a:p>
            <a:r>
              <a:rPr kumimoji="1" lang="en-US" altLang="ko-Kore-KR" sz="1600" dirty="0">
                <a:latin typeface="Calibri" panose="020F0502020204030204" pitchFamily="34" charset="0"/>
                <a:cs typeface="Calibri" panose="020F0502020204030204" pitchFamily="34" charset="0"/>
              </a:rPr>
              <a:t>first mode baroclinic Rossby wave</a:t>
            </a:r>
            <a:endParaRPr kumimoji="1" lang="ko-Kore-KR" altLang="en-US" sz="1600" dirty="0">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9CFFE11E-D61C-00D9-7844-B93DC361E72B}"/>
              </a:ext>
            </a:extLst>
          </p:cNvPr>
          <p:cNvSpPr txBox="1"/>
          <p:nvPr/>
        </p:nvSpPr>
        <p:spPr>
          <a:xfrm>
            <a:off x="1509072" y="3238178"/>
            <a:ext cx="566694"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NEC</a:t>
            </a:r>
            <a:endParaRPr kumimoji="1" lang="ko-Kore-KR" altLang="en-US" dirty="0">
              <a:latin typeface="Calibri" panose="020F0502020204030204" pitchFamily="34" charset="0"/>
              <a:cs typeface="Calibri" panose="020F0502020204030204" pitchFamily="34" charset="0"/>
            </a:endParaRPr>
          </a:p>
        </p:txBody>
      </p:sp>
      <p:sp>
        <p:nvSpPr>
          <p:cNvPr id="13" name="포인트가 5개인 별[5] 12">
            <a:extLst>
              <a:ext uri="{FF2B5EF4-FFF2-40B4-BE49-F238E27FC236}">
                <a16:creationId xmlns:a16="http://schemas.microsoft.com/office/drawing/2014/main" id="{A442D717-2D64-6F9E-8E2C-E992DCB7B9C8}"/>
              </a:ext>
            </a:extLst>
          </p:cNvPr>
          <p:cNvSpPr>
            <a:spLocks noChangeAspect="1"/>
          </p:cNvSpPr>
          <p:nvPr/>
        </p:nvSpPr>
        <p:spPr>
          <a:xfrm>
            <a:off x="6690916" y="4896144"/>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16" name="포인트가 5개인 별[5] 15">
            <a:extLst>
              <a:ext uri="{FF2B5EF4-FFF2-40B4-BE49-F238E27FC236}">
                <a16:creationId xmlns:a16="http://schemas.microsoft.com/office/drawing/2014/main" id="{643F8754-8478-F1C6-A4FF-2571BCC0B690}"/>
              </a:ext>
            </a:extLst>
          </p:cNvPr>
          <p:cNvSpPr/>
          <p:nvPr/>
        </p:nvSpPr>
        <p:spPr>
          <a:xfrm>
            <a:off x="6352236" y="4507472"/>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18" name="포인트가 5개인 별[5] 17">
            <a:extLst>
              <a:ext uri="{FF2B5EF4-FFF2-40B4-BE49-F238E27FC236}">
                <a16:creationId xmlns:a16="http://schemas.microsoft.com/office/drawing/2014/main" id="{B90749D3-E9B1-A249-BD57-E0C4B7E79EBD}"/>
              </a:ext>
            </a:extLst>
          </p:cNvPr>
          <p:cNvSpPr/>
          <p:nvPr/>
        </p:nvSpPr>
        <p:spPr>
          <a:xfrm>
            <a:off x="6003232" y="4129301"/>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0" name="포인트가 5개인 별[5] 19">
            <a:extLst>
              <a:ext uri="{FF2B5EF4-FFF2-40B4-BE49-F238E27FC236}">
                <a16:creationId xmlns:a16="http://schemas.microsoft.com/office/drawing/2014/main" id="{AA1762AC-2010-3F68-F40C-5841D84DEE56}"/>
              </a:ext>
            </a:extLst>
          </p:cNvPr>
          <p:cNvSpPr>
            <a:spLocks noChangeAspect="1"/>
          </p:cNvSpPr>
          <p:nvPr/>
        </p:nvSpPr>
        <p:spPr>
          <a:xfrm>
            <a:off x="5731480" y="3744533"/>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2" name="포인트가 5개인 별[5] 21">
            <a:extLst>
              <a:ext uri="{FF2B5EF4-FFF2-40B4-BE49-F238E27FC236}">
                <a16:creationId xmlns:a16="http://schemas.microsoft.com/office/drawing/2014/main" id="{8A652A70-B1F5-535F-148C-496CDDF4B3BD}"/>
              </a:ext>
            </a:extLst>
          </p:cNvPr>
          <p:cNvSpPr>
            <a:spLocks noChangeAspect="1"/>
          </p:cNvSpPr>
          <p:nvPr/>
        </p:nvSpPr>
        <p:spPr>
          <a:xfrm>
            <a:off x="5640215" y="3359965"/>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23" name="포인트가 5개인 별[5] 22">
            <a:extLst>
              <a:ext uri="{FF2B5EF4-FFF2-40B4-BE49-F238E27FC236}">
                <a16:creationId xmlns:a16="http://schemas.microsoft.com/office/drawing/2014/main" id="{1013A468-8765-07F2-C07A-94E08A2A5978}"/>
              </a:ext>
            </a:extLst>
          </p:cNvPr>
          <p:cNvSpPr>
            <a:spLocks noChangeAspect="1"/>
          </p:cNvSpPr>
          <p:nvPr/>
        </p:nvSpPr>
        <p:spPr>
          <a:xfrm>
            <a:off x="5448092" y="2994294"/>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6D7CB1D9-1F94-76A5-1379-64EDBD754638}"/>
              </a:ext>
            </a:extLst>
          </p:cNvPr>
          <p:cNvSpPr txBox="1"/>
          <p:nvPr/>
        </p:nvSpPr>
        <p:spPr>
          <a:xfrm>
            <a:off x="58800" y="6120253"/>
            <a:ext cx="2737481" cy="523220"/>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NEC: North Equatorial Current</a:t>
            </a:r>
          </a:p>
          <a:p>
            <a:r>
              <a:rPr kumimoji="1" lang="en-US" altLang="ko-Kore-KR" sz="1400" dirty="0">
                <a:latin typeface="Calibri" panose="020F0502020204030204" pitchFamily="34" charset="0"/>
                <a:cs typeface="Calibri" panose="020F0502020204030204" pitchFamily="34" charset="0"/>
              </a:rPr>
              <a:t>STCC: </a:t>
            </a:r>
            <a:r>
              <a:rPr kumimoji="1" lang="en-US" altLang="ko-KR" sz="1400" dirty="0">
                <a:latin typeface="Calibri" panose="020F0502020204030204" pitchFamily="34" charset="0"/>
                <a:cs typeface="Calibri" panose="020F0502020204030204" pitchFamily="34" charset="0"/>
              </a:rPr>
              <a:t>S</a:t>
            </a:r>
            <a:r>
              <a:rPr kumimoji="1" lang="en-US" altLang="ko-Kore-KR" sz="1400" dirty="0">
                <a:latin typeface="Calibri" panose="020F0502020204030204" pitchFamily="34" charset="0"/>
                <a:cs typeface="Calibri" panose="020F0502020204030204" pitchFamily="34" charset="0"/>
              </a:rPr>
              <a:t>ubtropical Counter Current </a:t>
            </a:r>
            <a:endParaRPr kumimoji="1" lang="ko-Kore-KR" altLang="en-US" sz="14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050D3AD-E222-985A-6286-E014FAD5007B}"/>
              </a:ext>
            </a:extLst>
          </p:cNvPr>
          <p:cNvSpPr txBox="1"/>
          <p:nvPr/>
        </p:nvSpPr>
        <p:spPr>
          <a:xfrm>
            <a:off x="3292485" y="3449198"/>
            <a:ext cx="840295" cy="430887"/>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Shading: </a:t>
            </a:r>
            <a:r>
              <a:rPr kumimoji="1" lang="en-US" altLang="ko-Kore-KR" sz="1100" b="1" dirty="0">
                <a:latin typeface="Calibri" panose="020F0502020204030204" pitchFamily="34" charset="0"/>
                <a:cs typeface="Calibri" panose="020F0502020204030204" pitchFamily="34" charset="0"/>
              </a:rPr>
              <a:t>U</a:t>
            </a:r>
            <a:r>
              <a:rPr kumimoji="1" lang="en-US" altLang="ko-Kore-KR" sz="1100" b="1" baseline="-25000" dirty="0">
                <a:latin typeface="Calibri" panose="020F0502020204030204" pitchFamily="34" charset="0"/>
                <a:cs typeface="Calibri" panose="020F0502020204030204" pitchFamily="34" charset="0"/>
              </a:rPr>
              <a:t>g</a:t>
            </a:r>
          </a:p>
          <a:p>
            <a:r>
              <a:rPr kumimoji="1" lang="en-US" altLang="ko-Kore-KR" sz="1100" dirty="0">
                <a:latin typeface="Calibri" panose="020F0502020204030204" pitchFamily="34" charset="0"/>
                <a:cs typeface="Calibri" panose="020F0502020204030204" pitchFamily="34" charset="0"/>
              </a:rPr>
              <a:t>Contour: </a:t>
            </a:r>
            <a:r>
              <a:rPr kumimoji="1" lang="en-US" altLang="ko-Kore-KR" sz="1100" b="1" dirty="0">
                <a:latin typeface="Calibri" panose="020F0502020204030204" pitchFamily="34" charset="0"/>
                <a:cs typeface="Calibri" panose="020F0502020204030204" pitchFamily="34" charset="0"/>
              </a:rPr>
              <a:t>T</a:t>
            </a:r>
          </a:p>
        </p:txBody>
      </p:sp>
      <p:sp>
        <p:nvSpPr>
          <p:cNvPr id="40" name="TextBox 39">
            <a:extLst>
              <a:ext uri="{FF2B5EF4-FFF2-40B4-BE49-F238E27FC236}">
                <a16:creationId xmlns:a16="http://schemas.microsoft.com/office/drawing/2014/main" id="{6B704033-642B-59B0-9FE0-A35E28114F46}"/>
              </a:ext>
            </a:extLst>
          </p:cNvPr>
          <p:cNvSpPr txBox="1"/>
          <p:nvPr/>
        </p:nvSpPr>
        <p:spPr>
          <a:xfrm>
            <a:off x="1766660" y="1061979"/>
            <a:ext cx="1050288" cy="338554"/>
          </a:xfrm>
          <a:prstGeom prst="rect">
            <a:avLst/>
          </a:prstGeom>
          <a:noFill/>
        </p:spPr>
        <p:txBody>
          <a:bodyPr wrap="none" rtlCol="0">
            <a:spAutoFit/>
          </a:bodyPr>
          <a:lstStyle/>
          <a:p>
            <a:r>
              <a:rPr kumimoji="1" lang="en-US" altLang="ko-Kore-KR" sz="1600" b="1" dirty="0">
                <a:latin typeface="Calibri" panose="020F0502020204030204" pitchFamily="34" charset="0"/>
                <a:cs typeface="Calibri" panose="020F0502020204030204" pitchFamily="34" charset="0"/>
              </a:rPr>
              <a:t>RMS SSHa</a:t>
            </a:r>
            <a:endParaRPr kumimoji="1" lang="ko-Kore-KR" altLang="en-US" sz="1600" b="1"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527E4B89-0287-596B-DBD1-2F266EF6DA49}"/>
              </a:ext>
            </a:extLst>
          </p:cNvPr>
          <p:cNvSpPr txBox="1"/>
          <p:nvPr/>
        </p:nvSpPr>
        <p:spPr>
          <a:xfrm>
            <a:off x="32335" y="1007904"/>
            <a:ext cx="1470274"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Qiu and Chen (2010)</a:t>
            </a:r>
            <a:endParaRPr kumimoji="1" lang="ko-Kore-KR"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18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26" grpId="0" animBg="1"/>
      <p:bldP spid="27" grpId="0"/>
      <p:bldP spid="4" grpId="0"/>
      <p:bldP spid="36" grpId="0"/>
      <p:bldP spid="37" grpId="0"/>
      <p:bldP spid="38" grpId="0"/>
      <p:bldP spid="39" grpId="0"/>
      <p:bldP spid="40"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434195-3BE8-F195-ECDE-0B63B15D1BF0}"/>
              </a:ext>
            </a:extLst>
          </p:cNvPr>
          <p:cNvSpPr txBox="1"/>
          <p:nvPr/>
        </p:nvSpPr>
        <p:spPr>
          <a:xfrm>
            <a:off x="292211" y="-105953"/>
            <a:ext cx="846199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Ocean Driven</a:t>
            </a:r>
            <a:endParaRPr kumimoji="1" lang="ko-Kore-KR" altLang="en-US" sz="32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F23AFE7-9ACA-0F4B-8D05-58B74952D9BA}"/>
              </a:ext>
            </a:extLst>
          </p:cNvPr>
          <p:cNvSpPr txBox="1"/>
          <p:nvPr/>
        </p:nvSpPr>
        <p:spPr>
          <a:xfrm>
            <a:off x="5272966" y="966255"/>
            <a:ext cx="2141939" cy="307777"/>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Shading: SSHa [cm]</a:t>
            </a:r>
            <a:endParaRPr kumimoji="1" lang="ko-Kore-KR" altLang="en-US" sz="1400"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71C8510F-9475-B4E3-754B-9DACA8597159}"/>
              </a:ext>
            </a:extLst>
          </p:cNvPr>
          <p:cNvSpPr txBox="1"/>
          <p:nvPr/>
        </p:nvSpPr>
        <p:spPr>
          <a:xfrm>
            <a:off x="5258004" y="1231256"/>
            <a:ext cx="1331326" cy="307777"/>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Contour : WSCa</a:t>
            </a:r>
            <a:endParaRPr kumimoji="1" lang="ko-Kore-KR" altLang="en-US" sz="1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302419C-55E9-C891-851A-484009CCB6D3}"/>
              </a:ext>
            </a:extLst>
          </p:cNvPr>
          <p:cNvSpPr txBox="1"/>
          <p:nvPr/>
        </p:nvSpPr>
        <p:spPr>
          <a:xfrm>
            <a:off x="6545260" y="1262283"/>
            <a:ext cx="1285929"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CI = 2 x 10</a:t>
            </a:r>
            <a:r>
              <a:rPr kumimoji="1" lang="en-US" altLang="ko-Kore-KR" sz="1200" baseline="30000" dirty="0">
                <a:latin typeface="Calibri" panose="020F0502020204030204" pitchFamily="34" charset="0"/>
                <a:cs typeface="Calibri" panose="020F0502020204030204" pitchFamily="34" charset="0"/>
              </a:rPr>
              <a:t>-8</a:t>
            </a:r>
            <a:r>
              <a:rPr kumimoji="1" lang="en-US" altLang="ko-Kore-KR" sz="1200" dirty="0">
                <a:latin typeface="Calibri" panose="020F0502020204030204" pitchFamily="34" charset="0"/>
                <a:cs typeface="Calibri" panose="020F0502020204030204" pitchFamily="34" charset="0"/>
              </a:rPr>
              <a:t> N</a:t>
            </a:r>
            <a:r>
              <a:rPr kumimoji="1" lang="ko-KR" altLang="en-US" sz="1200" dirty="0">
                <a:latin typeface="Calibri" panose="020F0502020204030204" pitchFamily="34" charset="0"/>
                <a:cs typeface="Calibri" panose="020F0502020204030204" pitchFamily="34" charset="0"/>
              </a:rPr>
              <a:t> </a:t>
            </a:r>
            <a:r>
              <a:rPr kumimoji="1" lang="en-US" altLang="ko-Kore-KR" sz="1200" dirty="0">
                <a:latin typeface="Calibri" panose="020F0502020204030204" pitchFamily="34" charset="0"/>
                <a:cs typeface="Calibri" panose="020F0502020204030204" pitchFamily="34" charset="0"/>
              </a:rPr>
              <a:t>m</a:t>
            </a:r>
            <a:r>
              <a:rPr kumimoji="1" lang="en-US" altLang="ko-KR" sz="1200" baseline="30000" dirty="0">
                <a:latin typeface="Calibri" panose="020F0502020204030204" pitchFamily="34" charset="0"/>
                <a:cs typeface="Calibri" panose="020F0502020204030204" pitchFamily="34" charset="0"/>
              </a:rPr>
              <a:t>-</a:t>
            </a:r>
            <a:r>
              <a:rPr kumimoji="1" lang="en-US" altLang="ko-Kore-KR" sz="1200" baseline="30000" dirty="0">
                <a:latin typeface="Calibri" panose="020F0502020204030204" pitchFamily="34" charset="0"/>
                <a:cs typeface="Calibri" panose="020F0502020204030204" pitchFamily="34" charset="0"/>
              </a:rPr>
              <a:t>3</a:t>
            </a:r>
            <a:endParaRPr kumimoji="1" lang="ko-Kore-KR" altLang="en-US" sz="1200" baseline="30000" dirty="0">
              <a:latin typeface="Calibri" panose="020F0502020204030204" pitchFamily="34" charset="0"/>
              <a:cs typeface="Calibri" panose="020F0502020204030204" pitchFamily="34" charset="0"/>
            </a:endParaRPr>
          </a:p>
        </p:txBody>
      </p:sp>
      <p:sp>
        <p:nvSpPr>
          <p:cNvPr id="17" name="Slide Number Placeholder 4">
            <a:extLst>
              <a:ext uri="{FF2B5EF4-FFF2-40B4-BE49-F238E27FC236}">
                <a16:creationId xmlns:a16="http://schemas.microsoft.com/office/drawing/2014/main" id="{EDE7A8AB-9B51-352D-EC93-98F1738724BB}"/>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20</a:t>
            </a:r>
          </a:p>
        </p:txBody>
      </p:sp>
      <p:sp>
        <p:nvSpPr>
          <p:cNvPr id="129" name="TextBox 128">
            <a:extLst>
              <a:ext uri="{FF2B5EF4-FFF2-40B4-BE49-F238E27FC236}">
                <a16:creationId xmlns:a16="http://schemas.microsoft.com/office/drawing/2014/main" id="{2E3BD820-F22A-0F5E-8FD7-6F2C886FF479}"/>
              </a:ext>
            </a:extLst>
          </p:cNvPr>
          <p:cNvSpPr txBox="1"/>
          <p:nvPr/>
        </p:nvSpPr>
        <p:spPr>
          <a:xfrm>
            <a:off x="224884" y="493354"/>
            <a:ext cx="11555961" cy="369332"/>
          </a:xfrm>
          <a:prstGeom prst="rect">
            <a:avLst/>
          </a:prstGeom>
          <a:noFill/>
        </p:spPr>
        <p:txBody>
          <a:bodyPr wrap="square">
            <a:spAutoFit/>
          </a:bodyPr>
          <a:lstStyle/>
          <a:p>
            <a:pPr marL="342900" indent="-342900">
              <a:buAutoNum type="arabicPeriod"/>
            </a:pPr>
            <a:r>
              <a:rPr kumimoji="1" lang="en-US" altLang="ko-Kore-KR" dirty="0">
                <a:latin typeface="Calibri" panose="020F0502020204030204" pitchFamily="34" charset="0"/>
                <a:cs typeface="Calibri" panose="020F0502020204030204" pitchFamily="34" charset="0"/>
              </a:rPr>
              <a:t>Source of the SSHa: propagation from the remote ocean or local forcing? </a:t>
            </a:r>
          </a:p>
        </p:txBody>
      </p:sp>
      <p:sp>
        <p:nvSpPr>
          <p:cNvPr id="15" name="TextBox 14">
            <a:extLst>
              <a:ext uri="{FF2B5EF4-FFF2-40B4-BE49-F238E27FC236}">
                <a16:creationId xmlns:a16="http://schemas.microsoft.com/office/drawing/2014/main" id="{75210D46-6F53-2C94-8B63-9087AD01DA41}"/>
              </a:ext>
            </a:extLst>
          </p:cNvPr>
          <p:cNvSpPr txBox="1"/>
          <p:nvPr/>
        </p:nvSpPr>
        <p:spPr>
          <a:xfrm>
            <a:off x="4538436" y="6397273"/>
            <a:ext cx="952505" cy="338554"/>
          </a:xfrm>
          <a:prstGeom prst="rect">
            <a:avLst/>
          </a:prstGeom>
          <a:noFill/>
        </p:spPr>
        <p:txBody>
          <a:bodyPr wrap="none" rtlCol="0">
            <a:spAutoFit/>
          </a:bodyPr>
          <a:lstStyle/>
          <a:p>
            <a:r>
              <a:rPr kumimoji="1" lang="en-US" altLang="ko-Kore-KR" sz="1600" dirty="0">
                <a:latin typeface="Calibri" panose="020F0502020204030204" pitchFamily="34" charset="0"/>
                <a:cs typeface="Calibri" panose="020F0502020204030204" pitchFamily="34" charset="0"/>
              </a:rPr>
              <a:t>18.5-21N</a:t>
            </a:r>
            <a:endParaRPr kumimoji="1" lang="ko-Kore-KR" altLang="en-US" sz="1600" dirty="0">
              <a:latin typeface="Calibri" panose="020F0502020204030204" pitchFamily="34" charset="0"/>
              <a:cs typeface="Calibri" panose="020F0502020204030204" pitchFamily="34" charset="0"/>
            </a:endParaRPr>
          </a:p>
        </p:txBody>
      </p:sp>
      <p:pic>
        <p:nvPicPr>
          <p:cNvPr id="7" name="그림 6">
            <a:extLst>
              <a:ext uri="{FF2B5EF4-FFF2-40B4-BE49-F238E27FC236}">
                <a16:creationId xmlns:a16="http://schemas.microsoft.com/office/drawing/2014/main" id="{2A265A5C-97E1-BF14-158A-C4F403F05504}"/>
              </a:ext>
            </a:extLst>
          </p:cNvPr>
          <p:cNvPicPr>
            <a:picLocks noChangeAspect="1"/>
          </p:cNvPicPr>
          <p:nvPr/>
        </p:nvPicPr>
        <p:blipFill rotWithShape="1">
          <a:blip r:embed="rId3"/>
          <a:srcRect l="53045" t="4844" r="1722" b="79798"/>
          <a:stretch/>
        </p:blipFill>
        <p:spPr>
          <a:xfrm>
            <a:off x="3027320" y="5863795"/>
            <a:ext cx="1470949" cy="784818"/>
          </a:xfrm>
          <a:prstGeom prst="rect">
            <a:avLst/>
          </a:prstGeom>
        </p:spPr>
      </p:pic>
      <p:sp>
        <p:nvSpPr>
          <p:cNvPr id="8" name="직사각형 7">
            <a:extLst>
              <a:ext uri="{FF2B5EF4-FFF2-40B4-BE49-F238E27FC236}">
                <a16:creationId xmlns:a16="http://schemas.microsoft.com/office/drawing/2014/main" id="{2FE49D53-147E-F573-C01E-CD07C349B40A}"/>
              </a:ext>
            </a:extLst>
          </p:cNvPr>
          <p:cNvSpPr/>
          <p:nvPr/>
        </p:nvSpPr>
        <p:spPr>
          <a:xfrm>
            <a:off x="3477679" y="6504448"/>
            <a:ext cx="396703" cy="984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pic>
        <p:nvPicPr>
          <p:cNvPr id="34" name="그림 33">
            <a:extLst>
              <a:ext uri="{FF2B5EF4-FFF2-40B4-BE49-F238E27FC236}">
                <a16:creationId xmlns:a16="http://schemas.microsoft.com/office/drawing/2014/main" id="{CB7BDE7C-4BA3-BD2A-1162-5179B73D0510}"/>
              </a:ext>
            </a:extLst>
          </p:cNvPr>
          <p:cNvPicPr>
            <a:picLocks noChangeAspect="1"/>
          </p:cNvPicPr>
          <p:nvPr/>
        </p:nvPicPr>
        <p:blipFill rotWithShape="1">
          <a:blip r:embed="rId4"/>
          <a:srcRect r="45350"/>
          <a:stretch/>
        </p:blipFill>
        <p:spPr>
          <a:xfrm>
            <a:off x="4818127" y="1598696"/>
            <a:ext cx="2356432" cy="4743108"/>
          </a:xfrm>
          <a:prstGeom prst="rect">
            <a:avLst/>
          </a:prstGeom>
        </p:spPr>
      </p:pic>
      <p:cxnSp>
        <p:nvCxnSpPr>
          <p:cNvPr id="47" name="직선 연결선[R] 46">
            <a:extLst>
              <a:ext uri="{FF2B5EF4-FFF2-40B4-BE49-F238E27FC236}">
                <a16:creationId xmlns:a16="http://schemas.microsoft.com/office/drawing/2014/main" id="{2CECCA0E-7815-748A-EAD4-58299CDBBEB0}"/>
              </a:ext>
            </a:extLst>
          </p:cNvPr>
          <p:cNvCxnSpPr>
            <a:cxnSpLocks/>
          </p:cNvCxnSpPr>
          <p:nvPr/>
        </p:nvCxnSpPr>
        <p:spPr>
          <a:xfrm>
            <a:off x="5328002" y="2872176"/>
            <a:ext cx="1846557" cy="2929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B0D80B5-F454-39F7-ED99-327AADCAB719}"/>
              </a:ext>
            </a:extLst>
          </p:cNvPr>
          <p:cNvSpPr txBox="1"/>
          <p:nvPr/>
        </p:nvSpPr>
        <p:spPr>
          <a:xfrm>
            <a:off x="5981918" y="5330522"/>
            <a:ext cx="1103572"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13.0 cm/s</a:t>
            </a:r>
            <a:endParaRPr kumimoji="1" lang="ko-Kore-KR" altLang="en-US" dirty="0">
              <a:latin typeface="Calibri" panose="020F0502020204030204" pitchFamily="34" charset="0"/>
              <a:cs typeface="Calibri" panose="020F0502020204030204" pitchFamily="34" charset="0"/>
            </a:endParaRPr>
          </a:p>
        </p:txBody>
      </p:sp>
      <p:cxnSp>
        <p:nvCxnSpPr>
          <p:cNvPr id="10" name="직선 화살표 연결선 9">
            <a:extLst>
              <a:ext uri="{FF2B5EF4-FFF2-40B4-BE49-F238E27FC236}">
                <a16:creationId xmlns:a16="http://schemas.microsoft.com/office/drawing/2014/main" id="{0F016005-8F8F-DC38-4118-81022DD7ABB6}"/>
              </a:ext>
            </a:extLst>
          </p:cNvPr>
          <p:cNvCxnSpPr>
            <a:cxnSpLocks/>
          </p:cNvCxnSpPr>
          <p:nvPr/>
        </p:nvCxnSpPr>
        <p:spPr>
          <a:xfrm flipV="1">
            <a:off x="3874382" y="5883304"/>
            <a:ext cx="1708229" cy="621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6E15C7B-9439-40B7-EB4F-8B4BADD29FCC}"/>
              </a:ext>
            </a:extLst>
          </p:cNvPr>
          <p:cNvSpPr txBox="1"/>
          <p:nvPr/>
        </p:nvSpPr>
        <p:spPr>
          <a:xfrm>
            <a:off x="7680382" y="4541856"/>
            <a:ext cx="2627322" cy="338554"/>
          </a:xfrm>
          <a:prstGeom prst="rect">
            <a:avLst/>
          </a:prstGeom>
          <a:noFill/>
        </p:spPr>
        <p:txBody>
          <a:bodyPr wrap="none" rtlCol="0">
            <a:spAutoFit/>
          </a:bodyPr>
          <a:lstStyle/>
          <a:p>
            <a:r>
              <a:rPr kumimoji="1" lang="en-US" altLang="ko-Kore-KR" sz="1600" dirty="0">
                <a:latin typeface="Calibri" panose="020F0502020204030204" pitchFamily="34" charset="0"/>
                <a:cs typeface="Calibri" panose="020F0502020204030204" pitchFamily="34" charset="0"/>
              </a:rPr>
              <a:t>-10</a:t>
            </a:r>
            <a:r>
              <a:rPr kumimoji="1" lang="en-US" altLang="ko-Kore-KR" sz="1600" baseline="30000" dirty="0">
                <a:latin typeface="Calibri" panose="020F0502020204030204" pitchFamily="34" charset="0"/>
                <a:cs typeface="Calibri" panose="020F0502020204030204" pitchFamily="34" charset="0"/>
              </a:rPr>
              <a:t>-7</a:t>
            </a:r>
            <a:r>
              <a:rPr kumimoji="1" lang="en-US" altLang="ko-Kore-KR" sz="1600" dirty="0">
                <a:latin typeface="Calibri" panose="020F0502020204030204" pitchFamily="34" charset="0"/>
                <a:cs typeface="Calibri" panose="020F0502020204030204" pitchFamily="34" charset="0"/>
              </a:rPr>
              <a:t> N m</a:t>
            </a:r>
            <a:r>
              <a:rPr kumimoji="1" lang="en-US" altLang="ko-Kore-KR" sz="1600" baseline="30000" dirty="0">
                <a:latin typeface="Calibri" panose="020F0502020204030204" pitchFamily="34" charset="0"/>
                <a:cs typeface="Calibri" panose="020F0502020204030204" pitchFamily="34" charset="0"/>
              </a:rPr>
              <a:t>-3</a:t>
            </a:r>
            <a:r>
              <a:rPr kumimoji="1" lang="en-US" altLang="ko-Kore-KR" sz="1600" dirty="0">
                <a:latin typeface="Calibri" panose="020F0502020204030204" pitchFamily="34" charset="0"/>
                <a:cs typeface="Calibri" panose="020F0502020204030204" pitchFamily="34" charset="0"/>
              </a:rPr>
              <a:t> ~ </a:t>
            </a:r>
            <a:r>
              <a:rPr kumimoji="1" lang="en-US" altLang="ko-KR" sz="1600" dirty="0">
                <a:latin typeface="Calibri" panose="020F0502020204030204" pitchFamily="34" charset="0"/>
                <a:cs typeface="Calibri" panose="020F0502020204030204" pitchFamily="34" charset="0"/>
              </a:rPr>
              <a:t>1.84</a:t>
            </a:r>
            <a:r>
              <a:rPr kumimoji="1" lang="en-US" altLang="ko-Kore-KR" sz="1600" dirty="0">
                <a:latin typeface="Calibri" panose="020F0502020204030204" pitchFamily="34" charset="0"/>
                <a:cs typeface="Calibri" panose="020F0502020204030204" pitchFamily="34" charset="0"/>
              </a:rPr>
              <a:t> cm</a:t>
            </a:r>
            <a:r>
              <a:rPr kumimoji="1" lang="ko-KR" altLang="en-US" sz="1600" dirty="0">
                <a:latin typeface="Calibri" panose="020F0502020204030204" pitchFamily="34" charset="0"/>
                <a:cs typeface="Calibri" panose="020F0502020204030204" pitchFamily="34" charset="0"/>
              </a:rPr>
              <a:t> </a:t>
            </a:r>
            <a:r>
              <a:rPr kumimoji="1" lang="en-US" altLang="ko-KR" sz="1600" dirty="0">
                <a:latin typeface="Calibri" panose="020F0502020204030204" pitchFamily="34" charset="0"/>
                <a:cs typeface="Calibri" panose="020F0502020204030204" pitchFamily="34" charset="0"/>
              </a:rPr>
              <a:t>month</a:t>
            </a:r>
            <a:r>
              <a:rPr kumimoji="1" lang="en-US" altLang="ko-KR" sz="1600" baseline="30000" dirty="0">
                <a:latin typeface="Calibri" panose="020F0502020204030204" pitchFamily="34" charset="0"/>
                <a:cs typeface="Calibri" panose="020F0502020204030204" pitchFamily="34" charset="0"/>
              </a:rPr>
              <a:t>-1</a:t>
            </a:r>
            <a:endParaRPr kumimoji="1" lang="ko-Kore-KR" altLang="en-US" sz="1600" baseline="30000" dirty="0">
              <a:latin typeface="Calibri" panose="020F0502020204030204" pitchFamily="34" charset="0"/>
              <a:cs typeface="Calibri" panose="020F0502020204030204" pitchFamily="34" charset="0"/>
            </a:endParaRPr>
          </a:p>
        </p:txBody>
      </p:sp>
      <p:pic>
        <p:nvPicPr>
          <p:cNvPr id="49" name="그림 48" descr="폰트, 화이트, 라인, 텍스트이(가) 표시된 사진&#10;&#10;자동 생성된 설명">
            <a:extLst>
              <a:ext uri="{FF2B5EF4-FFF2-40B4-BE49-F238E27FC236}">
                <a16:creationId xmlns:a16="http://schemas.microsoft.com/office/drawing/2014/main" id="{525FEDE1-AEB8-5A8B-B86B-CE46E3CEB44F}"/>
              </a:ext>
            </a:extLst>
          </p:cNvPr>
          <p:cNvPicPr>
            <a:picLocks noChangeAspect="1"/>
          </p:cNvPicPr>
          <p:nvPr/>
        </p:nvPicPr>
        <p:blipFill>
          <a:blip r:embed="rId5"/>
          <a:stretch>
            <a:fillRect/>
          </a:stretch>
        </p:blipFill>
        <p:spPr>
          <a:xfrm>
            <a:off x="7461662" y="3916631"/>
            <a:ext cx="2172645" cy="692727"/>
          </a:xfrm>
          <a:prstGeom prst="rect">
            <a:avLst/>
          </a:prstGeom>
        </p:spPr>
      </p:pic>
      <p:sp>
        <p:nvSpPr>
          <p:cNvPr id="50" name="TextBox 49">
            <a:extLst>
              <a:ext uri="{FF2B5EF4-FFF2-40B4-BE49-F238E27FC236}">
                <a16:creationId xmlns:a16="http://schemas.microsoft.com/office/drawing/2014/main" id="{BD7DB119-CCBC-A5D6-4E9D-32CB5FC29E1C}"/>
              </a:ext>
            </a:extLst>
          </p:cNvPr>
          <p:cNvSpPr txBox="1"/>
          <p:nvPr/>
        </p:nvSpPr>
        <p:spPr>
          <a:xfrm>
            <a:off x="10275892" y="4174564"/>
            <a:ext cx="1002197" cy="261610"/>
          </a:xfrm>
          <a:prstGeom prst="rect">
            <a:avLst/>
          </a:prstGeom>
          <a:noFill/>
        </p:spPr>
        <p:txBody>
          <a:bodyPr wrap="none" rtlCol="0">
            <a:spAutoFit/>
          </a:bodyPr>
          <a:lstStyle/>
          <a:p>
            <a:r>
              <a:rPr kumimoji="1" lang="en-US" altLang="ko-KR" sz="1100" dirty="0">
                <a:latin typeface="Calibri" panose="020F0502020204030204" pitchFamily="34" charset="0"/>
                <a:cs typeface="Calibri" panose="020F0502020204030204" pitchFamily="34" charset="0"/>
              </a:rPr>
              <a:t>g’</a:t>
            </a:r>
            <a:r>
              <a:rPr kumimoji="1" lang="en-US" altLang="ko-Kore-KR" sz="1100" dirty="0">
                <a:latin typeface="Calibri" panose="020F0502020204030204" pitchFamily="34" charset="0"/>
                <a:cs typeface="Calibri" panose="020F0502020204030204" pitchFamily="34" charset="0"/>
              </a:rPr>
              <a:t>=</a:t>
            </a:r>
            <a:r>
              <a:rPr kumimoji="1" lang="en-US" altLang="ko-KR" sz="1100" dirty="0">
                <a:latin typeface="Calibri" panose="020F0502020204030204" pitchFamily="34" charset="0"/>
                <a:cs typeface="Calibri" panose="020F0502020204030204" pitchFamily="34" charset="0"/>
              </a:rPr>
              <a:t>0.026</a:t>
            </a:r>
            <a:r>
              <a:rPr kumimoji="1" lang="ko-KR" altLang="en-US" sz="1100" dirty="0">
                <a:latin typeface="Calibri" panose="020F0502020204030204" pitchFamily="34" charset="0"/>
                <a:cs typeface="Calibri" panose="020F0502020204030204" pitchFamily="34" charset="0"/>
              </a:rPr>
              <a:t> </a:t>
            </a:r>
            <a:r>
              <a:rPr kumimoji="1" lang="en-US" altLang="ko-KR" sz="1100" dirty="0">
                <a:latin typeface="Calibri" panose="020F0502020204030204" pitchFamily="34" charset="0"/>
                <a:cs typeface="Calibri" panose="020F0502020204030204" pitchFamily="34" charset="0"/>
              </a:rPr>
              <a:t>m</a:t>
            </a:r>
            <a:r>
              <a:rPr kumimoji="1" lang="ko-KR" altLang="en-US" sz="1100" dirty="0">
                <a:latin typeface="Calibri" panose="020F0502020204030204" pitchFamily="34" charset="0"/>
                <a:cs typeface="Calibri" panose="020F0502020204030204" pitchFamily="34" charset="0"/>
              </a:rPr>
              <a:t> </a:t>
            </a:r>
            <a:r>
              <a:rPr kumimoji="1" lang="en-US" altLang="ko-KR" sz="1100" dirty="0">
                <a:latin typeface="Calibri" panose="020F0502020204030204" pitchFamily="34" charset="0"/>
                <a:cs typeface="Calibri" panose="020F0502020204030204" pitchFamily="34" charset="0"/>
              </a:rPr>
              <a:t>s</a:t>
            </a:r>
            <a:r>
              <a:rPr kumimoji="1" lang="en-US" altLang="ko-KR" sz="1100" baseline="30000" dirty="0">
                <a:latin typeface="Calibri" panose="020F0502020204030204" pitchFamily="34" charset="0"/>
                <a:cs typeface="Calibri" panose="020F0502020204030204" pitchFamily="34" charset="0"/>
              </a:rPr>
              <a:t>-2</a:t>
            </a:r>
            <a:endParaRPr kumimoji="1" lang="ko-Kore-KR" altLang="en-US" sz="1100" baseline="30000"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D21F0C2E-CA6A-0DC1-60AB-71F770D08504}"/>
              </a:ext>
            </a:extLst>
          </p:cNvPr>
          <p:cNvSpPr txBox="1"/>
          <p:nvPr/>
        </p:nvSpPr>
        <p:spPr>
          <a:xfrm>
            <a:off x="7741522" y="5107824"/>
            <a:ext cx="4422301" cy="338554"/>
          </a:xfrm>
          <a:prstGeom prst="rect">
            <a:avLst/>
          </a:prstGeom>
          <a:noFill/>
        </p:spPr>
        <p:txBody>
          <a:bodyPr wrap="none" rtlCol="0">
            <a:spAutoFit/>
          </a:bodyPr>
          <a:lstStyle/>
          <a:p>
            <a:r>
              <a:rPr kumimoji="1" lang="en-US" altLang="ko-Kore-KR" sz="1600" dirty="0">
                <a:solidFill>
                  <a:srgbClr val="FF0000"/>
                </a:solidFill>
                <a:latin typeface="Calibri" panose="020F0502020204030204" pitchFamily="34" charset="0"/>
                <a:cs typeface="Calibri" panose="020F0502020204030204" pitchFamily="34" charset="0"/>
              </a:rPr>
              <a:t>WSCa</a:t>
            </a:r>
            <a:r>
              <a:rPr kumimoji="1" lang="en-US" altLang="ko-Kore-KR" sz="1600" dirty="0">
                <a:latin typeface="Calibri" panose="020F0502020204030204" pitchFamily="34" charset="0"/>
                <a:cs typeface="Calibri" panose="020F0502020204030204" pitchFamily="34" charset="0"/>
              </a:rPr>
              <a:t> explains </a:t>
            </a:r>
            <a:r>
              <a:rPr kumimoji="1" lang="en-US" altLang="ko-Kore-KR" sz="1600" dirty="0">
                <a:solidFill>
                  <a:srgbClr val="0432FF"/>
                </a:solidFill>
                <a:latin typeface="Calibri" panose="020F0502020204030204" pitchFamily="34" charset="0"/>
                <a:cs typeface="Calibri" panose="020F0502020204030204" pitchFamily="34" charset="0"/>
              </a:rPr>
              <a:t>68% of SSHa increase </a:t>
            </a:r>
            <a:r>
              <a:rPr kumimoji="1" lang="en-US" altLang="ko-Kore-KR" sz="1600" dirty="0">
                <a:latin typeface="Calibri" panose="020F0502020204030204" pitchFamily="34" charset="0"/>
                <a:cs typeface="Calibri" panose="020F0502020204030204" pitchFamily="34" charset="0"/>
              </a:rPr>
              <a:t>during MJJAS!</a:t>
            </a:r>
            <a:endParaRPr kumimoji="1" lang="ko-Kore-KR" altLang="en-US" sz="1600" dirty="0">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845ABAAB-4393-7EC3-774D-938356F27957}"/>
              </a:ext>
            </a:extLst>
          </p:cNvPr>
          <p:cNvSpPr txBox="1"/>
          <p:nvPr/>
        </p:nvSpPr>
        <p:spPr>
          <a:xfrm>
            <a:off x="9374248" y="4093327"/>
            <a:ext cx="776046" cy="338554"/>
          </a:xfrm>
          <a:prstGeom prst="rect">
            <a:avLst/>
          </a:prstGeom>
          <a:noFill/>
        </p:spPr>
        <p:txBody>
          <a:bodyPr wrap="none" rtlCol="0">
            <a:spAutoFit/>
          </a:bodyPr>
          <a:lstStyle/>
          <a:p>
            <a:r>
              <a:rPr kumimoji="1" lang="en-US" altLang="ko-Kore-KR" sz="1600" dirty="0">
                <a:latin typeface="Calibri" panose="020F0502020204030204" pitchFamily="34" charset="0"/>
                <a:cs typeface="Calibri" panose="020F0502020204030204" pitchFamily="34" charset="0"/>
              </a:rPr>
              <a:t>+ Prop.</a:t>
            </a:r>
            <a:endParaRPr kumimoji="1" lang="ko-Kore-KR" altLang="en-US" sz="1600" dirty="0">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D2CEF105-2B96-3952-874D-1B596A1C4209}"/>
              </a:ext>
            </a:extLst>
          </p:cNvPr>
          <p:cNvSpPr txBox="1"/>
          <p:nvPr/>
        </p:nvSpPr>
        <p:spPr>
          <a:xfrm>
            <a:off x="7286873" y="3587995"/>
            <a:ext cx="3235181" cy="369332"/>
          </a:xfrm>
          <a:prstGeom prst="rect">
            <a:avLst/>
          </a:prstGeom>
          <a:noFill/>
        </p:spPr>
        <p:txBody>
          <a:bodyPr wrap="none" rtlCol="0">
            <a:spAutoFit/>
          </a:bodyPr>
          <a:lstStyle/>
          <a:p>
            <a:r>
              <a:rPr kumimoji="1" lang="en-US" altLang="ko-Kore-KR" b="1" dirty="0">
                <a:latin typeface="Calibri" panose="020F0502020204030204" pitchFamily="34" charset="0"/>
                <a:cs typeface="Calibri" panose="020F0502020204030204" pitchFamily="34" charset="0"/>
              </a:rPr>
              <a:t>1.5 Layer reduced gravity model</a:t>
            </a:r>
            <a:endParaRPr kumimoji="1" lang="ko-Kore-KR" altLang="en-US" dirty="0">
              <a:latin typeface="Calibri" panose="020F0502020204030204" pitchFamily="34" charset="0"/>
              <a:cs typeface="Calibri" panose="020F0502020204030204" pitchFamily="34" charset="0"/>
            </a:endParaRPr>
          </a:p>
        </p:txBody>
      </p:sp>
      <p:pic>
        <p:nvPicPr>
          <p:cNvPr id="76" name="그림 75" descr="텍스트, 스크린샷, 지도이(가) 표시된 사진&#10;&#10;자동 생성된 설명">
            <a:extLst>
              <a:ext uri="{FF2B5EF4-FFF2-40B4-BE49-F238E27FC236}">
                <a16:creationId xmlns:a16="http://schemas.microsoft.com/office/drawing/2014/main" id="{4C58C730-745A-1761-4391-546FB22F63B8}"/>
              </a:ext>
            </a:extLst>
          </p:cNvPr>
          <p:cNvPicPr>
            <a:picLocks noChangeAspect="1"/>
          </p:cNvPicPr>
          <p:nvPr/>
        </p:nvPicPr>
        <p:blipFill rotWithShape="1">
          <a:blip r:embed="rId6"/>
          <a:srcRect b="9857"/>
          <a:stretch/>
        </p:blipFill>
        <p:spPr>
          <a:xfrm>
            <a:off x="891589" y="1297363"/>
            <a:ext cx="2786841" cy="1960358"/>
          </a:xfrm>
          <a:prstGeom prst="rect">
            <a:avLst/>
          </a:prstGeom>
        </p:spPr>
      </p:pic>
      <p:sp>
        <p:nvSpPr>
          <p:cNvPr id="77" name="직사각형 76">
            <a:extLst>
              <a:ext uri="{FF2B5EF4-FFF2-40B4-BE49-F238E27FC236}">
                <a16:creationId xmlns:a16="http://schemas.microsoft.com/office/drawing/2014/main" id="{93829D88-BE8E-6656-047F-F0790F61F5BF}"/>
              </a:ext>
            </a:extLst>
          </p:cNvPr>
          <p:cNvSpPr/>
          <p:nvPr/>
        </p:nvSpPr>
        <p:spPr>
          <a:xfrm>
            <a:off x="1179879" y="2289641"/>
            <a:ext cx="587449" cy="234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80" name="TextBox 79">
            <a:extLst>
              <a:ext uri="{FF2B5EF4-FFF2-40B4-BE49-F238E27FC236}">
                <a16:creationId xmlns:a16="http://schemas.microsoft.com/office/drawing/2014/main" id="{3D021CE3-A7BD-8BAB-3F6D-6DE97F433FD6}"/>
              </a:ext>
            </a:extLst>
          </p:cNvPr>
          <p:cNvSpPr txBox="1"/>
          <p:nvPr/>
        </p:nvSpPr>
        <p:spPr>
          <a:xfrm>
            <a:off x="976790" y="5306412"/>
            <a:ext cx="2990242" cy="584775"/>
          </a:xfrm>
          <a:prstGeom prst="rect">
            <a:avLst/>
          </a:prstGeom>
          <a:noFill/>
        </p:spPr>
        <p:txBody>
          <a:bodyPr wrap="none" rtlCol="0">
            <a:spAutoFit/>
          </a:bodyPr>
          <a:lstStyle/>
          <a:p>
            <a:r>
              <a:rPr kumimoji="1" lang="en-US" altLang="ko-Kore-KR" sz="1600" dirty="0">
                <a:latin typeface="Calibri" panose="020F0502020204030204" pitchFamily="34" charset="0"/>
                <a:cs typeface="Calibri" panose="020F0502020204030204" pitchFamily="34" charset="0"/>
              </a:rPr>
              <a:t>Westward propagating </a:t>
            </a:r>
          </a:p>
          <a:p>
            <a:r>
              <a:rPr kumimoji="1" lang="en-US" altLang="ko-Kore-KR" sz="1600" dirty="0">
                <a:latin typeface="Calibri" panose="020F0502020204030204" pitchFamily="34" charset="0"/>
                <a:cs typeface="Calibri" panose="020F0502020204030204" pitchFamily="34" charset="0"/>
              </a:rPr>
              <a:t>first mode baroclinic Rossby wave</a:t>
            </a:r>
            <a:endParaRPr kumimoji="1" lang="ko-Kore-KR" altLang="en-US" sz="1600" dirty="0">
              <a:latin typeface="Calibri" panose="020F0502020204030204" pitchFamily="34" charset="0"/>
              <a:cs typeface="Calibri" panose="020F0502020204030204" pitchFamily="34" charset="0"/>
            </a:endParaRPr>
          </a:p>
        </p:txBody>
      </p:sp>
      <p:pic>
        <p:nvPicPr>
          <p:cNvPr id="81" name="그림 80" descr="텍스트, 지도, 도표, 스크린샷이(가) 표시된 사진&#10;&#10;자동 생성된 설명">
            <a:extLst>
              <a:ext uri="{FF2B5EF4-FFF2-40B4-BE49-F238E27FC236}">
                <a16:creationId xmlns:a16="http://schemas.microsoft.com/office/drawing/2014/main" id="{4B6956E0-8BED-3429-F878-7C375CF1F5C1}"/>
              </a:ext>
            </a:extLst>
          </p:cNvPr>
          <p:cNvPicPr>
            <a:picLocks noChangeAspect="1"/>
          </p:cNvPicPr>
          <p:nvPr/>
        </p:nvPicPr>
        <p:blipFill rotWithShape="1">
          <a:blip r:embed="rId7"/>
          <a:srcRect b="14273"/>
          <a:stretch/>
        </p:blipFill>
        <p:spPr>
          <a:xfrm>
            <a:off x="890193" y="3458562"/>
            <a:ext cx="2558568" cy="1847850"/>
          </a:xfrm>
          <a:prstGeom prst="rect">
            <a:avLst/>
          </a:prstGeom>
        </p:spPr>
      </p:pic>
      <p:sp>
        <p:nvSpPr>
          <p:cNvPr id="82" name="직사각형 81">
            <a:extLst>
              <a:ext uri="{FF2B5EF4-FFF2-40B4-BE49-F238E27FC236}">
                <a16:creationId xmlns:a16="http://schemas.microsoft.com/office/drawing/2014/main" id="{7B5212FF-0245-E35A-61E6-DE463BC976B2}"/>
              </a:ext>
            </a:extLst>
          </p:cNvPr>
          <p:cNvSpPr/>
          <p:nvPr/>
        </p:nvSpPr>
        <p:spPr>
          <a:xfrm>
            <a:off x="2283558" y="3512201"/>
            <a:ext cx="601836" cy="1513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6D2D7F7B-0495-309F-1167-895EFEE2DC4C}"/>
              </a:ext>
            </a:extLst>
          </p:cNvPr>
          <p:cNvSpPr txBox="1"/>
          <p:nvPr/>
        </p:nvSpPr>
        <p:spPr>
          <a:xfrm>
            <a:off x="2279185" y="3238257"/>
            <a:ext cx="643189"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STCC</a:t>
            </a:r>
            <a:endParaRPr kumimoji="1" lang="ko-Kore-KR" altLang="en-US" dirty="0">
              <a:latin typeface="Calibri" panose="020F0502020204030204" pitchFamily="34" charset="0"/>
              <a:cs typeface="Calibri" panose="020F0502020204030204" pitchFamily="34" charset="0"/>
            </a:endParaRPr>
          </a:p>
        </p:txBody>
      </p:sp>
      <p:sp>
        <p:nvSpPr>
          <p:cNvPr id="84" name="TextBox 83">
            <a:extLst>
              <a:ext uri="{FF2B5EF4-FFF2-40B4-BE49-F238E27FC236}">
                <a16:creationId xmlns:a16="http://schemas.microsoft.com/office/drawing/2014/main" id="{AE289763-F3EB-98E5-5C00-7C3338066B3F}"/>
              </a:ext>
            </a:extLst>
          </p:cNvPr>
          <p:cNvSpPr txBox="1"/>
          <p:nvPr/>
        </p:nvSpPr>
        <p:spPr>
          <a:xfrm>
            <a:off x="1509072" y="3238178"/>
            <a:ext cx="566694"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NEC</a:t>
            </a:r>
            <a:endParaRPr kumimoji="1" lang="ko-Kore-KR" altLang="en-US" dirty="0">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B4C71843-80E6-F8DE-4CD5-CCA0A9ECDA09}"/>
              </a:ext>
            </a:extLst>
          </p:cNvPr>
          <p:cNvSpPr txBox="1"/>
          <p:nvPr/>
        </p:nvSpPr>
        <p:spPr>
          <a:xfrm>
            <a:off x="1229945" y="2027269"/>
            <a:ext cx="590996" cy="338554"/>
          </a:xfrm>
          <a:prstGeom prst="rect">
            <a:avLst/>
          </a:prstGeom>
          <a:noFill/>
        </p:spPr>
        <p:txBody>
          <a:bodyPr wrap="none" rtlCol="0">
            <a:spAutoFit/>
          </a:bodyPr>
          <a:lstStyle/>
          <a:p>
            <a:r>
              <a:rPr kumimoji="1" lang="en-US" altLang="ko-Kore-KR" sz="1600" dirty="0">
                <a:latin typeface="Calibri" panose="020F0502020204030204" pitchFamily="34" charset="0"/>
                <a:cs typeface="Calibri" panose="020F0502020204030204" pitchFamily="34" charset="0"/>
              </a:rPr>
              <a:t>STCC</a:t>
            </a:r>
            <a:endParaRPr kumimoji="1" lang="ko-Kore-KR" altLang="en-US" sz="1600" dirty="0">
              <a:latin typeface="Calibri" panose="020F0502020204030204" pitchFamily="34" charset="0"/>
              <a:cs typeface="Calibri" panose="020F0502020204030204" pitchFamily="34" charset="0"/>
            </a:endParaRPr>
          </a:p>
        </p:txBody>
      </p:sp>
      <p:sp>
        <p:nvSpPr>
          <p:cNvPr id="87" name="TextBox 86">
            <a:extLst>
              <a:ext uri="{FF2B5EF4-FFF2-40B4-BE49-F238E27FC236}">
                <a16:creationId xmlns:a16="http://schemas.microsoft.com/office/drawing/2014/main" id="{E8A2FFF1-0B4A-A3DB-A64D-3BC44CF81492}"/>
              </a:ext>
            </a:extLst>
          </p:cNvPr>
          <p:cNvSpPr txBox="1"/>
          <p:nvPr/>
        </p:nvSpPr>
        <p:spPr>
          <a:xfrm>
            <a:off x="7738523" y="1089948"/>
            <a:ext cx="1086195" cy="461665"/>
          </a:xfrm>
          <a:prstGeom prst="rect">
            <a:avLst/>
          </a:prstGeom>
          <a:noFill/>
        </p:spPr>
        <p:txBody>
          <a:bodyPr wrap="none" rtlCol="0">
            <a:spAutoFit/>
          </a:bodyPr>
          <a:lstStyle/>
          <a:p>
            <a:r>
              <a:rPr kumimoji="1" lang="en-US" altLang="ko-Kore-KR" sz="1200" dirty="0">
                <a:solidFill>
                  <a:srgbClr val="0432FF"/>
                </a:solidFill>
                <a:latin typeface="Calibri" panose="020F0502020204030204" pitchFamily="34" charset="0"/>
                <a:cs typeface="Calibri" panose="020F0502020204030204" pitchFamily="34" charset="0"/>
              </a:rPr>
              <a:t>Blue: Negative</a:t>
            </a:r>
          </a:p>
          <a:p>
            <a:r>
              <a:rPr kumimoji="1" lang="en-US" altLang="ko-Kore-KR" sz="1200" dirty="0">
                <a:solidFill>
                  <a:srgbClr val="FF0000"/>
                </a:solidFill>
                <a:latin typeface="Calibri" panose="020F0502020204030204" pitchFamily="34" charset="0"/>
                <a:cs typeface="Calibri" panose="020F0502020204030204" pitchFamily="34" charset="0"/>
              </a:rPr>
              <a:t>Red : Positive</a:t>
            </a:r>
            <a:endParaRPr kumimoji="1" lang="ko-Kore-KR" altLang="en-US" sz="1200" dirty="0">
              <a:solidFill>
                <a:srgbClr val="FF0000"/>
              </a:solidFill>
              <a:latin typeface="Calibri" panose="020F0502020204030204" pitchFamily="34" charset="0"/>
              <a:cs typeface="Calibri" panose="020F0502020204030204" pitchFamily="34" charset="0"/>
            </a:endParaRPr>
          </a:p>
        </p:txBody>
      </p:sp>
      <p:sp>
        <p:nvSpPr>
          <p:cNvPr id="88" name="TextBox 87">
            <a:extLst>
              <a:ext uri="{FF2B5EF4-FFF2-40B4-BE49-F238E27FC236}">
                <a16:creationId xmlns:a16="http://schemas.microsoft.com/office/drawing/2014/main" id="{E45A1581-1CB5-AEA1-7700-8E0E3BE707F4}"/>
              </a:ext>
            </a:extLst>
          </p:cNvPr>
          <p:cNvSpPr txBox="1"/>
          <p:nvPr/>
        </p:nvSpPr>
        <p:spPr>
          <a:xfrm>
            <a:off x="6690916" y="4896144"/>
            <a:ext cx="559769"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143.5E</a:t>
            </a:r>
            <a:endParaRPr kumimoji="1" lang="ko-Kore-KR" altLang="en-US" sz="1050" dirty="0">
              <a:latin typeface="Calibri" panose="020F0502020204030204" pitchFamily="34" charset="0"/>
              <a:cs typeface="Calibri" panose="020F0502020204030204" pitchFamily="34" charset="0"/>
            </a:endParaRPr>
          </a:p>
        </p:txBody>
      </p:sp>
      <p:sp>
        <p:nvSpPr>
          <p:cNvPr id="89" name="TextBox 88">
            <a:extLst>
              <a:ext uri="{FF2B5EF4-FFF2-40B4-BE49-F238E27FC236}">
                <a16:creationId xmlns:a16="http://schemas.microsoft.com/office/drawing/2014/main" id="{DAB77305-0345-76F1-8C75-9C380292A182}"/>
              </a:ext>
            </a:extLst>
          </p:cNvPr>
          <p:cNvSpPr txBox="1"/>
          <p:nvPr/>
        </p:nvSpPr>
        <p:spPr>
          <a:xfrm>
            <a:off x="6096000" y="4590988"/>
            <a:ext cx="457176"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138E</a:t>
            </a:r>
            <a:endParaRPr kumimoji="1" lang="ko-Kore-KR" altLang="en-US" sz="1050" dirty="0">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C5621AB2-D9EA-196A-44AD-9E30F97F6A21}"/>
              </a:ext>
            </a:extLst>
          </p:cNvPr>
          <p:cNvSpPr txBox="1"/>
          <p:nvPr/>
        </p:nvSpPr>
        <p:spPr>
          <a:xfrm>
            <a:off x="5833161" y="4187761"/>
            <a:ext cx="457176"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133E</a:t>
            </a:r>
            <a:endParaRPr kumimoji="1" lang="ko-Kore-KR" altLang="en-US" sz="1050" dirty="0">
              <a:latin typeface="Calibri" panose="020F050202020403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id="{CFE7541B-CB1F-F175-61F3-273036439529}"/>
              </a:ext>
            </a:extLst>
          </p:cNvPr>
          <p:cNvSpPr txBox="1"/>
          <p:nvPr/>
        </p:nvSpPr>
        <p:spPr>
          <a:xfrm>
            <a:off x="5441643" y="3777777"/>
            <a:ext cx="607859" cy="246221"/>
          </a:xfrm>
          <a:prstGeom prst="rect">
            <a:avLst/>
          </a:prstGeom>
          <a:noFill/>
        </p:spPr>
        <p:txBody>
          <a:bodyPr wrap="none" rtlCol="0">
            <a:spAutoFit/>
          </a:bodyPr>
          <a:lstStyle/>
          <a:p>
            <a:r>
              <a:rPr kumimoji="1" lang="en-US" altLang="ko-Kore-KR" sz="1000" dirty="0">
                <a:latin typeface="Calibri" panose="020F0502020204030204" pitchFamily="34" charset="0"/>
                <a:cs typeface="Calibri" panose="020F0502020204030204" pitchFamily="34" charset="0"/>
              </a:rPr>
              <a:t>128.75E</a:t>
            </a:r>
            <a:endParaRPr kumimoji="1" lang="ko-Kore-KR" altLang="en-US" sz="1000" dirty="0">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AD2D593B-5949-726D-02DF-23EB51809FC8}"/>
              </a:ext>
            </a:extLst>
          </p:cNvPr>
          <p:cNvSpPr txBox="1"/>
          <p:nvPr/>
        </p:nvSpPr>
        <p:spPr>
          <a:xfrm>
            <a:off x="5661518" y="3295706"/>
            <a:ext cx="628697"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127.25E</a:t>
            </a:r>
            <a:endParaRPr kumimoji="1" lang="ko-Kore-KR" altLang="en-US" sz="1050" dirty="0">
              <a:latin typeface="Calibri" panose="020F0502020204030204" pitchFamily="34" charset="0"/>
              <a:cs typeface="Calibri" panose="020F0502020204030204" pitchFamily="34" charset="0"/>
            </a:endParaRPr>
          </a:p>
        </p:txBody>
      </p:sp>
      <p:sp>
        <p:nvSpPr>
          <p:cNvPr id="93" name="TextBox 92">
            <a:extLst>
              <a:ext uri="{FF2B5EF4-FFF2-40B4-BE49-F238E27FC236}">
                <a16:creationId xmlns:a16="http://schemas.microsoft.com/office/drawing/2014/main" id="{4D7462EC-9615-3DB0-B1C3-A5AF8F2D1944}"/>
              </a:ext>
            </a:extLst>
          </p:cNvPr>
          <p:cNvSpPr txBox="1"/>
          <p:nvPr/>
        </p:nvSpPr>
        <p:spPr>
          <a:xfrm>
            <a:off x="5470491" y="2912728"/>
            <a:ext cx="559769"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124.5E</a:t>
            </a:r>
            <a:endParaRPr kumimoji="1" lang="ko-Kore-KR" altLang="en-US" sz="1050" dirty="0">
              <a:latin typeface="Calibri" panose="020F0502020204030204" pitchFamily="34" charset="0"/>
              <a:cs typeface="Calibri" panose="020F0502020204030204" pitchFamily="34" charset="0"/>
            </a:endParaRPr>
          </a:p>
        </p:txBody>
      </p:sp>
      <p:cxnSp>
        <p:nvCxnSpPr>
          <p:cNvPr id="94" name="직선 연결선[R] 93">
            <a:extLst>
              <a:ext uri="{FF2B5EF4-FFF2-40B4-BE49-F238E27FC236}">
                <a16:creationId xmlns:a16="http://schemas.microsoft.com/office/drawing/2014/main" id="{BC0217B0-C45B-F712-76F7-0AD0806D9A74}"/>
              </a:ext>
            </a:extLst>
          </p:cNvPr>
          <p:cNvCxnSpPr>
            <a:cxnSpLocks/>
          </p:cNvCxnSpPr>
          <p:nvPr/>
        </p:nvCxnSpPr>
        <p:spPr>
          <a:xfrm>
            <a:off x="5326675" y="2872129"/>
            <a:ext cx="1846557" cy="2929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포인트가 5개인 별[5] 94">
            <a:extLst>
              <a:ext uri="{FF2B5EF4-FFF2-40B4-BE49-F238E27FC236}">
                <a16:creationId xmlns:a16="http://schemas.microsoft.com/office/drawing/2014/main" id="{C490BE1B-8354-A11E-C9B1-E41A0BFE1B63}"/>
              </a:ext>
            </a:extLst>
          </p:cNvPr>
          <p:cNvSpPr>
            <a:spLocks noChangeAspect="1"/>
          </p:cNvSpPr>
          <p:nvPr/>
        </p:nvSpPr>
        <p:spPr>
          <a:xfrm>
            <a:off x="6690916" y="4896144"/>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96" name="포인트가 5개인 별[5] 95">
            <a:extLst>
              <a:ext uri="{FF2B5EF4-FFF2-40B4-BE49-F238E27FC236}">
                <a16:creationId xmlns:a16="http://schemas.microsoft.com/office/drawing/2014/main" id="{DEAABA5D-1875-5A97-9195-AE6F50E5E90E}"/>
              </a:ext>
            </a:extLst>
          </p:cNvPr>
          <p:cNvSpPr/>
          <p:nvPr/>
        </p:nvSpPr>
        <p:spPr>
          <a:xfrm>
            <a:off x="6352236" y="4507472"/>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97" name="포인트가 5개인 별[5] 96">
            <a:extLst>
              <a:ext uri="{FF2B5EF4-FFF2-40B4-BE49-F238E27FC236}">
                <a16:creationId xmlns:a16="http://schemas.microsoft.com/office/drawing/2014/main" id="{42225729-7A0F-2CE7-41BB-DC180756E2C7}"/>
              </a:ext>
            </a:extLst>
          </p:cNvPr>
          <p:cNvSpPr/>
          <p:nvPr/>
        </p:nvSpPr>
        <p:spPr>
          <a:xfrm>
            <a:off x="6003232" y="4129301"/>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98" name="포인트가 5개인 별[5] 97">
            <a:extLst>
              <a:ext uri="{FF2B5EF4-FFF2-40B4-BE49-F238E27FC236}">
                <a16:creationId xmlns:a16="http://schemas.microsoft.com/office/drawing/2014/main" id="{9B5BB2C6-2C3A-7638-95C2-69689EDF8CC4}"/>
              </a:ext>
            </a:extLst>
          </p:cNvPr>
          <p:cNvSpPr>
            <a:spLocks noChangeAspect="1"/>
          </p:cNvSpPr>
          <p:nvPr/>
        </p:nvSpPr>
        <p:spPr>
          <a:xfrm>
            <a:off x="5731480" y="3744533"/>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99" name="포인트가 5개인 별[5] 98">
            <a:extLst>
              <a:ext uri="{FF2B5EF4-FFF2-40B4-BE49-F238E27FC236}">
                <a16:creationId xmlns:a16="http://schemas.microsoft.com/office/drawing/2014/main" id="{71014033-BD27-84F1-BC47-C3528819825F}"/>
              </a:ext>
            </a:extLst>
          </p:cNvPr>
          <p:cNvSpPr>
            <a:spLocks noChangeAspect="1"/>
          </p:cNvSpPr>
          <p:nvPr/>
        </p:nvSpPr>
        <p:spPr>
          <a:xfrm>
            <a:off x="5640215" y="3359965"/>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100" name="포인트가 5개인 별[5] 99">
            <a:extLst>
              <a:ext uri="{FF2B5EF4-FFF2-40B4-BE49-F238E27FC236}">
                <a16:creationId xmlns:a16="http://schemas.microsoft.com/office/drawing/2014/main" id="{62322DCA-4B91-E1E8-1C0B-FD62C4DD2853}"/>
              </a:ext>
            </a:extLst>
          </p:cNvPr>
          <p:cNvSpPr>
            <a:spLocks noChangeAspect="1"/>
          </p:cNvSpPr>
          <p:nvPr/>
        </p:nvSpPr>
        <p:spPr>
          <a:xfrm>
            <a:off x="5448092" y="2994294"/>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101" name="TextBox 100">
            <a:extLst>
              <a:ext uri="{FF2B5EF4-FFF2-40B4-BE49-F238E27FC236}">
                <a16:creationId xmlns:a16="http://schemas.microsoft.com/office/drawing/2014/main" id="{A5FAE3D5-472C-F78F-9FF2-20934BF4C858}"/>
              </a:ext>
            </a:extLst>
          </p:cNvPr>
          <p:cNvSpPr txBox="1"/>
          <p:nvPr/>
        </p:nvSpPr>
        <p:spPr>
          <a:xfrm>
            <a:off x="7286873" y="5590916"/>
            <a:ext cx="4720070" cy="584775"/>
          </a:xfrm>
          <a:prstGeom prst="rect">
            <a:avLst/>
          </a:prstGeom>
          <a:noFill/>
        </p:spPr>
        <p:txBody>
          <a:bodyPr wrap="square" rtlCol="0">
            <a:spAutoFit/>
          </a:bodyPr>
          <a:lstStyle/>
          <a:p>
            <a:pPr marL="285750" indent="-285750">
              <a:buFont typeface="Wingdings" pitchFamily="2" charset="2"/>
              <a:buChar char="Ø"/>
            </a:pPr>
            <a:r>
              <a:rPr kumimoji="1" lang="en-US" altLang="ko-Kore-KR" sz="1600" dirty="0">
                <a:latin typeface="Calibri" panose="020F0502020204030204" pitchFamily="34" charset="0"/>
                <a:cs typeface="Calibri" panose="020F0502020204030204" pitchFamily="34" charset="0"/>
              </a:rPr>
              <a:t>Both westward propagating Rossby wave and negative WSC contribute to the positive SSHa</a:t>
            </a:r>
            <a:endParaRPr kumimoji="1" lang="ko-Kore-KR" altLang="en-US" sz="1600" dirty="0">
              <a:latin typeface="Calibri" panose="020F0502020204030204" pitchFamily="34" charset="0"/>
              <a:cs typeface="Calibri" panose="020F0502020204030204" pitchFamily="34" charset="0"/>
            </a:endParaRPr>
          </a:p>
        </p:txBody>
      </p:sp>
      <p:pic>
        <p:nvPicPr>
          <p:cNvPr id="102" name="그림 101">
            <a:extLst>
              <a:ext uri="{FF2B5EF4-FFF2-40B4-BE49-F238E27FC236}">
                <a16:creationId xmlns:a16="http://schemas.microsoft.com/office/drawing/2014/main" id="{0747AE8C-4B1D-7CC5-C17D-BE59E45E6F2B}"/>
              </a:ext>
            </a:extLst>
          </p:cNvPr>
          <p:cNvPicPr>
            <a:picLocks noChangeAspect="1"/>
          </p:cNvPicPr>
          <p:nvPr/>
        </p:nvPicPr>
        <p:blipFill rotWithShape="1">
          <a:blip r:embed="rId8"/>
          <a:srcRect b="50348"/>
          <a:stretch/>
        </p:blipFill>
        <p:spPr>
          <a:xfrm>
            <a:off x="7485445" y="1762353"/>
            <a:ext cx="2885009" cy="1790600"/>
          </a:xfrm>
          <a:prstGeom prst="rect">
            <a:avLst/>
          </a:prstGeom>
        </p:spPr>
      </p:pic>
      <p:sp>
        <p:nvSpPr>
          <p:cNvPr id="103" name="TextBox 102">
            <a:extLst>
              <a:ext uri="{FF2B5EF4-FFF2-40B4-BE49-F238E27FC236}">
                <a16:creationId xmlns:a16="http://schemas.microsoft.com/office/drawing/2014/main" id="{68BC5234-87EF-3153-2B0C-B8F9CBEE6C55}"/>
              </a:ext>
            </a:extLst>
          </p:cNvPr>
          <p:cNvSpPr txBox="1"/>
          <p:nvPr/>
        </p:nvSpPr>
        <p:spPr>
          <a:xfrm>
            <a:off x="10285765" y="1827744"/>
            <a:ext cx="943458" cy="276999"/>
          </a:xfrm>
          <a:prstGeom prst="rect">
            <a:avLst/>
          </a:prstGeom>
          <a:noFill/>
        </p:spPr>
        <p:txBody>
          <a:bodyPr wrap="square" rtlCol="0">
            <a:spAutoFit/>
          </a:bodyPr>
          <a:lstStyle/>
          <a:p>
            <a:r>
              <a:rPr kumimoji="1" lang="en-US" altLang="ko-Kore-KR" sz="1200" dirty="0">
                <a:latin typeface="Calibri" panose="020F0502020204030204" pitchFamily="34" charset="0"/>
                <a:cs typeface="Calibri" panose="020F0502020204030204" pitchFamily="34" charset="0"/>
              </a:rPr>
              <a:t>[10</a:t>
            </a:r>
            <a:r>
              <a:rPr kumimoji="1" lang="en-US" altLang="ko-Kore-KR" sz="1200" baseline="30000" dirty="0">
                <a:latin typeface="Calibri" panose="020F0502020204030204" pitchFamily="34" charset="0"/>
                <a:cs typeface="Calibri" panose="020F0502020204030204" pitchFamily="34" charset="0"/>
              </a:rPr>
              <a:t>-8</a:t>
            </a:r>
            <a:r>
              <a:rPr kumimoji="1" lang="en-US" altLang="ko-Kore-KR" sz="1200" dirty="0">
                <a:latin typeface="Calibri" panose="020F0502020204030204" pitchFamily="34" charset="0"/>
                <a:cs typeface="Calibri" panose="020F0502020204030204" pitchFamily="34" charset="0"/>
              </a:rPr>
              <a:t> N m</a:t>
            </a:r>
            <a:r>
              <a:rPr kumimoji="1" lang="en-US" altLang="ko-Kore-KR" sz="1200" baseline="30000" dirty="0">
                <a:latin typeface="Calibri" panose="020F0502020204030204" pitchFamily="34" charset="0"/>
                <a:cs typeface="Calibri" panose="020F0502020204030204" pitchFamily="34" charset="0"/>
              </a:rPr>
              <a:t>-3</a:t>
            </a:r>
            <a:r>
              <a:rPr kumimoji="1" lang="en-US" altLang="ko-Kore-KR" sz="1200" dirty="0">
                <a:latin typeface="Calibri" panose="020F0502020204030204" pitchFamily="34" charset="0"/>
                <a:cs typeface="Calibri" panose="020F0502020204030204" pitchFamily="34" charset="0"/>
              </a:rPr>
              <a:t>]</a:t>
            </a:r>
            <a:endParaRPr kumimoji="1" lang="ko-Kore-KR" altLang="en-US" sz="1200" dirty="0">
              <a:latin typeface="Calibri" panose="020F0502020204030204" pitchFamily="34" charset="0"/>
              <a:cs typeface="Calibri" panose="020F0502020204030204" pitchFamily="34" charset="0"/>
            </a:endParaRPr>
          </a:p>
        </p:txBody>
      </p:sp>
      <p:sp>
        <p:nvSpPr>
          <p:cNvPr id="104" name="TextBox 103">
            <a:extLst>
              <a:ext uri="{FF2B5EF4-FFF2-40B4-BE49-F238E27FC236}">
                <a16:creationId xmlns:a16="http://schemas.microsoft.com/office/drawing/2014/main" id="{641B5675-555B-892F-517F-EDAAA47A097E}"/>
              </a:ext>
            </a:extLst>
          </p:cNvPr>
          <p:cNvSpPr txBox="1"/>
          <p:nvPr/>
        </p:nvSpPr>
        <p:spPr>
          <a:xfrm>
            <a:off x="10327843" y="2088824"/>
            <a:ext cx="1268424"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(MJJAS averaged)</a:t>
            </a:r>
            <a:endParaRPr kumimoji="1" lang="ko-Kore-KR" altLang="en-US" sz="1200" dirty="0">
              <a:latin typeface="Calibri" panose="020F0502020204030204" pitchFamily="34" charset="0"/>
              <a:cs typeface="Calibri" panose="020F0502020204030204" pitchFamily="34" charset="0"/>
            </a:endParaRPr>
          </a:p>
        </p:txBody>
      </p:sp>
      <p:sp>
        <p:nvSpPr>
          <p:cNvPr id="105" name="TextBox 104">
            <a:extLst>
              <a:ext uri="{FF2B5EF4-FFF2-40B4-BE49-F238E27FC236}">
                <a16:creationId xmlns:a16="http://schemas.microsoft.com/office/drawing/2014/main" id="{A19BBC05-0078-C519-0C43-17DC9B88CA19}"/>
              </a:ext>
            </a:extLst>
          </p:cNvPr>
          <p:cNvSpPr txBox="1"/>
          <p:nvPr/>
        </p:nvSpPr>
        <p:spPr>
          <a:xfrm>
            <a:off x="7882667" y="4775125"/>
            <a:ext cx="472437" cy="276999"/>
          </a:xfrm>
          <a:prstGeom prst="rect">
            <a:avLst/>
          </a:prstGeom>
          <a:noFill/>
        </p:spPr>
        <p:txBody>
          <a:bodyPr wrap="none" rtlCol="0">
            <a:spAutoFit/>
          </a:bodyPr>
          <a:lstStyle/>
          <a:p>
            <a:r>
              <a:rPr kumimoji="1" lang="en-US" altLang="ko-Kore-KR" sz="1200" dirty="0">
                <a:solidFill>
                  <a:srgbClr val="FF0000"/>
                </a:solidFill>
                <a:latin typeface="Calibri" panose="020F0502020204030204" pitchFamily="34" charset="0"/>
                <a:cs typeface="Calibri" panose="020F0502020204030204" pitchFamily="34" charset="0"/>
              </a:rPr>
              <a:t>WSC</a:t>
            </a:r>
            <a:endParaRPr kumimoji="1" lang="ko-Kore-KR" altLang="en-US" sz="1200" dirty="0">
              <a:solidFill>
                <a:srgbClr val="FF0000"/>
              </a:solidFill>
              <a:latin typeface="Calibri" panose="020F0502020204030204" pitchFamily="34" charset="0"/>
              <a:cs typeface="Calibri" panose="020F0502020204030204" pitchFamily="34" charset="0"/>
            </a:endParaRPr>
          </a:p>
        </p:txBody>
      </p:sp>
      <p:sp>
        <p:nvSpPr>
          <p:cNvPr id="106" name="TextBox 105">
            <a:extLst>
              <a:ext uri="{FF2B5EF4-FFF2-40B4-BE49-F238E27FC236}">
                <a16:creationId xmlns:a16="http://schemas.microsoft.com/office/drawing/2014/main" id="{86151EB4-59ED-DB5E-F86A-1B65A3711CD4}"/>
              </a:ext>
            </a:extLst>
          </p:cNvPr>
          <p:cNvSpPr txBox="1"/>
          <p:nvPr/>
        </p:nvSpPr>
        <p:spPr>
          <a:xfrm>
            <a:off x="8983211" y="4776172"/>
            <a:ext cx="977704" cy="276999"/>
          </a:xfrm>
          <a:prstGeom prst="rect">
            <a:avLst/>
          </a:prstGeom>
          <a:noFill/>
        </p:spPr>
        <p:txBody>
          <a:bodyPr wrap="none" rtlCol="0">
            <a:spAutoFit/>
          </a:bodyPr>
          <a:lstStyle/>
          <a:p>
            <a:r>
              <a:rPr kumimoji="1" lang="en-US" altLang="ko-Kore-KR" sz="1200" dirty="0">
                <a:solidFill>
                  <a:srgbClr val="0432FF"/>
                </a:solidFill>
                <a:latin typeface="Calibri" panose="020F0502020204030204" pitchFamily="34" charset="0"/>
                <a:cs typeface="Calibri" panose="020F0502020204030204" pitchFamily="34" charset="0"/>
              </a:rPr>
              <a:t>SSH increase</a:t>
            </a:r>
            <a:endParaRPr kumimoji="1" lang="ko-Kore-KR" altLang="en-US" sz="1200" dirty="0">
              <a:solidFill>
                <a:srgbClr val="0432FF"/>
              </a:solidFill>
              <a:latin typeface="Calibri" panose="020F0502020204030204" pitchFamily="34" charset="0"/>
              <a:cs typeface="Calibri" panose="020F0502020204030204" pitchFamily="34" charset="0"/>
            </a:endParaRPr>
          </a:p>
        </p:txBody>
      </p:sp>
      <p:cxnSp>
        <p:nvCxnSpPr>
          <p:cNvPr id="108" name="직선 연결선[R] 107">
            <a:extLst>
              <a:ext uri="{FF2B5EF4-FFF2-40B4-BE49-F238E27FC236}">
                <a16:creationId xmlns:a16="http://schemas.microsoft.com/office/drawing/2014/main" id="{EDE48DD6-D29E-4960-78B5-809F9EAC5197}"/>
              </a:ext>
            </a:extLst>
          </p:cNvPr>
          <p:cNvCxnSpPr/>
          <p:nvPr/>
        </p:nvCxnSpPr>
        <p:spPr>
          <a:xfrm>
            <a:off x="7788246" y="4813332"/>
            <a:ext cx="74419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직선 연결선[R] 108">
            <a:extLst>
              <a:ext uri="{FF2B5EF4-FFF2-40B4-BE49-F238E27FC236}">
                <a16:creationId xmlns:a16="http://schemas.microsoft.com/office/drawing/2014/main" id="{3E505F02-CF36-734F-6A52-866CE871B9EC}"/>
              </a:ext>
            </a:extLst>
          </p:cNvPr>
          <p:cNvCxnSpPr>
            <a:cxnSpLocks/>
          </p:cNvCxnSpPr>
          <p:nvPr/>
        </p:nvCxnSpPr>
        <p:spPr>
          <a:xfrm>
            <a:off x="8788122" y="4809906"/>
            <a:ext cx="1289955" cy="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140F52DE-4C58-E0A0-0F58-5543F4E7FCEF}"/>
              </a:ext>
            </a:extLst>
          </p:cNvPr>
          <p:cNvSpPr txBox="1"/>
          <p:nvPr/>
        </p:nvSpPr>
        <p:spPr>
          <a:xfrm>
            <a:off x="58800" y="6120253"/>
            <a:ext cx="2737481" cy="523220"/>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NEC: North Equatorial Current</a:t>
            </a:r>
          </a:p>
          <a:p>
            <a:r>
              <a:rPr kumimoji="1" lang="en-US" altLang="ko-Kore-KR" sz="1400" dirty="0">
                <a:latin typeface="Calibri" panose="020F0502020204030204" pitchFamily="34" charset="0"/>
                <a:cs typeface="Calibri" panose="020F0502020204030204" pitchFamily="34" charset="0"/>
              </a:rPr>
              <a:t>STCC: Subtropical Counter Current </a:t>
            </a:r>
            <a:endParaRPr kumimoji="1" lang="ko-Kore-KR" alt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40479DF1-C87A-47B4-2B76-9DFD820DD507}"/>
              </a:ext>
            </a:extLst>
          </p:cNvPr>
          <p:cNvSpPr txBox="1"/>
          <p:nvPr/>
        </p:nvSpPr>
        <p:spPr>
          <a:xfrm>
            <a:off x="3292485" y="3449198"/>
            <a:ext cx="840295" cy="430887"/>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Shading: </a:t>
            </a:r>
            <a:r>
              <a:rPr kumimoji="1" lang="en-US" altLang="ko-Kore-KR" sz="1100" b="1" dirty="0">
                <a:latin typeface="Calibri" panose="020F0502020204030204" pitchFamily="34" charset="0"/>
                <a:cs typeface="Calibri" panose="020F0502020204030204" pitchFamily="34" charset="0"/>
              </a:rPr>
              <a:t>U</a:t>
            </a:r>
            <a:r>
              <a:rPr kumimoji="1" lang="en-US" altLang="ko-Kore-KR" sz="1100" b="1" baseline="-25000" dirty="0">
                <a:latin typeface="Calibri" panose="020F0502020204030204" pitchFamily="34" charset="0"/>
                <a:cs typeface="Calibri" panose="020F0502020204030204" pitchFamily="34" charset="0"/>
              </a:rPr>
              <a:t>g</a:t>
            </a:r>
          </a:p>
          <a:p>
            <a:r>
              <a:rPr kumimoji="1" lang="en-US" altLang="ko-Kore-KR" sz="1100" dirty="0">
                <a:latin typeface="Calibri" panose="020F0502020204030204" pitchFamily="34" charset="0"/>
                <a:cs typeface="Calibri" panose="020F0502020204030204" pitchFamily="34" charset="0"/>
              </a:rPr>
              <a:t>Contour: </a:t>
            </a:r>
            <a:r>
              <a:rPr kumimoji="1" lang="en-US" altLang="ko-Kore-KR" sz="1100" b="1" dirty="0">
                <a:latin typeface="Calibri" panose="020F0502020204030204" pitchFamily="34" charset="0"/>
                <a:cs typeface="Calibri" panose="020F0502020204030204" pitchFamily="34" charset="0"/>
              </a:rPr>
              <a:t>T</a:t>
            </a:r>
          </a:p>
        </p:txBody>
      </p:sp>
      <p:sp>
        <p:nvSpPr>
          <p:cNvPr id="114" name="TextBox 113">
            <a:extLst>
              <a:ext uri="{FF2B5EF4-FFF2-40B4-BE49-F238E27FC236}">
                <a16:creationId xmlns:a16="http://schemas.microsoft.com/office/drawing/2014/main" id="{A6CE5167-00D4-BEAB-2627-5DE8FDAFD4F8}"/>
              </a:ext>
            </a:extLst>
          </p:cNvPr>
          <p:cNvSpPr txBox="1"/>
          <p:nvPr/>
        </p:nvSpPr>
        <p:spPr>
          <a:xfrm>
            <a:off x="1766660" y="1061979"/>
            <a:ext cx="1050288" cy="338554"/>
          </a:xfrm>
          <a:prstGeom prst="rect">
            <a:avLst/>
          </a:prstGeom>
          <a:noFill/>
        </p:spPr>
        <p:txBody>
          <a:bodyPr wrap="none" rtlCol="0">
            <a:spAutoFit/>
          </a:bodyPr>
          <a:lstStyle/>
          <a:p>
            <a:r>
              <a:rPr kumimoji="1" lang="en-US" altLang="ko-Kore-KR" sz="1600" b="1" dirty="0">
                <a:latin typeface="Calibri" panose="020F0502020204030204" pitchFamily="34" charset="0"/>
                <a:cs typeface="Calibri" panose="020F0502020204030204" pitchFamily="34" charset="0"/>
              </a:rPr>
              <a:t>RMS SSHa</a:t>
            </a:r>
            <a:endParaRPr kumimoji="1" lang="ko-Kore-KR" altLang="en-US" sz="1600" b="1" dirty="0">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1BFDA159-2262-86B6-51F9-AA974BC041C5}"/>
              </a:ext>
            </a:extLst>
          </p:cNvPr>
          <p:cNvSpPr txBox="1"/>
          <p:nvPr/>
        </p:nvSpPr>
        <p:spPr>
          <a:xfrm>
            <a:off x="32335" y="1007904"/>
            <a:ext cx="1470274"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Qiu and Chen (2010)</a:t>
            </a:r>
            <a:endParaRPr kumimoji="1" lang="ko-Kore-KR" altLang="en-US" sz="1200" dirty="0">
              <a:latin typeface="Calibri" panose="020F0502020204030204" pitchFamily="34" charset="0"/>
              <a:cs typeface="Calibri" panose="020F0502020204030204" pitchFamily="34" charset="0"/>
            </a:endParaRPr>
          </a:p>
        </p:txBody>
      </p:sp>
      <p:sp>
        <p:nvSpPr>
          <p:cNvPr id="118" name="TextBox 117">
            <a:extLst>
              <a:ext uri="{FF2B5EF4-FFF2-40B4-BE49-F238E27FC236}">
                <a16:creationId xmlns:a16="http://schemas.microsoft.com/office/drawing/2014/main" id="{92D89232-6A38-3B9E-D897-D5CAF36FE479}"/>
              </a:ext>
            </a:extLst>
          </p:cNvPr>
          <p:cNvSpPr txBox="1"/>
          <p:nvPr/>
        </p:nvSpPr>
        <p:spPr>
          <a:xfrm>
            <a:off x="10370454" y="3641547"/>
            <a:ext cx="1268424" cy="261610"/>
          </a:xfrm>
          <a:prstGeom prst="rect">
            <a:avLst/>
          </a:prstGeom>
          <a:noFill/>
        </p:spPr>
        <p:txBody>
          <a:bodyPr wrap="square">
            <a:spAutoFit/>
          </a:bodyPr>
          <a:lstStyle/>
          <a:p>
            <a:r>
              <a:rPr kumimoji="1" lang="en-US" altLang="ko-Kore-KR" sz="1100" dirty="0">
                <a:latin typeface="Calibri" panose="020F0502020204030204" pitchFamily="34" charset="0"/>
                <a:cs typeface="Calibri" panose="020F0502020204030204" pitchFamily="34" charset="0"/>
              </a:rPr>
              <a:t>(Qiu et al., 2002)</a:t>
            </a:r>
            <a:endParaRPr kumimoji="1" lang="ko-Kore-KR" alt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02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50" grpId="1"/>
      <p:bldP spid="51" grpId="0"/>
      <p:bldP spid="53" grpId="0"/>
      <p:bldP spid="54" grpId="0"/>
      <p:bldP spid="101" grpId="0"/>
      <p:bldP spid="105" grpId="0"/>
      <p:bldP spid="106" grpId="0"/>
      <p:bldP spid="118"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0A3F69D6-4345-CA18-FC48-13B3EADB57C5}"/>
              </a:ext>
            </a:extLst>
          </p:cNvPr>
          <p:cNvSpPr>
            <a:spLocks noGrp="1"/>
          </p:cNvSpPr>
          <p:nvPr>
            <p:ph type="sldNum" sz="quarter" idx="12"/>
          </p:nvPr>
        </p:nvSpPr>
        <p:spPr/>
        <p:txBody>
          <a:bodyPr/>
          <a:lstStyle/>
          <a:p>
            <a:pPr algn="ctr"/>
            <a:fld id="{2C6B1FF6-39B9-40F5-8B67-33C6354A3D4F}" type="slidenum">
              <a:rPr lang="en-US" smtClean="0"/>
              <a:pPr algn="ctr"/>
              <a:t>33</a:t>
            </a:fld>
            <a:endParaRPr lang="en-US" sz="2400" dirty="0"/>
          </a:p>
        </p:txBody>
      </p:sp>
      <p:pic>
        <p:nvPicPr>
          <p:cNvPr id="4" name="그림 3" descr="텍스트, 스크린샷, 지도이(가) 표시된 사진&#10;&#10;자동 생성된 설명">
            <a:extLst>
              <a:ext uri="{FF2B5EF4-FFF2-40B4-BE49-F238E27FC236}">
                <a16:creationId xmlns:a16="http://schemas.microsoft.com/office/drawing/2014/main" id="{011B5220-A147-5DBF-F9A5-F391FDDB7C9F}"/>
              </a:ext>
            </a:extLst>
          </p:cNvPr>
          <p:cNvPicPr>
            <a:picLocks noChangeAspect="1"/>
          </p:cNvPicPr>
          <p:nvPr/>
        </p:nvPicPr>
        <p:blipFill>
          <a:blip r:embed="rId2"/>
          <a:stretch>
            <a:fillRect/>
          </a:stretch>
        </p:blipFill>
        <p:spPr>
          <a:xfrm>
            <a:off x="369575" y="435835"/>
            <a:ext cx="5483613" cy="4279176"/>
          </a:xfrm>
          <a:prstGeom prst="rect">
            <a:avLst/>
          </a:prstGeom>
        </p:spPr>
      </p:pic>
      <p:pic>
        <p:nvPicPr>
          <p:cNvPr id="6" name="그림 5" descr="텍스트, 지도, 도표, 스크린샷이(가) 표시된 사진&#10;&#10;자동 생성된 설명">
            <a:extLst>
              <a:ext uri="{FF2B5EF4-FFF2-40B4-BE49-F238E27FC236}">
                <a16:creationId xmlns:a16="http://schemas.microsoft.com/office/drawing/2014/main" id="{BF5A6944-7383-AB54-48CD-A7C936B21C1C}"/>
              </a:ext>
            </a:extLst>
          </p:cNvPr>
          <p:cNvPicPr>
            <a:picLocks noChangeAspect="1"/>
          </p:cNvPicPr>
          <p:nvPr/>
        </p:nvPicPr>
        <p:blipFill>
          <a:blip r:embed="rId3"/>
          <a:stretch>
            <a:fillRect/>
          </a:stretch>
        </p:blipFill>
        <p:spPr>
          <a:xfrm>
            <a:off x="7062666" y="435835"/>
            <a:ext cx="3095867" cy="2608162"/>
          </a:xfrm>
          <a:prstGeom prst="rect">
            <a:avLst/>
          </a:prstGeom>
        </p:spPr>
      </p:pic>
      <p:sp>
        <p:nvSpPr>
          <p:cNvPr id="7" name="직사각형 6">
            <a:extLst>
              <a:ext uri="{FF2B5EF4-FFF2-40B4-BE49-F238E27FC236}">
                <a16:creationId xmlns:a16="http://schemas.microsoft.com/office/drawing/2014/main" id="{21A3B921-9033-285F-6FD2-48FD55FF548A}"/>
              </a:ext>
            </a:extLst>
          </p:cNvPr>
          <p:cNvSpPr/>
          <p:nvPr/>
        </p:nvSpPr>
        <p:spPr>
          <a:xfrm>
            <a:off x="894459" y="2409914"/>
            <a:ext cx="1666430" cy="418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47B0A3CC-70F9-A386-08A2-7D4F62B23E2C}"/>
              </a:ext>
            </a:extLst>
          </p:cNvPr>
          <p:cNvSpPr/>
          <p:nvPr/>
        </p:nvSpPr>
        <p:spPr>
          <a:xfrm>
            <a:off x="8610599" y="509320"/>
            <a:ext cx="662020" cy="17946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5" name="그림 14" descr="스크린샷, 라인, 텍스트, 폰트이(가) 표시된 사진&#10;&#10;자동 생성된 설명">
            <a:extLst>
              <a:ext uri="{FF2B5EF4-FFF2-40B4-BE49-F238E27FC236}">
                <a16:creationId xmlns:a16="http://schemas.microsoft.com/office/drawing/2014/main" id="{F15AABFC-8BFF-39BE-6455-9AD363ECA35E}"/>
              </a:ext>
            </a:extLst>
          </p:cNvPr>
          <p:cNvPicPr>
            <a:picLocks noChangeAspect="1"/>
          </p:cNvPicPr>
          <p:nvPr/>
        </p:nvPicPr>
        <p:blipFill>
          <a:blip r:embed="rId4"/>
          <a:stretch>
            <a:fillRect/>
          </a:stretch>
        </p:blipFill>
        <p:spPr>
          <a:xfrm>
            <a:off x="5915028" y="3429000"/>
            <a:ext cx="6053162" cy="1714565"/>
          </a:xfrm>
          <a:prstGeom prst="rect">
            <a:avLst/>
          </a:prstGeom>
        </p:spPr>
      </p:pic>
      <p:grpSp>
        <p:nvGrpSpPr>
          <p:cNvPr id="21" name="그룹 20">
            <a:extLst>
              <a:ext uri="{FF2B5EF4-FFF2-40B4-BE49-F238E27FC236}">
                <a16:creationId xmlns:a16="http://schemas.microsoft.com/office/drawing/2014/main" id="{A72AC9E9-1051-3E93-F396-9E6C9AACAF28}"/>
              </a:ext>
            </a:extLst>
          </p:cNvPr>
          <p:cNvGrpSpPr/>
          <p:nvPr/>
        </p:nvGrpSpPr>
        <p:grpSpPr>
          <a:xfrm>
            <a:off x="4032933" y="4902415"/>
            <a:ext cx="2121441" cy="1955585"/>
            <a:chOff x="3210828" y="4565312"/>
            <a:chExt cx="2566943" cy="2366258"/>
          </a:xfrm>
        </p:grpSpPr>
        <p:pic>
          <p:nvPicPr>
            <p:cNvPr id="16" name="그림 15" descr="텍스트, 라인, 도표, 그래프이(가) 표시된 사진&#10;&#10;자동 생성된 설명">
              <a:extLst>
                <a:ext uri="{FF2B5EF4-FFF2-40B4-BE49-F238E27FC236}">
                  <a16:creationId xmlns:a16="http://schemas.microsoft.com/office/drawing/2014/main" id="{BE996BAE-F07F-42EF-3A52-15E3878C4E15}"/>
                </a:ext>
              </a:extLst>
            </p:cNvPr>
            <p:cNvPicPr>
              <a:picLocks noChangeAspect="1"/>
            </p:cNvPicPr>
            <p:nvPr/>
          </p:nvPicPr>
          <p:blipFill rotWithShape="1">
            <a:blip r:embed="rId5"/>
            <a:srcRect b="46233"/>
            <a:stretch/>
          </p:blipFill>
          <p:spPr>
            <a:xfrm>
              <a:off x="3210828" y="4776483"/>
              <a:ext cx="2566943" cy="2155087"/>
            </a:xfrm>
            <a:prstGeom prst="rect">
              <a:avLst/>
            </a:prstGeom>
          </p:spPr>
        </p:pic>
        <p:sp>
          <p:nvSpPr>
            <p:cNvPr id="17" name="TextBox 16">
              <a:extLst>
                <a:ext uri="{FF2B5EF4-FFF2-40B4-BE49-F238E27FC236}">
                  <a16:creationId xmlns:a16="http://schemas.microsoft.com/office/drawing/2014/main" id="{71E1295A-EC30-4023-A05C-4F9FAE7DA8D1}"/>
                </a:ext>
              </a:extLst>
            </p:cNvPr>
            <p:cNvSpPr txBox="1"/>
            <p:nvPr/>
          </p:nvSpPr>
          <p:spPr>
            <a:xfrm>
              <a:off x="4175878" y="4565312"/>
              <a:ext cx="1458349" cy="279307"/>
            </a:xfrm>
            <a:prstGeom prst="rect">
              <a:avLst/>
            </a:prstGeom>
            <a:noFill/>
          </p:spPr>
          <p:txBody>
            <a:bodyPr wrap="square" rtlCol="0">
              <a:spAutoFit/>
            </a:bodyPr>
            <a:lstStyle/>
            <a:p>
              <a:r>
                <a:rPr kumimoji="1" lang="en-US" altLang="ko-Kore-KR" sz="900" dirty="0" err="1"/>
                <a:t>Chelton</a:t>
              </a:r>
              <a:r>
                <a:rPr kumimoji="1" lang="en-US" altLang="ko-Kore-KR" sz="900" dirty="0"/>
                <a:t> et al. (2011)</a:t>
              </a:r>
              <a:endParaRPr kumimoji="1" lang="ko-Kore-KR" altLang="en-US" sz="900" dirty="0"/>
            </a:p>
          </p:txBody>
        </p:sp>
        <p:cxnSp>
          <p:nvCxnSpPr>
            <p:cNvPr id="18" name="직선 연결선[R] 17">
              <a:extLst>
                <a:ext uri="{FF2B5EF4-FFF2-40B4-BE49-F238E27FC236}">
                  <a16:creationId xmlns:a16="http://schemas.microsoft.com/office/drawing/2014/main" id="{D4F66895-594E-7CB8-DC52-64B9873083B9}"/>
                </a:ext>
              </a:extLst>
            </p:cNvPr>
            <p:cNvCxnSpPr>
              <a:cxnSpLocks/>
            </p:cNvCxnSpPr>
            <p:nvPr/>
          </p:nvCxnSpPr>
          <p:spPr>
            <a:xfrm flipV="1">
              <a:off x="4980041" y="5787542"/>
              <a:ext cx="0" cy="88095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9890E5-3226-6AF4-7B29-69CDBABD497C}"/>
                </a:ext>
              </a:extLst>
            </p:cNvPr>
            <p:cNvSpPr txBox="1"/>
            <p:nvPr/>
          </p:nvSpPr>
          <p:spPr>
            <a:xfrm>
              <a:off x="3774343" y="5353940"/>
              <a:ext cx="1682255" cy="316548"/>
            </a:xfrm>
            <a:prstGeom prst="rect">
              <a:avLst/>
            </a:prstGeom>
            <a:noFill/>
          </p:spPr>
          <p:txBody>
            <a:bodyPr wrap="square" rtlCol="0">
              <a:spAutoFit/>
            </a:bodyPr>
            <a:lstStyle/>
            <a:p>
              <a:r>
                <a:rPr kumimoji="1" lang="en-US" altLang="ko-Kore-KR" sz="1100" dirty="0"/>
                <a:t>7.2 cm/s @ 20N</a:t>
              </a:r>
              <a:endParaRPr kumimoji="1" lang="ko-Kore-KR" altLang="en-US" sz="1100" dirty="0"/>
            </a:p>
          </p:txBody>
        </p:sp>
      </p:grpSp>
    </p:spTree>
    <p:extLst>
      <p:ext uri="{BB962C8B-B14F-4D97-AF65-F5344CB8AC3E}">
        <p14:creationId xmlns:p14="http://schemas.microsoft.com/office/powerpoint/2010/main" val="2966525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434195-3BE8-F195-ECDE-0B63B15D1BF0}"/>
              </a:ext>
            </a:extLst>
          </p:cNvPr>
          <p:cNvSpPr txBox="1"/>
          <p:nvPr/>
        </p:nvSpPr>
        <p:spPr>
          <a:xfrm>
            <a:off x="292211" y="-105953"/>
            <a:ext cx="846199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Ocean Driven</a:t>
            </a:r>
            <a:endParaRPr kumimoji="1" lang="ko-Kore-KR" altLang="en-US" sz="3200" b="1" dirty="0">
              <a:latin typeface="Calibri" panose="020F0502020204030204" pitchFamily="34" charset="0"/>
              <a:cs typeface="Calibri" panose="020F0502020204030204" pitchFamily="34" charset="0"/>
            </a:endParaRPr>
          </a:p>
        </p:txBody>
      </p:sp>
      <p:sp>
        <p:nvSpPr>
          <p:cNvPr id="17" name="Slide Number Placeholder 4">
            <a:extLst>
              <a:ext uri="{FF2B5EF4-FFF2-40B4-BE49-F238E27FC236}">
                <a16:creationId xmlns:a16="http://schemas.microsoft.com/office/drawing/2014/main" id="{EDE7A8AB-9B51-352D-EC93-98F1738724BB}"/>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21</a:t>
            </a:r>
          </a:p>
        </p:txBody>
      </p:sp>
      <p:pic>
        <p:nvPicPr>
          <p:cNvPr id="77" name="그림 76">
            <a:extLst>
              <a:ext uri="{FF2B5EF4-FFF2-40B4-BE49-F238E27FC236}">
                <a16:creationId xmlns:a16="http://schemas.microsoft.com/office/drawing/2014/main" id="{56F58BAF-DFBA-A52D-EE76-39A9E14195F6}"/>
              </a:ext>
            </a:extLst>
          </p:cNvPr>
          <p:cNvPicPr>
            <a:picLocks noChangeAspect="1"/>
          </p:cNvPicPr>
          <p:nvPr/>
        </p:nvPicPr>
        <p:blipFill>
          <a:blip r:embed="rId3"/>
          <a:srcRect/>
          <a:stretch/>
        </p:blipFill>
        <p:spPr>
          <a:xfrm>
            <a:off x="8074895" y="4906929"/>
            <a:ext cx="1800000" cy="1800000"/>
          </a:xfrm>
          <a:prstGeom prst="rect">
            <a:avLst/>
          </a:prstGeom>
        </p:spPr>
      </p:pic>
      <p:pic>
        <p:nvPicPr>
          <p:cNvPr id="79" name="그림 78">
            <a:extLst>
              <a:ext uri="{FF2B5EF4-FFF2-40B4-BE49-F238E27FC236}">
                <a16:creationId xmlns:a16="http://schemas.microsoft.com/office/drawing/2014/main" id="{5C491057-109A-D4F7-9A8A-B87DF080812D}"/>
              </a:ext>
            </a:extLst>
          </p:cNvPr>
          <p:cNvPicPr>
            <a:picLocks noChangeAspect="1"/>
          </p:cNvPicPr>
          <p:nvPr/>
        </p:nvPicPr>
        <p:blipFill>
          <a:blip r:embed="rId4"/>
          <a:srcRect/>
          <a:stretch/>
        </p:blipFill>
        <p:spPr>
          <a:xfrm>
            <a:off x="8069008" y="3037997"/>
            <a:ext cx="1800000" cy="1800000"/>
          </a:xfrm>
          <a:prstGeom prst="rect">
            <a:avLst/>
          </a:prstGeom>
        </p:spPr>
      </p:pic>
      <p:pic>
        <p:nvPicPr>
          <p:cNvPr id="81" name="그림 80">
            <a:extLst>
              <a:ext uri="{FF2B5EF4-FFF2-40B4-BE49-F238E27FC236}">
                <a16:creationId xmlns:a16="http://schemas.microsoft.com/office/drawing/2014/main" id="{C9268413-3A12-BA39-608A-0DA1B0B2736E}"/>
              </a:ext>
            </a:extLst>
          </p:cNvPr>
          <p:cNvPicPr>
            <a:picLocks noChangeAspect="1"/>
          </p:cNvPicPr>
          <p:nvPr/>
        </p:nvPicPr>
        <p:blipFill>
          <a:blip r:embed="rId5"/>
          <a:srcRect/>
          <a:stretch/>
        </p:blipFill>
        <p:spPr>
          <a:xfrm>
            <a:off x="8050024" y="1231452"/>
            <a:ext cx="1800000" cy="1800000"/>
          </a:xfrm>
          <a:prstGeom prst="rect">
            <a:avLst/>
          </a:prstGeom>
        </p:spPr>
      </p:pic>
      <p:pic>
        <p:nvPicPr>
          <p:cNvPr id="83" name="그림 82">
            <a:extLst>
              <a:ext uri="{FF2B5EF4-FFF2-40B4-BE49-F238E27FC236}">
                <a16:creationId xmlns:a16="http://schemas.microsoft.com/office/drawing/2014/main" id="{A4200D19-9222-D336-EFF5-694A501318DD}"/>
              </a:ext>
            </a:extLst>
          </p:cNvPr>
          <p:cNvPicPr>
            <a:picLocks noChangeAspect="1"/>
          </p:cNvPicPr>
          <p:nvPr/>
        </p:nvPicPr>
        <p:blipFill>
          <a:blip r:embed="rId6"/>
          <a:srcRect/>
          <a:stretch/>
        </p:blipFill>
        <p:spPr>
          <a:xfrm>
            <a:off x="2439885" y="4936299"/>
            <a:ext cx="1800000" cy="1800000"/>
          </a:xfrm>
          <a:prstGeom prst="rect">
            <a:avLst/>
          </a:prstGeom>
        </p:spPr>
      </p:pic>
      <p:pic>
        <p:nvPicPr>
          <p:cNvPr id="85" name="그림 84">
            <a:extLst>
              <a:ext uri="{FF2B5EF4-FFF2-40B4-BE49-F238E27FC236}">
                <a16:creationId xmlns:a16="http://schemas.microsoft.com/office/drawing/2014/main" id="{C61098D7-7582-5023-A066-7A3D214D5CDE}"/>
              </a:ext>
            </a:extLst>
          </p:cNvPr>
          <p:cNvPicPr>
            <a:picLocks noChangeAspect="1"/>
          </p:cNvPicPr>
          <p:nvPr/>
        </p:nvPicPr>
        <p:blipFill>
          <a:blip r:embed="rId7"/>
          <a:srcRect/>
          <a:stretch/>
        </p:blipFill>
        <p:spPr>
          <a:xfrm>
            <a:off x="2450531" y="3028195"/>
            <a:ext cx="1800000" cy="1800000"/>
          </a:xfrm>
          <a:prstGeom prst="rect">
            <a:avLst/>
          </a:prstGeom>
        </p:spPr>
      </p:pic>
      <p:pic>
        <p:nvPicPr>
          <p:cNvPr id="87" name="그림 86">
            <a:extLst>
              <a:ext uri="{FF2B5EF4-FFF2-40B4-BE49-F238E27FC236}">
                <a16:creationId xmlns:a16="http://schemas.microsoft.com/office/drawing/2014/main" id="{0BF64255-F0F5-9048-2D00-62EA32B195CE}"/>
              </a:ext>
            </a:extLst>
          </p:cNvPr>
          <p:cNvPicPr>
            <a:picLocks noChangeAspect="1"/>
          </p:cNvPicPr>
          <p:nvPr/>
        </p:nvPicPr>
        <p:blipFill>
          <a:blip r:embed="rId8"/>
          <a:srcRect/>
          <a:stretch/>
        </p:blipFill>
        <p:spPr>
          <a:xfrm>
            <a:off x="2452790" y="1154839"/>
            <a:ext cx="1800000" cy="1800000"/>
          </a:xfrm>
          <a:prstGeom prst="rect">
            <a:avLst/>
          </a:prstGeom>
        </p:spPr>
      </p:pic>
      <p:sp>
        <p:nvSpPr>
          <p:cNvPr id="89" name="TextBox 88">
            <a:extLst>
              <a:ext uri="{FF2B5EF4-FFF2-40B4-BE49-F238E27FC236}">
                <a16:creationId xmlns:a16="http://schemas.microsoft.com/office/drawing/2014/main" id="{92866000-A15C-E393-C63C-29D667F5F674}"/>
              </a:ext>
            </a:extLst>
          </p:cNvPr>
          <p:cNvSpPr txBox="1"/>
          <p:nvPr/>
        </p:nvSpPr>
        <p:spPr>
          <a:xfrm>
            <a:off x="9622745" y="4936299"/>
            <a:ext cx="893771"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Apr 143.5E</a:t>
            </a:r>
            <a:endParaRPr kumimoji="1" lang="ko-Kore-KR" altLang="en-US" sz="1200" dirty="0">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9536ECC9-E675-C893-9883-DB8E8BD57980}"/>
              </a:ext>
            </a:extLst>
          </p:cNvPr>
          <p:cNvSpPr txBox="1"/>
          <p:nvPr/>
        </p:nvSpPr>
        <p:spPr>
          <a:xfrm>
            <a:off x="9654388" y="3024906"/>
            <a:ext cx="830484"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May 138E</a:t>
            </a:r>
            <a:endParaRPr kumimoji="1" lang="ko-Kore-KR" altLang="en-US" sz="1200" dirty="0">
              <a:latin typeface="Calibri" panose="020F050202020403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id="{D6E73D15-452B-8F70-C367-5402CE9BAC73}"/>
              </a:ext>
            </a:extLst>
          </p:cNvPr>
          <p:cNvSpPr txBox="1"/>
          <p:nvPr/>
        </p:nvSpPr>
        <p:spPr>
          <a:xfrm>
            <a:off x="9551680" y="1278061"/>
            <a:ext cx="740908"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Jun 133E</a:t>
            </a:r>
            <a:endParaRPr kumimoji="1" lang="ko-Kore-KR" altLang="en-US" sz="1200" dirty="0">
              <a:latin typeface="Calibri" panose="020F0502020204030204" pitchFamily="34" charset="0"/>
              <a:cs typeface="Calibri" panose="020F0502020204030204" pitchFamily="34" charset="0"/>
            </a:endParaRPr>
          </a:p>
        </p:txBody>
      </p:sp>
      <p:sp>
        <p:nvSpPr>
          <p:cNvPr id="93" name="TextBox 92">
            <a:extLst>
              <a:ext uri="{FF2B5EF4-FFF2-40B4-BE49-F238E27FC236}">
                <a16:creationId xmlns:a16="http://schemas.microsoft.com/office/drawing/2014/main" id="{DD4D5AF2-15CA-3F0A-A58E-CB58733073DC}"/>
              </a:ext>
            </a:extLst>
          </p:cNvPr>
          <p:cNvSpPr txBox="1"/>
          <p:nvPr/>
        </p:nvSpPr>
        <p:spPr>
          <a:xfrm>
            <a:off x="1621081" y="5074798"/>
            <a:ext cx="696024"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Jul 129E</a:t>
            </a:r>
            <a:endParaRPr kumimoji="1" lang="ko-Kore-KR" altLang="en-US" sz="1200" dirty="0">
              <a:latin typeface="Calibri" panose="020F0502020204030204" pitchFamily="34" charset="0"/>
              <a:cs typeface="Calibri" panose="020F0502020204030204" pitchFamily="34" charset="0"/>
            </a:endParaRPr>
          </a:p>
        </p:txBody>
      </p:sp>
      <p:sp>
        <p:nvSpPr>
          <p:cNvPr id="95" name="TextBox 94">
            <a:extLst>
              <a:ext uri="{FF2B5EF4-FFF2-40B4-BE49-F238E27FC236}">
                <a16:creationId xmlns:a16="http://schemas.microsoft.com/office/drawing/2014/main" id="{35B53081-8F3A-CFA6-B608-744616B1C691}"/>
              </a:ext>
            </a:extLst>
          </p:cNvPr>
          <p:cNvSpPr txBox="1"/>
          <p:nvPr/>
        </p:nvSpPr>
        <p:spPr>
          <a:xfrm>
            <a:off x="1666916" y="3107134"/>
            <a:ext cx="772969"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Aug 127E</a:t>
            </a:r>
            <a:endParaRPr kumimoji="1" lang="ko-Kore-KR" altLang="en-US" sz="1200" dirty="0">
              <a:latin typeface="Calibri" panose="020F0502020204030204" pitchFamily="34" charset="0"/>
              <a:cs typeface="Calibri" panose="020F0502020204030204" pitchFamily="34" charset="0"/>
            </a:endParaRPr>
          </a:p>
        </p:txBody>
      </p:sp>
      <p:sp>
        <p:nvSpPr>
          <p:cNvPr id="97" name="TextBox 96">
            <a:extLst>
              <a:ext uri="{FF2B5EF4-FFF2-40B4-BE49-F238E27FC236}">
                <a16:creationId xmlns:a16="http://schemas.microsoft.com/office/drawing/2014/main" id="{A04B3136-959C-60DC-6737-84D5D98AB029}"/>
              </a:ext>
            </a:extLst>
          </p:cNvPr>
          <p:cNvSpPr txBox="1"/>
          <p:nvPr/>
        </p:nvSpPr>
        <p:spPr>
          <a:xfrm>
            <a:off x="1666916" y="1334219"/>
            <a:ext cx="875561"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Sep 124.5E</a:t>
            </a:r>
            <a:endParaRPr kumimoji="1" lang="ko-Kore-KR" altLang="en-US" sz="12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4CF9829-6EB7-CC96-AF5D-2D15BDF788C8}"/>
              </a:ext>
            </a:extLst>
          </p:cNvPr>
          <p:cNvSpPr txBox="1"/>
          <p:nvPr/>
        </p:nvSpPr>
        <p:spPr>
          <a:xfrm>
            <a:off x="5272966" y="966255"/>
            <a:ext cx="2141939" cy="307777"/>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Shading: SSHa [cm]</a:t>
            </a:r>
            <a:endParaRPr kumimoji="1" lang="ko-Kore-KR" altLang="en-US" sz="14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0033D30-3972-E725-E910-A21EEBA31C32}"/>
              </a:ext>
            </a:extLst>
          </p:cNvPr>
          <p:cNvSpPr txBox="1"/>
          <p:nvPr/>
        </p:nvSpPr>
        <p:spPr>
          <a:xfrm>
            <a:off x="5258004" y="1231256"/>
            <a:ext cx="1331326" cy="307777"/>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Contour : WSCa</a:t>
            </a:r>
            <a:endParaRPr kumimoji="1" lang="ko-Kore-KR" altLang="en-US" sz="1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B873F9D-7727-139C-7090-5ED2D0670362}"/>
              </a:ext>
            </a:extLst>
          </p:cNvPr>
          <p:cNvSpPr txBox="1"/>
          <p:nvPr/>
        </p:nvSpPr>
        <p:spPr>
          <a:xfrm>
            <a:off x="6545260" y="1262283"/>
            <a:ext cx="1285929"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CI = 2 x 10</a:t>
            </a:r>
            <a:r>
              <a:rPr kumimoji="1" lang="en-US" altLang="ko-Kore-KR" sz="1200" baseline="30000" dirty="0">
                <a:latin typeface="Calibri" panose="020F0502020204030204" pitchFamily="34" charset="0"/>
                <a:cs typeface="Calibri" panose="020F0502020204030204" pitchFamily="34" charset="0"/>
              </a:rPr>
              <a:t>-8</a:t>
            </a:r>
            <a:r>
              <a:rPr kumimoji="1" lang="en-US" altLang="ko-Kore-KR" sz="1200" dirty="0">
                <a:latin typeface="Calibri" panose="020F0502020204030204" pitchFamily="34" charset="0"/>
                <a:cs typeface="Calibri" panose="020F0502020204030204" pitchFamily="34" charset="0"/>
              </a:rPr>
              <a:t> N</a:t>
            </a:r>
            <a:r>
              <a:rPr kumimoji="1" lang="ko-KR" altLang="en-US" sz="1200" dirty="0">
                <a:latin typeface="Calibri" panose="020F0502020204030204" pitchFamily="34" charset="0"/>
                <a:cs typeface="Calibri" panose="020F0502020204030204" pitchFamily="34" charset="0"/>
              </a:rPr>
              <a:t> </a:t>
            </a:r>
            <a:r>
              <a:rPr kumimoji="1" lang="en-US" altLang="ko-Kore-KR" sz="1200" dirty="0">
                <a:latin typeface="Calibri" panose="020F0502020204030204" pitchFamily="34" charset="0"/>
                <a:cs typeface="Calibri" panose="020F0502020204030204" pitchFamily="34" charset="0"/>
              </a:rPr>
              <a:t>m</a:t>
            </a:r>
            <a:r>
              <a:rPr kumimoji="1" lang="en-US" altLang="ko-KR" sz="1200" baseline="30000" dirty="0">
                <a:latin typeface="Calibri" panose="020F0502020204030204" pitchFamily="34" charset="0"/>
                <a:cs typeface="Calibri" panose="020F0502020204030204" pitchFamily="34" charset="0"/>
              </a:rPr>
              <a:t>-</a:t>
            </a:r>
            <a:r>
              <a:rPr kumimoji="1" lang="en-US" altLang="ko-Kore-KR" sz="1200" baseline="30000" dirty="0">
                <a:latin typeface="Calibri" panose="020F0502020204030204" pitchFamily="34" charset="0"/>
                <a:cs typeface="Calibri" panose="020F0502020204030204" pitchFamily="34" charset="0"/>
              </a:rPr>
              <a:t>3</a:t>
            </a:r>
            <a:endParaRPr kumimoji="1" lang="ko-Kore-KR" altLang="en-US" sz="1200" baseline="300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7F40C4A-2AF6-0BBF-BABB-FF6B300BD05B}"/>
              </a:ext>
            </a:extLst>
          </p:cNvPr>
          <p:cNvSpPr txBox="1"/>
          <p:nvPr/>
        </p:nvSpPr>
        <p:spPr>
          <a:xfrm>
            <a:off x="10441925" y="478822"/>
            <a:ext cx="2597582" cy="523220"/>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Shading : Ta</a:t>
            </a:r>
          </a:p>
          <a:p>
            <a:r>
              <a:rPr kumimoji="1" lang="en-US" altLang="ko-Kore-KR" sz="1400" dirty="0">
                <a:latin typeface="Calibri" panose="020F0502020204030204" pitchFamily="34" charset="0"/>
                <a:cs typeface="Calibri" panose="020F0502020204030204" pitchFamily="34" charset="0"/>
              </a:rPr>
              <a:t>Black Contour : T</a:t>
            </a:r>
            <a:endParaRPr kumimoji="1" lang="ko-Kore-KR" altLang="en-US" sz="14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7B5E220-8B1C-2C11-64C7-FC8421300964}"/>
              </a:ext>
            </a:extLst>
          </p:cNvPr>
          <p:cNvSpPr txBox="1"/>
          <p:nvPr/>
        </p:nvSpPr>
        <p:spPr>
          <a:xfrm>
            <a:off x="10441925" y="1062256"/>
            <a:ext cx="1800000" cy="738664"/>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Dashed line:</a:t>
            </a:r>
          </a:p>
          <a:p>
            <a:r>
              <a:rPr kumimoji="1" lang="en-US" altLang="ko-Kore-KR" sz="1400" dirty="0">
                <a:latin typeface="Calibri" panose="020F0502020204030204" pitchFamily="34" charset="0"/>
                <a:cs typeface="Calibri" panose="020F0502020204030204" pitchFamily="34" charset="0"/>
              </a:rPr>
              <a:t>Mixed layer depth</a:t>
            </a:r>
          </a:p>
          <a:p>
            <a:r>
              <a:rPr kumimoji="1" lang="en-US" altLang="ko-Kore-KR" sz="1400" dirty="0">
                <a:latin typeface="Calibri" panose="020F0502020204030204" pitchFamily="34" charset="0"/>
                <a:cs typeface="Calibri" panose="020F0502020204030204" pitchFamily="34" charset="0"/>
              </a:rPr>
              <a:t>Gray line: 30m</a:t>
            </a:r>
          </a:p>
        </p:txBody>
      </p:sp>
      <p:pic>
        <p:nvPicPr>
          <p:cNvPr id="21" name="그림 20">
            <a:extLst>
              <a:ext uri="{FF2B5EF4-FFF2-40B4-BE49-F238E27FC236}">
                <a16:creationId xmlns:a16="http://schemas.microsoft.com/office/drawing/2014/main" id="{C1634084-DD22-2E42-ABF7-F59917A646C0}"/>
              </a:ext>
            </a:extLst>
          </p:cNvPr>
          <p:cNvPicPr>
            <a:picLocks noChangeAspect="1"/>
          </p:cNvPicPr>
          <p:nvPr/>
        </p:nvPicPr>
        <p:blipFill rotWithShape="1">
          <a:blip r:embed="rId9"/>
          <a:srcRect r="45350"/>
          <a:stretch/>
        </p:blipFill>
        <p:spPr>
          <a:xfrm>
            <a:off x="4818127" y="1598696"/>
            <a:ext cx="2356432" cy="4743108"/>
          </a:xfrm>
          <a:prstGeom prst="rect">
            <a:avLst/>
          </a:prstGeom>
        </p:spPr>
      </p:pic>
      <p:cxnSp>
        <p:nvCxnSpPr>
          <p:cNvPr id="25" name="직선 연결선[R] 24">
            <a:extLst>
              <a:ext uri="{FF2B5EF4-FFF2-40B4-BE49-F238E27FC236}">
                <a16:creationId xmlns:a16="http://schemas.microsoft.com/office/drawing/2014/main" id="{B4285110-7B55-1036-7326-30D5365ACAD6}"/>
              </a:ext>
            </a:extLst>
          </p:cNvPr>
          <p:cNvCxnSpPr>
            <a:cxnSpLocks/>
          </p:cNvCxnSpPr>
          <p:nvPr/>
        </p:nvCxnSpPr>
        <p:spPr>
          <a:xfrm>
            <a:off x="5328002" y="2872176"/>
            <a:ext cx="1846557" cy="2929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E7FF41-033E-59AC-E76B-94566C6ABEAA}"/>
              </a:ext>
            </a:extLst>
          </p:cNvPr>
          <p:cNvSpPr txBox="1"/>
          <p:nvPr/>
        </p:nvSpPr>
        <p:spPr>
          <a:xfrm>
            <a:off x="6690916" y="4896144"/>
            <a:ext cx="559769"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143.5E</a:t>
            </a:r>
            <a:endParaRPr kumimoji="1" lang="ko-Kore-KR" altLang="en-US" sz="105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51F658F2-518A-D870-E3E5-622E272D7002}"/>
              </a:ext>
            </a:extLst>
          </p:cNvPr>
          <p:cNvSpPr txBox="1"/>
          <p:nvPr/>
        </p:nvSpPr>
        <p:spPr>
          <a:xfrm>
            <a:off x="6096000" y="4590988"/>
            <a:ext cx="457176"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138E</a:t>
            </a:r>
            <a:endParaRPr kumimoji="1" lang="ko-Kore-KR" altLang="en-US" sz="105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803E038-C746-F1B0-6EC8-8B81BDFED0A6}"/>
              </a:ext>
            </a:extLst>
          </p:cNvPr>
          <p:cNvSpPr txBox="1"/>
          <p:nvPr/>
        </p:nvSpPr>
        <p:spPr>
          <a:xfrm>
            <a:off x="5833161" y="4187761"/>
            <a:ext cx="457176"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133E</a:t>
            </a:r>
            <a:endParaRPr kumimoji="1" lang="ko-Kore-KR" altLang="en-US" sz="105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82040503-699A-8567-1631-BCF94D372EB7}"/>
              </a:ext>
            </a:extLst>
          </p:cNvPr>
          <p:cNvSpPr txBox="1"/>
          <p:nvPr/>
        </p:nvSpPr>
        <p:spPr>
          <a:xfrm>
            <a:off x="5441643" y="3777777"/>
            <a:ext cx="607859" cy="246221"/>
          </a:xfrm>
          <a:prstGeom prst="rect">
            <a:avLst/>
          </a:prstGeom>
          <a:noFill/>
        </p:spPr>
        <p:txBody>
          <a:bodyPr wrap="none" rtlCol="0">
            <a:spAutoFit/>
          </a:bodyPr>
          <a:lstStyle/>
          <a:p>
            <a:r>
              <a:rPr kumimoji="1" lang="en-US" altLang="ko-Kore-KR" sz="1000" dirty="0">
                <a:latin typeface="Calibri" panose="020F0502020204030204" pitchFamily="34" charset="0"/>
                <a:cs typeface="Calibri" panose="020F0502020204030204" pitchFamily="34" charset="0"/>
              </a:rPr>
              <a:t>128.75E</a:t>
            </a:r>
            <a:endParaRPr kumimoji="1" lang="ko-Kore-KR" altLang="en-US" sz="1000"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7CE41492-82DA-7ECF-6E21-1452811B0FEB}"/>
              </a:ext>
            </a:extLst>
          </p:cNvPr>
          <p:cNvSpPr txBox="1"/>
          <p:nvPr/>
        </p:nvSpPr>
        <p:spPr>
          <a:xfrm>
            <a:off x="5661518" y="3295706"/>
            <a:ext cx="628697"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127.25E</a:t>
            </a:r>
            <a:endParaRPr kumimoji="1" lang="ko-Kore-KR" altLang="en-US" sz="105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98EE6413-CC20-93B5-2BAD-56613354DAC8}"/>
              </a:ext>
            </a:extLst>
          </p:cNvPr>
          <p:cNvSpPr txBox="1"/>
          <p:nvPr/>
        </p:nvSpPr>
        <p:spPr>
          <a:xfrm>
            <a:off x="5470491" y="2912728"/>
            <a:ext cx="559769"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124.5E</a:t>
            </a:r>
            <a:endParaRPr kumimoji="1" lang="ko-Kore-KR" altLang="en-US" sz="1050" dirty="0">
              <a:latin typeface="Calibri" panose="020F0502020204030204" pitchFamily="34" charset="0"/>
              <a:cs typeface="Calibri" panose="020F0502020204030204" pitchFamily="34" charset="0"/>
            </a:endParaRPr>
          </a:p>
        </p:txBody>
      </p:sp>
      <p:cxnSp>
        <p:nvCxnSpPr>
          <p:cNvPr id="34" name="직선 연결선[R] 33">
            <a:extLst>
              <a:ext uri="{FF2B5EF4-FFF2-40B4-BE49-F238E27FC236}">
                <a16:creationId xmlns:a16="http://schemas.microsoft.com/office/drawing/2014/main" id="{5ACC1A19-7FC8-DF88-DEC1-F4C8AFE5AF4F}"/>
              </a:ext>
            </a:extLst>
          </p:cNvPr>
          <p:cNvCxnSpPr>
            <a:cxnSpLocks/>
          </p:cNvCxnSpPr>
          <p:nvPr/>
        </p:nvCxnSpPr>
        <p:spPr>
          <a:xfrm>
            <a:off x="5326675" y="2872129"/>
            <a:ext cx="1846557" cy="2929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포인트가 5개인 별[5] 34">
            <a:extLst>
              <a:ext uri="{FF2B5EF4-FFF2-40B4-BE49-F238E27FC236}">
                <a16:creationId xmlns:a16="http://schemas.microsoft.com/office/drawing/2014/main" id="{DA95945C-74C0-03D6-E062-8A0A8186D5DC}"/>
              </a:ext>
            </a:extLst>
          </p:cNvPr>
          <p:cNvSpPr>
            <a:spLocks noChangeAspect="1"/>
          </p:cNvSpPr>
          <p:nvPr/>
        </p:nvSpPr>
        <p:spPr>
          <a:xfrm>
            <a:off x="6690916" y="4896144"/>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6" name="포인트가 5개인 별[5] 35">
            <a:extLst>
              <a:ext uri="{FF2B5EF4-FFF2-40B4-BE49-F238E27FC236}">
                <a16:creationId xmlns:a16="http://schemas.microsoft.com/office/drawing/2014/main" id="{7866399B-5C57-487C-05E6-7DA8F5AFE764}"/>
              </a:ext>
            </a:extLst>
          </p:cNvPr>
          <p:cNvSpPr/>
          <p:nvPr/>
        </p:nvSpPr>
        <p:spPr>
          <a:xfrm>
            <a:off x="6352236" y="4507472"/>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7" name="포인트가 5개인 별[5] 36">
            <a:extLst>
              <a:ext uri="{FF2B5EF4-FFF2-40B4-BE49-F238E27FC236}">
                <a16:creationId xmlns:a16="http://schemas.microsoft.com/office/drawing/2014/main" id="{A79BEA5A-1419-8FA6-B772-3DD4D74F089A}"/>
              </a:ext>
            </a:extLst>
          </p:cNvPr>
          <p:cNvSpPr/>
          <p:nvPr/>
        </p:nvSpPr>
        <p:spPr>
          <a:xfrm>
            <a:off x="6003232" y="4129301"/>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8" name="포인트가 5개인 별[5] 37">
            <a:extLst>
              <a:ext uri="{FF2B5EF4-FFF2-40B4-BE49-F238E27FC236}">
                <a16:creationId xmlns:a16="http://schemas.microsoft.com/office/drawing/2014/main" id="{82F97C65-E1A6-20EA-D9A9-A66E165A0F20}"/>
              </a:ext>
            </a:extLst>
          </p:cNvPr>
          <p:cNvSpPr>
            <a:spLocks noChangeAspect="1"/>
          </p:cNvSpPr>
          <p:nvPr/>
        </p:nvSpPr>
        <p:spPr>
          <a:xfrm>
            <a:off x="5731480" y="3744533"/>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9" name="포인트가 5개인 별[5] 38">
            <a:extLst>
              <a:ext uri="{FF2B5EF4-FFF2-40B4-BE49-F238E27FC236}">
                <a16:creationId xmlns:a16="http://schemas.microsoft.com/office/drawing/2014/main" id="{8F0B18F5-6AB9-73E4-B403-6746953E2DFC}"/>
              </a:ext>
            </a:extLst>
          </p:cNvPr>
          <p:cNvSpPr>
            <a:spLocks noChangeAspect="1"/>
          </p:cNvSpPr>
          <p:nvPr/>
        </p:nvSpPr>
        <p:spPr>
          <a:xfrm>
            <a:off x="5640215" y="3359965"/>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40" name="포인트가 5개인 별[5] 39">
            <a:extLst>
              <a:ext uri="{FF2B5EF4-FFF2-40B4-BE49-F238E27FC236}">
                <a16:creationId xmlns:a16="http://schemas.microsoft.com/office/drawing/2014/main" id="{F22B2C21-1BC1-38C9-0824-9A80D7CFE824}"/>
              </a:ext>
            </a:extLst>
          </p:cNvPr>
          <p:cNvSpPr>
            <a:spLocks noChangeAspect="1"/>
          </p:cNvSpPr>
          <p:nvPr/>
        </p:nvSpPr>
        <p:spPr>
          <a:xfrm>
            <a:off x="5448092" y="2994294"/>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cxnSp>
        <p:nvCxnSpPr>
          <p:cNvPr id="99" name="직선 화살표 연결선 98">
            <a:extLst>
              <a:ext uri="{FF2B5EF4-FFF2-40B4-BE49-F238E27FC236}">
                <a16:creationId xmlns:a16="http://schemas.microsoft.com/office/drawing/2014/main" id="{2BBEC4E7-8A7E-5C2D-2AF3-53C7AC0534AA}"/>
              </a:ext>
            </a:extLst>
          </p:cNvPr>
          <p:cNvCxnSpPr>
            <a:cxnSpLocks/>
          </p:cNvCxnSpPr>
          <p:nvPr/>
        </p:nvCxnSpPr>
        <p:spPr>
          <a:xfrm>
            <a:off x="6754054" y="4936299"/>
            <a:ext cx="1314954"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CD07B7C2-B8BD-C25E-B6C2-4EB4DE5994B7}"/>
              </a:ext>
            </a:extLst>
          </p:cNvPr>
          <p:cNvCxnSpPr>
            <a:cxnSpLocks/>
            <a:stCxn id="36" idx="4"/>
            <a:endCxn id="79" idx="1"/>
          </p:cNvCxnSpPr>
          <p:nvPr/>
        </p:nvCxnSpPr>
        <p:spPr>
          <a:xfrm flipV="1">
            <a:off x="6424236" y="3937997"/>
            <a:ext cx="1644772" cy="596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C05CC550-F252-8D71-A081-58922E3FF5E1}"/>
              </a:ext>
            </a:extLst>
          </p:cNvPr>
          <p:cNvCxnSpPr>
            <a:cxnSpLocks/>
          </p:cNvCxnSpPr>
          <p:nvPr/>
        </p:nvCxnSpPr>
        <p:spPr>
          <a:xfrm flipV="1">
            <a:off x="6096000" y="2270934"/>
            <a:ext cx="1829227" cy="1858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9936FC69-42EE-07E2-122D-BBDE7D329587}"/>
              </a:ext>
            </a:extLst>
          </p:cNvPr>
          <p:cNvCxnSpPr>
            <a:cxnSpLocks/>
            <a:stCxn id="38" idx="2"/>
          </p:cNvCxnSpPr>
          <p:nvPr/>
        </p:nvCxnSpPr>
        <p:spPr>
          <a:xfrm flipH="1">
            <a:off x="4088760" y="3816533"/>
            <a:ext cx="1656471" cy="152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FBE12336-CC11-E9B0-F277-3C104FCF5891}"/>
              </a:ext>
            </a:extLst>
          </p:cNvPr>
          <p:cNvCxnSpPr>
            <a:cxnSpLocks/>
            <a:stCxn id="39" idx="2"/>
          </p:cNvCxnSpPr>
          <p:nvPr/>
        </p:nvCxnSpPr>
        <p:spPr>
          <a:xfrm flipH="1">
            <a:off x="4199791" y="3431965"/>
            <a:ext cx="1454175" cy="30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C619DD4C-B658-F271-5601-5EC77B9DD677}"/>
              </a:ext>
            </a:extLst>
          </p:cNvPr>
          <p:cNvCxnSpPr>
            <a:cxnSpLocks/>
            <a:stCxn id="40" idx="0"/>
          </p:cNvCxnSpPr>
          <p:nvPr/>
        </p:nvCxnSpPr>
        <p:spPr>
          <a:xfrm flipH="1" flipV="1">
            <a:off x="4246950" y="2226674"/>
            <a:ext cx="1237142" cy="76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직선 연결선[R] 41">
            <a:extLst>
              <a:ext uri="{FF2B5EF4-FFF2-40B4-BE49-F238E27FC236}">
                <a16:creationId xmlns:a16="http://schemas.microsoft.com/office/drawing/2014/main" id="{DED7A0B7-724E-8C02-8D3A-52FE8D1A6086}"/>
              </a:ext>
            </a:extLst>
          </p:cNvPr>
          <p:cNvCxnSpPr/>
          <p:nvPr/>
        </p:nvCxnSpPr>
        <p:spPr>
          <a:xfrm>
            <a:off x="8397875" y="5184775"/>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R] 42">
            <a:extLst>
              <a:ext uri="{FF2B5EF4-FFF2-40B4-BE49-F238E27FC236}">
                <a16:creationId xmlns:a16="http://schemas.microsoft.com/office/drawing/2014/main" id="{4134D7E8-55F8-77AD-9C2F-5599B02445FA}"/>
              </a:ext>
            </a:extLst>
          </p:cNvPr>
          <p:cNvCxnSpPr/>
          <p:nvPr/>
        </p:nvCxnSpPr>
        <p:spPr>
          <a:xfrm>
            <a:off x="8394700" y="3317875"/>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R] 43">
            <a:extLst>
              <a:ext uri="{FF2B5EF4-FFF2-40B4-BE49-F238E27FC236}">
                <a16:creationId xmlns:a16="http://schemas.microsoft.com/office/drawing/2014/main" id="{DE124D8C-B0FB-F6C3-972C-1E86D23429E5}"/>
              </a:ext>
            </a:extLst>
          </p:cNvPr>
          <p:cNvCxnSpPr/>
          <p:nvPr/>
        </p:nvCxnSpPr>
        <p:spPr>
          <a:xfrm>
            <a:off x="8372475" y="1513633"/>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45F1E883-9251-9BA8-9B4B-6B7F00AD7ECA}"/>
              </a:ext>
            </a:extLst>
          </p:cNvPr>
          <p:cNvCxnSpPr/>
          <p:nvPr/>
        </p:nvCxnSpPr>
        <p:spPr>
          <a:xfrm>
            <a:off x="2755480" y="5216525"/>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R] 45">
            <a:extLst>
              <a:ext uri="{FF2B5EF4-FFF2-40B4-BE49-F238E27FC236}">
                <a16:creationId xmlns:a16="http://schemas.microsoft.com/office/drawing/2014/main" id="{09D55634-8E48-23F2-B3C0-BFB6B5DF0C74}"/>
              </a:ext>
            </a:extLst>
          </p:cNvPr>
          <p:cNvCxnSpPr/>
          <p:nvPr/>
        </p:nvCxnSpPr>
        <p:spPr>
          <a:xfrm>
            <a:off x="2771355" y="3308350"/>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R] 46">
            <a:extLst>
              <a:ext uri="{FF2B5EF4-FFF2-40B4-BE49-F238E27FC236}">
                <a16:creationId xmlns:a16="http://schemas.microsoft.com/office/drawing/2014/main" id="{6186B016-659A-90E2-A4D5-0BEC41D0B125}"/>
              </a:ext>
            </a:extLst>
          </p:cNvPr>
          <p:cNvCxnSpPr/>
          <p:nvPr/>
        </p:nvCxnSpPr>
        <p:spPr>
          <a:xfrm>
            <a:off x="2771355" y="1438275"/>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AFF25B8-5DCA-909D-D2FC-354FF95A7E2E}"/>
              </a:ext>
            </a:extLst>
          </p:cNvPr>
          <p:cNvSpPr txBox="1"/>
          <p:nvPr/>
        </p:nvSpPr>
        <p:spPr>
          <a:xfrm>
            <a:off x="408396" y="474742"/>
            <a:ext cx="6521116" cy="369332"/>
          </a:xfrm>
          <a:prstGeom prst="rect">
            <a:avLst/>
          </a:prstGeom>
          <a:noFill/>
        </p:spPr>
        <p:txBody>
          <a:bodyPr wrap="square">
            <a:spAutoFit/>
          </a:bodyPr>
          <a:lstStyle/>
          <a:p>
            <a:pPr marL="342900" indent="-342900">
              <a:buFont typeface="+mj-lt"/>
              <a:buAutoNum type="arabicPeriod" startAt="2"/>
            </a:pPr>
            <a:r>
              <a:rPr kumimoji="1" lang="en-US" altLang="ko-Kore-KR" dirty="0">
                <a:latin typeface="Calibri" panose="020F0502020204030204" pitchFamily="34" charset="0"/>
                <a:cs typeface="Calibri" panose="020F0502020204030204" pitchFamily="34" charset="0"/>
              </a:rPr>
              <a:t>Physical relationship between SSHa and SSTa?</a:t>
            </a:r>
            <a:endParaRPr kumimoji="1" lang="ko-Kore-KR" altLang="en-US"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47262C66-E7ED-12A6-6D35-B9E41D7D86BF}"/>
              </a:ext>
            </a:extLst>
          </p:cNvPr>
          <p:cNvSpPr txBox="1"/>
          <p:nvPr/>
        </p:nvSpPr>
        <p:spPr>
          <a:xfrm>
            <a:off x="8765864" y="6645056"/>
            <a:ext cx="654346" cy="261610"/>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Latitude</a:t>
            </a:r>
            <a:endParaRPr kumimoji="1" lang="ko-Kore-KR" altLang="en-US" sz="1100" dirty="0">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C1C4415C-36A0-5ED3-2154-D56B65590B20}"/>
              </a:ext>
            </a:extLst>
          </p:cNvPr>
          <p:cNvSpPr txBox="1"/>
          <p:nvPr/>
        </p:nvSpPr>
        <p:spPr>
          <a:xfrm>
            <a:off x="3039154" y="6645056"/>
            <a:ext cx="654346" cy="261610"/>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Latitude</a:t>
            </a:r>
            <a:endParaRPr kumimoji="1" lang="ko-Kore-KR" altLang="en-US" sz="1100" dirty="0">
              <a:latin typeface="Calibri" panose="020F0502020204030204" pitchFamily="34" charset="0"/>
              <a:cs typeface="Calibri" panose="020F0502020204030204" pitchFamily="34" charset="0"/>
            </a:endParaRPr>
          </a:p>
        </p:txBody>
      </p:sp>
      <p:grpSp>
        <p:nvGrpSpPr>
          <p:cNvPr id="80" name="그룹 79">
            <a:extLst>
              <a:ext uri="{FF2B5EF4-FFF2-40B4-BE49-F238E27FC236}">
                <a16:creationId xmlns:a16="http://schemas.microsoft.com/office/drawing/2014/main" id="{FD4A3EF2-1DE8-9072-7954-7ECE0E33842B}"/>
              </a:ext>
            </a:extLst>
          </p:cNvPr>
          <p:cNvGrpSpPr/>
          <p:nvPr/>
        </p:nvGrpSpPr>
        <p:grpSpPr>
          <a:xfrm>
            <a:off x="50091" y="2720696"/>
            <a:ext cx="1525213" cy="2317650"/>
            <a:chOff x="-1439024" y="664504"/>
            <a:chExt cx="2030058" cy="3084792"/>
          </a:xfrm>
        </p:grpSpPr>
        <p:pic>
          <p:nvPicPr>
            <p:cNvPr id="82" name="그림 81">
              <a:extLst>
                <a:ext uri="{FF2B5EF4-FFF2-40B4-BE49-F238E27FC236}">
                  <a16:creationId xmlns:a16="http://schemas.microsoft.com/office/drawing/2014/main" id="{4383D0A7-34E3-77CC-744F-1A2DA8761283}"/>
                </a:ext>
              </a:extLst>
            </p:cNvPr>
            <p:cNvPicPr>
              <a:picLocks noChangeAspect="1"/>
            </p:cNvPicPr>
            <p:nvPr/>
          </p:nvPicPr>
          <p:blipFill rotWithShape="1">
            <a:blip r:embed="rId10"/>
            <a:srcRect l="53281" b="49226"/>
            <a:stretch/>
          </p:blipFill>
          <p:spPr>
            <a:xfrm>
              <a:off x="-1124974" y="664504"/>
              <a:ext cx="1715512" cy="2929794"/>
            </a:xfrm>
            <a:prstGeom prst="rect">
              <a:avLst/>
            </a:prstGeom>
          </p:spPr>
        </p:pic>
        <p:sp>
          <p:nvSpPr>
            <p:cNvPr id="84" name="TextBox 83">
              <a:extLst>
                <a:ext uri="{FF2B5EF4-FFF2-40B4-BE49-F238E27FC236}">
                  <a16:creationId xmlns:a16="http://schemas.microsoft.com/office/drawing/2014/main" id="{A121D7FA-4928-D438-68D0-AAF1063A9BEF}"/>
                </a:ext>
              </a:extLst>
            </p:cNvPr>
            <p:cNvSpPr txBox="1"/>
            <p:nvPr/>
          </p:nvSpPr>
          <p:spPr>
            <a:xfrm>
              <a:off x="-1157112" y="897895"/>
              <a:ext cx="576499" cy="491581"/>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Jul</a:t>
              </a:r>
              <a:endParaRPr kumimoji="1" lang="ko-Kore-KR" altLang="en-US" dirty="0">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65C21C00-62B8-B9DE-4FC7-0EB1B92F1512}"/>
                </a:ext>
              </a:extLst>
            </p:cNvPr>
            <p:cNvSpPr txBox="1"/>
            <p:nvPr/>
          </p:nvSpPr>
          <p:spPr>
            <a:xfrm>
              <a:off x="-1178243" y="1785418"/>
              <a:ext cx="730117" cy="491581"/>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Aug</a:t>
              </a:r>
              <a:endParaRPr kumimoji="1" lang="ko-Kore-KR" altLang="en-US" dirty="0">
                <a:latin typeface="Calibri" panose="020F0502020204030204" pitchFamily="34" charset="0"/>
                <a:cs typeface="Calibri" panose="020F0502020204030204" pitchFamily="34" charset="0"/>
              </a:endParaRPr>
            </a:p>
          </p:txBody>
        </p:sp>
        <p:sp>
          <p:nvSpPr>
            <p:cNvPr id="88" name="TextBox 87">
              <a:extLst>
                <a:ext uri="{FF2B5EF4-FFF2-40B4-BE49-F238E27FC236}">
                  <a16:creationId xmlns:a16="http://schemas.microsoft.com/office/drawing/2014/main" id="{3D33B0D9-89F0-5DA8-7AF9-73C154DC2807}"/>
                </a:ext>
              </a:extLst>
            </p:cNvPr>
            <p:cNvSpPr txBox="1"/>
            <p:nvPr/>
          </p:nvSpPr>
          <p:spPr>
            <a:xfrm>
              <a:off x="-1167824" y="2672942"/>
              <a:ext cx="702381" cy="491581"/>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Sep</a:t>
              </a:r>
              <a:endParaRPr kumimoji="1" lang="ko-Kore-KR" altLang="en-US" dirty="0">
                <a:latin typeface="Calibri" panose="020F0502020204030204" pitchFamily="34" charset="0"/>
                <a:cs typeface="Calibri" panose="020F0502020204030204" pitchFamily="34" charset="0"/>
              </a:endParaRPr>
            </a:p>
          </p:txBody>
        </p:sp>
        <p:pic>
          <p:nvPicPr>
            <p:cNvPr id="92" name="그림 91">
              <a:extLst>
                <a:ext uri="{FF2B5EF4-FFF2-40B4-BE49-F238E27FC236}">
                  <a16:creationId xmlns:a16="http://schemas.microsoft.com/office/drawing/2014/main" id="{B0A9B05A-79E4-7834-5177-E67BECEDC649}"/>
                </a:ext>
              </a:extLst>
            </p:cNvPr>
            <p:cNvPicPr>
              <a:picLocks noChangeAspect="1"/>
            </p:cNvPicPr>
            <p:nvPr/>
          </p:nvPicPr>
          <p:blipFill rotWithShape="1">
            <a:blip r:embed="rId10"/>
            <a:srcRect l="8606" r="46864" b="94679"/>
            <a:stretch/>
          </p:blipFill>
          <p:spPr>
            <a:xfrm>
              <a:off x="-1124974" y="670850"/>
              <a:ext cx="1635125" cy="307046"/>
            </a:xfrm>
            <a:prstGeom prst="rect">
              <a:avLst/>
            </a:prstGeom>
          </p:spPr>
        </p:pic>
        <p:pic>
          <p:nvPicPr>
            <p:cNvPr id="94" name="그림 93">
              <a:extLst>
                <a:ext uri="{FF2B5EF4-FFF2-40B4-BE49-F238E27FC236}">
                  <a16:creationId xmlns:a16="http://schemas.microsoft.com/office/drawing/2014/main" id="{1D8F26B0-0B3A-8E98-09DF-CE438B351C8F}"/>
                </a:ext>
              </a:extLst>
            </p:cNvPr>
            <p:cNvPicPr>
              <a:picLocks noChangeAspect="1"/>
            </p:cNvPicPr>
            <p:nvPr/>
          </p:nvPicPr>
          <p:blipFill rotWithShape="1">
            <a:blip r:embed="rId10"/>
            <a:srcRect l="-40" r="91077" b="50048"/>
            <a:stretch/>
          </p:blipFill>
          <p:spPr>
            <a:xfrm>
              <a:off x="-1439024" y="665736"/>
              <a:ext cx="329143" cy="2882519"/>
            </a:xfrm>
            <a:prstGeom prst="rect">
              <a:avLst/>
            </a:prstGeom>
          </p:spPr>
        </p:pic>
        <p:pic>
          <p:nvPicPr>
            <p:cNvPr id="96" name="그림 95">
              <a:extLst>
                <a:ext uri="{FF2B5EF4-FFF2-40B4-BE49-F238E27FC236}">
                  <a16:creationId xmlns:a16="http://schemas.microsoft.com/office/drawing/2014/main" id="{C31321D7-100E-F9B6-8FD0-0F98A6B0CDC1}"/>
                </a:ext>
              </a:extLst>
            </p:cNvPr>
            <p:cNvPicPr>
              <a:picLocks noChangeAspect="1"/>
            </p:cNvPicPr>
            <p:nvPr/>
          </p:nvPicPr>
          <p:blipFill rotWithShape="1">
            <a:blip r:embed="rId10"/>
            <a:srcRect l="55470" t="96466" b="591"/>
            <a:stretch/>
          </p:blipFill>
          <p:spPr>
            <a:xfrm>
              <a:off x="-1044091" y="3579511"/>
              <a:ext cx="1635125" cy="169785"/>
            </a:xfrm>
            <a:prstGeom prst="rect">
              <a:avLst/>
            </a:prstGeom>
          </p:spPr>
        </p:pic>
      </p:grpSp>
      <p:grpSp>
        <p:nvGrpSpPr>
          <p:cNvPr id="13" name="그룹 12">
            <a:extLst>
              <a:ext uri="{FF2B5EF4-FFF2-40B4-BE49-F238E27FC236}">
                <a16:creationId xmlns:a16="http://schemas.microsoft.com/office/drawing/2014/main" id="{2B65962E-5BCA-D85C-9411-D93D06417982}"/>
              </a:ext>
            </a:extLst>
          </p:cNvPr>
          <p:cNvGrpSpPr/>
          <p:nvPr/>
        </p:nvGrpSpPr>
        <p:grpSpPr>
          <a:xfrm>
            <a:off x="9959090" y="3204136"/>
            <a:ext cx="2182819" cy="2137732"/>
            <a:chOff x="9162642" y="3246028"/>
            <a:chExt cx="2641211" cy="2586655"/>
          </a:xfrm>
        </p:grpSpPr>
        <p:pic>
          <p:nvPicPr>
            <p:cNvPr id="5" name="그림 4" descr="텍스트, 지도, 도표, 스크린샷이(가) 표시된 사진&#10;&#10;자동 생성된 설명">
              <a:extLst>
                <a:ext uri="{FF2B5EF4-FFF2-40B4-BE49-F238E27FC236}">
                  <a16:creationId xmlns:a16="http://schemas.microsoft.com/office/drawing/2014/main" id="{F5B2EF99-554F-1975-B97F-CD6BB486C278}"/>
                </a:ext>
              </a:extLst>
            </p:cNvPr>
            <p:cNvPicPr>
              <a:picLocks noChangeAspect="1"/>
            </p:cNvPicPr>
            <p:nvPr/>
          </p:nvPicPr>
          <p:blipFill rotWithShape="1">
            <a:blip r:embed="rId11"/>
            <a:srcRect b="14273"/>
            <a:stretch/>
          </p:blipFill>
          <p:spPr>
            <a:xfrm>
              <a:off x="9162642" y="3466412"/>
              <a:ext cx="2558568" cy="1847850"/>
            </a:xfrm>
            <a:prstGeom prst="rect">
              <a:avLst/>
            </a:prstGeom>
          </p:spPr>
        </p:pic>
        <p:sp>
          <p:nvSpPr>
            <p:cNvPr id="6" name="직사각형 5">
              <a:extLst>
                <a:ext uri="{FF2B5EF4-FFF2-40B4-BE49-F238E27FC236}">
                  <a16:creationId xmlns:a16="http://schemas.microsoft.com/office/drawing/2014/main" id="{835141B9-9D8B-0397-82AB-DFA0AC3EFA31}"/>
                </a:ext>
              </a:extLst>
            </p:cNvPr>
            <p:cNvSpPr/>
            <p:nvPr/>
          </p:nvSpPr>
          <p:spPr>
            <a:xfrm>
              <a:off x="10556006" y="3520051"/>
              <a:ext cx="601836" cy="1513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ED16DC2-8CB9-BC76-FBFE-8C88BB2A856A}"/>
                </a:ext>
              </a:extLst>
            </p:cNvPr>
            <p:cNvSpPr txBox="1"/>
            <p:nvPr/>
          </p:nvSpPr>
          <p:spPr>
            <a:xfrm>
              <a:off x="10551633" y="3246107"/>
              <a:ext cx="655906" cy="372410"/>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STCC</a:t>
              </a:r>
              <a:endParaRPr kumimoji="1" lang="ko-Kore-KR" altLang="en-US" sz="1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7589397-A51E-ED11-594C-9BE3E062C41C}"/>
                </a:ext>
              </a:extLst>
            </p:cNvPr>
            <p:cNvSpPr txBox="1"/>
            <p:nvPr/>
          </p:nvSpPr>
          <p:spPr>
            <a:xfrm>
              <a:off x="9781520" y="3246028"/>
              <a:ext cx="583598" cy="372410"/>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NEC</a:t>
              </a:r>
              <a:endParaRPr kumimoji="1" lang="ko-Kore-KR" altLang="en-US" sz="14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55638510-ED13-8174-8A38-4039E50147AC}"/>
                </a:ext>
              </a:extLst>
            </p:cNvPr>
            <p:cNvSpPr txBox="1"/>
            <p:nvPr/>
          </p:nvSpPr>
          <p:spPr>
            <a:xfrm>
              <a:off x="10856923" y="5348550"/>
              <a:ext cx="946930" cy="484133"/>
            </a:xfrm>
            <a:prstGeom prst="rect">
              <a:avLst/>
            </a:prstGeom>
            <a:noFill/>
          </p:spPr>
          <p:txBody>
            <a:bodyPr wrap="none" rtlCol="0">
              <a:spAutoFit/>
            </a:bodyPr>
            <a:lstStyle/>
            <a:p>
              <a:r>
                <a:rPr kumimoji="1" lang="en-US" altLang="ko-Kore-KR" sz="1000" dirty="0">
                  <a:latin typeface="Calibri" panose="020F0502020204030204" pitchFamily="34" charset="0"/>
                  <a:cs typeface="Calibri" panose="020F0502020204030204" pitchFamily="34" charset="0"/>
                </a:rPr>
                <a:t>Shading: </a:t>
              </a:r>
              <a:r>
                <a:rPr kumimoji="1" lang="en-US" altLang="ko-Kore-KR" sz="1000" b="1" dirty="0">
                  <a:latin typeface="Calibri" panose="020F0502020204030204" pitchFamily="34" charset="0"/>
                  <a:cs typeface="Calibri" panose="020F0502020204030204" pitchFamily="34" charset="0"/>
                </a:rPr>
                <a:t>U</a:t>
              </a:r>
              <a:r>
                <a:rPr kumimoji="1" lang="en-US" altLang="ko-Kore-KR" sz="1000" b="1" baseline="-25000" dirty="0">
                  <a:latin typeface="Calibri" panose="020F0502020204030204" pitchFamily="34" charset="0"/>
                  <a:cs typeface="Calibri" panose="020F0502020204030204" pitchFamily="34" charset="0"/>
                </a:rPr>
                <a:t>g</a:t>
              </a:r>
            </a:p>
            <a:p>
              <a:r>
                <a:rPr kumimoji="1" lang="en-US" altLang="ko-Kore-KR" sz="1000" dirty="0">
                  <a:latin typeface="Calibri" panose="020F0502020204030204" pitchFamily="34" charset="0"/>
                  <a:cs typeface="Calibri" panose="020F0502020204030204" pitchFamily="34" charset="0"/>
                </a:rPr>
                <a:t>Contour: </a:t>
              </a:r>
              <a:r>
                <a:rPr kumimoji="1" lang="en-US" altLang="ko-Kore-KR" sz="1000" b="1" dirty="0">
                  <a:latin typeface="Calibri" panose="020F0502020204030204" pitchFamily="34" charset="0"/>
                  <a:cs typeface="Calibri" panose="020F0502020204030204" pitchFamily="34" charset="0"/>
                </a:rPr>
                <a:t>T</a:t>
              </a:r>
            </a:p>
          </p:txBody>
        </p:sp>
      </p:grpSp>
    </p:spTree>
    <p:extLst>
      <p:ext uri="{BB962C8B-B14F-4D97-AF65-F5344CB8AC3E}">
        <p14:creationId xmlns:p14="http://schemas.microsoft.com/office/powerpoint/2010/main" val="111019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3" grpId="0"/>
      <p:bldP spid="95" grpId="0"/>
      <p:bldP spid="97" grpId="0"/>
      <p:bldP spid="8" grpId="0"/>
      <p:bldP spid="9" grpId="0"/>
      <p:bldP spid="61" grpId="0"/>
      <p:bldP spid="62"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434195-3BE8-F195-ECDE-0B63B15D1BF0}"/>
              </a:ext>
            </a:extLst>
          </p:cNvPr>
          <p:cNvSpPr txBox="1"/>
          <p:nvPr/>
        </p:nvSpPr>
        <p:spPr>
          <a:xfrm>
            <a:off x="292211" y="-105953"/>
            <a:ext cx="846199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Ocean Driven</a:t>
            </a:r>
            <a:endParaRPr kumimoji="1" lang="ko-Kore-KR" altLang="en-US" sz="3200" b="1" dirty="0">
              <a:latin typeface="Calibri" panose="020F0502020204030204" pitchFamily="34" charset="0"/>
              <a:cs typeface="Calibri" panose="020F0502020204030204" pitchFamily="34" charset="0"/>
            </a:endParaRPr>
          </a:p>
        </p:txBody>
      </p:sp>
      <p:sp>
        <p:nvSpPr>
          <p:cNvPr id="17" name="Slide Number Placeholder 4">
            <a:extLst>
              <a:ext uri="{FF2B5EF4-FFF2-40B4-BE49-F238E27FC236}">
                <a16:creationId xmlns:a16="http://schemas.microsoft.com/office/drawing/2014/main" id="{EDE7A8AB-9B51-352D-EC93-98F1738724BB}"/>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21</a:t>
            </a:r>
          </a:p>
        </p:txBody>
      </p:sp>
      <p:pic>
        <p:nvPicPr>
          <p:cNvPr id="77" name="그림 76">
            <a:extLst>
              <a:ext uri="{FF2B5EF4-FFF2-40B4-BE49-F238E27FC236}">
                <a16:creationId xmlns:a16="http://schemas.microsoft.com/office/drawing/2014/main" id="{56F58BAF-DFBA-A52D-EE76-39A9E14195F6}"/>
              </a:ext>
            </a:extLst>
          </p:cNvPr>
          <p:cNvPicPr>
            <a:picLocks noChangeAspect="1"/>
          </p:cNvPicPr>
          <p:nvPr/>
        </p:nvPicPr>
        <p:blipFill>
          <a:blip r:embed="rId3"/>
          <a:srcRect/>
          <a:stretch/>
        </p:blipFill>
        <p:spPr>
          <a:xfrm>
            <a:off x="8074895" y="4906929"/>
            <a:ext cx="1800000" cy="1800000"/>
          </a:xfrm>
          <a:prstGeom prst="rect">
            <a:avLst/>
          </a:prstGeom>
        </p:spPr>
      </p:pic>
      <p:pic>
        <p:nvPicPr>
          <p:cNvPr id="79" name="그림 78">
            <a:extLst>
              <a:ext uri="{FF2B5EF4-FFF2-40B4-BE49-F238E27FC236}">
                <a16:creationId xmlns:a16="http://schemas.microsoft.com/office/drawing/2014/main" id="{5C491057-109A-D4F7-9A8A-B87DF080812D}"/>
              </a:ext>
            </a:extLst>
          </p:cNvPr>
          <p:cNvPicPr>
            <a:picLocks noChangeAspect="1"/>
          </p:cNvPicPr>
          <p:nvPr/>
        </p:nvPicPr>
        <p:blipFill>
          <a:blip r:embed="rId4"/>
          <a:srcRect/>
          <a:stretch/>
        </p:blipFill>
        <p:spPr>
          <a:xfrm>
            <a:off x="8069008" y="3037997"/>
            <a:ext cx="1800000" cy="1800000"/>
          </a:xfrm>
          <a:prstGeom prst="rect">
            <a:avLst/>
          </a:prstGeom>
        </p:spPr>
      </p:pic>
      <p:pic>
        <p:nvPicPr>
          <p:cNvPr id="81" name="그림 80">
            <a:extLst>
              <a:ext uri="{FF2B5EF4-FFF2-40B4-BE49-F238E27FC236}">
                <a16:creationId xmlns:a16="http://schemas.microsoft.com/office/drawing/2014/main" id="{C9268413-3A12-BA39-608A-0DA1B0B2736E}"/>
              </a:ext>
            </a:extLst>
          </p:cNvPr>
          <p:cNvPicPr>
            <a:picLocks noChangeAspect="1"/>
          </p:cNvPicPr>
          <p:nvPr/>
        </p:nvPicPr>
        <p:blipFill>
          <a:blip r:embed="rId5"/>
          <a:srcRect/>
          <a:stretch/>
        </p:blipFill>
        <p:spPr>
          <a:xfrm>
            <a:off x="8050024" y="1231452"/>
            <a:ext cx="1800000" cy="1800000"/>
          </a:xfrm>
          <a:prstGeom prst="rect">
            <a:avLst/>
          </a:prstGeom>
        </p:spPr>
      </p:pic>
      <p:pic>
        <p:nvPicPr>
          <p:cNvPr id="83" name="그림 82">
            <a:extLst>
              <a:ext uri="{FF2B5EF4-FFF2-40B4-BE49-F238E27FC236}">
                <a16:creationId xmlns:a16="http://schemas.microsoft.com/office/drawing/2014/main" id="{A4200D19-9222-D336-EFF5-694A501318DD}"/>
              </a:ext>
            </a:extLst>
          </p:cNvPr>
          <p:cNvPicPr>
            <a:picLocks noChangeAspect="1"/>
          </p:cNvPicPr>
          <p:nvPr/>
        </p:nvPicPr>
        <p:blipFill>
          <a:blip r:embed="rId6"/>
          <a:srcRect/>
          <a:stretch/>
        </p:blipFill>
        <p:spPr>
          <a:xfrm>
            <a:off x="2439885" y="4936299"/>
            <a:ext cx="1800000" cy="1800000"/>
          </a:xfrm>
          <a:prstGeom prst="rect">
            <a:avLst/>
          </a:prstGeom>
        </p:spPr>
      </p:pic>
      <p:pic>
        <p:nvPicPr>
          <p:cNvPr id="85" name="그림 84">
            <a:extLst>
              <a:ext uri="{FF2B5EF4-FFF2-40B4-BE49-F238E27FC236}">
                <a16:creationId xmlns:a16="http://schemas.microsoft.com/office/drawing/2014/main" id="{C61098D7-7582-5023-A066-7A3D214D5CDE}"/>
              </a:ext>
            </a:extLst>
          </p:cNvPr>
          <p:cNvPicPr>
            <a:picLocks noChangeAspect="1"/>
          </p:cNvPicPr>
          <p:nvPr/>
        </p:nvPicPr>
        <p:blipFill>
          <a:blip r:embed="rId7"/>
          <a:srcRect/>
          <a:stretch/>
        </p:blipFill>
        <p:spPr>
          <a:xfrm>
            <a:off x="2450531" y="3028195"/>
            <a:ext cx="1800000" cy="1800000"/>
          </a:xfrm>
          <a:prstGeom prst="rect">
            <a:avLst/>
          </a:prstGeom>
        </p:spPr>
      </p:pic>
      <p:pic>
        <p:nvPicPr>
          <p:cNvPr id="87" name="그림 86">
            <a:extLst>
              <a:ext uri="{FF2B5EF4-FFF2-40B4-BE49-F238E27FC236}">
                <a16:creationId xmlns:a16="http://schemas.microsoft.com/office/drawing/2014/main" id="{0BF64255-F0F5-9048-2D00-62EA32B195CE}"/>
              </a:ext>
            </a:extLst>
          </p:cNvPr>
          <p:cNvPicPr>
            <a:picLocks noChangeAspect="1"/>
          </p:cNvPicPr>
          <p:nvPr/>
        </p:nvPicPr>
        <p:blipFill>
          <a:blip r:embed="rId8"/>
          <a:srcRect/>
          <a:stretch/>
        </p:blipFill>
        <p:spPr>
          <a:xfrm>
            <a:off x="2452790" y="1154839"/>
            <a:ext cx="1800000" cy="1800000"/>
          </a:xfrm>
          <a:prstGeom prst="rect">
            <a:avLst/>
          </a:prstGeom>
        </p:spPr>
      </p:pic>
      <p:sp>
        <p:nvSpPr>
          <p:cNvPr id="89" name="TextBox 88">
            <a:extLst>
              <a:ext uri="{FF2B5EF4-FFF2-40B4-BE49-F238E27FC236}">
                <a16:creationId xmlns:a16="http://schemas.microsoft.com/office/drawing/2014/main" id="{92866000-A15C-E393-C63C-29D667F5F674}"/>
              </a:ext>
            </a:extLst>
          </p:cNvPr>
          <p:cNvSpPr txBox="1"/>
          <p:nvPr/>
        </p:nvSpPr>
        <p:spPr>
          <a:xfrm>
            <a:off x="9622745" y="4936299"/>
            <a:ext cx="893771"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Apr 143.5E</a:t>
            </a:r>
            <a:endParaRPr kumimoji="1" lang="ko-Kore-KR" altLang="en-US" sz="1200" dirty="0">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9536ECC9-E675-C893-9883-DB8E8BD57980}"/>
              </a:ext>
            </a:extLst>
          </p:cNvPr>
          <p:cNvSpPr txBox="1"/>
          <p:nvPr/>
        </p:nvSpPr>
        <p:spPr>
          <a:xfrm>
            <a:off x="9654388" y="3024906"/>
            <a:ext cx="830484"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May 138E</a:t>
            </a:r>
            <a:endParaRPr kumimoji="1" lang="ko-Kore-KR" altLang="en-US" sz="1200" dirty="0">
              <a:latin typeface="Calibri" panose="020F050202020403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id="{D6E73D15-452B-8F70-C367-5402CE9BAC73}"/>
              </a:ext>
            </a:extLst>
          </p:cNvPr>
          <p:cNvSpPr txBox="1"/>
          <p:nvPr/>
        </p:nvSpPr>
        <p:spPr>
          <a:xfrm>
            <a:off x="9551680" y="1278061"/>
            <a:ext cx="740908"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Jun 133E</a:t>
            </a:r>
            <a:endParaRPr kumimoji="1" lang="ko-Kore-KR" altLang="en-US" sz="1200" dirty="0">
              <a:latin typeface="Calibri" panose="020F0502020204030204" pitchFamily="34" charset="0"/>
              <a:cs typeface="Calibri" panose="020F0502020204030204" pitchFamily="34" charset="0"/>
            </a:endParaRPr>
          </a:p>
        </p:txBody>
      </p:sp>
      <p:sp>
        <p:nvSpPr>
          <p:cNvPr id="93" name="TextBox 92">
            <a:extLst>
              <a:ext uri="{FF2B5EF4-FFF2-40B4-BE49-F238E27FC236}">
                <a16:creationId xmlns:a16="http://schemas.microsoft.com/office/drawing/2014/main" id="{DD4D5AF2-15CA-3F0A-A58E-CB58733073DC}"/>
              </a:ext>
            </a:extLst>
          </p:cNvPr>
          <p:cNvSpPr txBox="1"/>
          <p:nvPr/>
        </p:nvSpPr>
        <p:spPr>
          <a:xfrm>
            <a:off x="1621081" y="5074798"/>
            <a:ext cx="696024"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Jul 129E</a:t>
            </a:r>
            <a:endParaRPr kumimoji="1" lang="ko-Kore-KR" altLang="en-US" sz="1200" dirty="0">
              <a:latin typeface="Calibri" panose="020F0502020204030204" pitchFamily="34" charset="0"/>
              <a:cs typeface="Calibri" panose="020F0502020204030204" pitchFamily="34" charset="0"/>
            </a:endParaRPr>
          </a:p>
        </p:txBody>
      </p:sp>
      <p:sp>
        <p:nvSpPr>
          <p:cNvPr id="95" name="TextBox 94">
            <a:extLst>
              <a:ext uri="{FF2B5EF4-FFF2-40B4-BE49-F238E27FC236}">
                <a16:creationId xmlns:a16="http://schemas.microsoft.com/office/drawing/2014/main" id="{35B53081-8F3A-CFA6-B608-744616B1C691}"/>
              </a:ext>
            </a:extLst>
          </p:cNvPr>
          <p:cNvSpPr txBox="1"/>
          <p:nvPr/>
        </p:nvSpPr>
        <p:spPr>
          <a:xfrm>
            <a:off x="1666916" y="3107134"/>
            <a:ext cx="772969"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Aug 127E</a:t>
            </a:r>
            <a:endParaRPr kumimoji="1" lang="ko-Kore-KR" altLang="en-US" sz="1200" dirty="0">
              <a:latin typeface="Calibri" panose="020F0502020204030204" pitchFamily="34" charset="0"/>
              <a:cs typeface="Calibri" panose="020F0502020204030204" pitchFamily="34" charset="0"/>
            </a:endParaRPr>
          </a:p>
        </p:txBody>
      </p:sp>
      <p:sp>
        <p:nvSpPr>
          <p:cNvPr id="97" name="TextBox 96">
            <a:extLst>
              <a:ext uri="{FF2B5EF4-FFF2-40B4-BE49-F238E27FC236}">
                <a16:creationId xmlns:a16="http://schemas.microsoft.com/office/drawing/2014/main" id="{A04B3136-959C-60DC-6737-84D5D98AB029}"/>
              </a:ext>
            </a:extLst>
          </p:cNvPr>
          <p:cNvSpPr txBox="1"/>
          <p:nvPr/>
        </p:nvSpPr>
        <p:spPr>
          <a:xfrm>
            <a:off x="1666916" y="1334219"/>
            <a:ext cx="875561"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Sep 124.5E</a:t>
            </a:r>
            <a:endParaRPr kumimoji="1" lang="ko-Kore-KR" altLang="en-US" sz="12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4CF9829-6EB7-CC96-AF5D-2D15BDF788C8}"/>
              </a:ext>
            </a:extLst>
          </p:cNvPr>
          <p:cNvSpPr txBox="1"/>
          <p:nvPr/>
        </p:nvSpPr>
        <p:spPr>
          <a:xfrm>
            <a:off x="5272966" y="966255"/>
            <a:ext cx="2141939" cy="307777"/>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Shading: SSHa [cm]</a:t>
            </a:r>
            <a:endParaRPr kumimoji="1" lang="ko-Kore-KR" altLang="en-US" sz="14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0033D30-3972-E725-E910-A21EEBA31C32}"/>
              </a:ext>
            </a:extLst>
          </p:cNvPr>
          <p:cNvSpPr txBox="1"/>
          <p:nvPr/>
        </p:nvSpPr>
        <p:spPr>
          <a:xfrm>
            <a:off x="5258004" y="1231256"/>
            <a:ext cx="1331326" cy="307777"/>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Contour : WSCa</a:t>
            </a:r>
            <a:endParaRPr kumimoji="1" lang="ko-Kore-KR" altLang="en-US" sz="1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B873F9D-7727-139C-7090-5ED2D0670362}"/>
              </a:ext>
            </a:extLst>
          </p:cNvPr>
          <p:cNvSpPr txBox="1"/>
          <p:nvPr/>
        </p:nvSpPr>
        <p:spPr>
          <a:xfrm>
            <a:off x="6545260" y="1262283"/>
            <a:ext cx="1285929"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CI = 2 x 10</a:t>
            </a:r>
            <a:r>
              <a:rPr kumimoji="1" lang="en-US" altLang="ko-Kore-KR" sz="1200" baseline="30000" dirty="0">
                <a:latin typeface="Calibri" panose="020F0502020204030204" pitchFamily="34" charset="0"/>
                <a:cs typeface="Calibri" panose="020F0502020204030204" pitchFamily="34" charset="0"/>
              </a:rPr>
              <a:t>-8</a:t>
            </a:r>
            <a:r>
              <a:rPr kumimoji="1" lang="en-US" altLang="ko-Kore-KR" sz="1200" dirty="0">
                <a:latin typeface="Calibri" panose="020F0502020204030204" pitchFamily="34" charset="0"/>
                <a:cs typeface="Calibri" panose="020F0502020204030204" pitchFamily="34" charset="0"/>
              </a:rPr>
              <a:t> N</a:t>
            </a:r>
            <a:r>
              <a:rPr kumimoji="1" lang="ko-KR" altLang="en-US" sz="1200" dirty="0">
                <a:latin typeface="Calibri" panose="020F0502020204030204" pitchFamily="34" charset="0"/>
                <a:cs typeface="Calibri" panose="020F0502020204030204" pitchFamily="34" charset="0"/>
              </a:rPr>
              <a:t> </a:t>
            </a:r>
            <a:r>
              <a:rPr kumimoji="1" lang="en-US" altLang="ko-Kore-KR" sz="1200" dirty="0">
                <a:latin typeface="Calibri" panose="020F0502020204030204" pitchFamily="34" charset="0"/>
                <a:cs typeface="Calibri" panose="020F0502020204030204" pitchFamily="34" charset="0"/>
              </a:rPr>
              <a:t>m</a:t>
            </a:r>
            <a:r>
              <a:rPr kumimoji="1" lang="en-US" altLang="ko-KR" sz="1200" baseline="30000" dirty="0">
                <a:latin typeface="Calibri" panose="020F0502020204030204" pitchFamily="34" charset="0"/>
                <a:cs typeface="Calibri" panose="020F0502020204030204" pitchFamily="34" charset="0"/>
              </a:rPr>
              <a:t>-</a:t>
            </a:r>
            <a:r>
              <a:rPr kumimoji="1" lang="en-US" altLang="ko-Kore-KR" sz="1200" baseline="30000" dirty="0">
                <a:latin typeface="Calibri" panose="020F0502020204030204" pitchFamily="34" charset="0"/>
                <a:cs typeface="Calibri" panose="020F0502020204030204" pitchFamily="34" charset="0"/>
              </a:rPr>
              <a:t>3</a:t>
            </a:r>
            <a:endParaRPr kumimoji="1" lang="ko-Kore-KR" altLang="en-US" sz="1200" baseline="300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7F40C4A-2AF6-0BBF-BABB-FF6B300BD05B}"/>
              </a:ext>
            </a:extLst>
          </p:cNvPr>
          <p:cNvSpPr txBox="1"/>
          <p:nvPr/>
        </p:nvSpPr>
        <p:spPr>
          <a:xfrm>
            <a:off x="10441925" y="478822"/>
            <a:ext cx="2597582" cy="523220"/>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Shading : Ta</a:t>
            </a:r>
          </a:p>
          <a:p>
            <a:r>
              <a:rPr kumimoji="1" lang="en-US" altLang="ko-Kore-KR" sz="1400" dirty="0">
                <a:latin typeface="Calibri" panose="020F0502020204030204" pitchFamily="34" charset="0"/>
                <a:cs typeface="Calibri" panose="020F0502020204030204" pitchFamily="34" charset="0"/>
              </a:rPr>
              <a:t>Black Contour : T</a:t>
            </a:r>
            <a:endParaRPr kumimoji="1" lang="ko-Kore-KR" altLang="en-US" sz="14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7B5E220-8B1C-2C11-64C7-FC8421300964}"/>
              </a:ext>
            </a:extLst>
          </p:cNvPr>
          <p:cNvSpPr txBox="1"/>
          <p:nvPr/>
        </p:nvSpPr>
        <p:spPr>
          <a:xfrm>
            <a:off x="10441925" y="1062256"/>
            <a:ext cx="1800000" cy="738664"/>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Dashed line:</a:t>
            </a:r>
          </a:p>
          <a:p>
            <a:r>
              <a:rPr kumimoji="1" lang="en-US" altLang="ko-Kore-KR" sz="1400" dirty="0">
                <a:latin typeface="Calibri" panose="020F0502020204030204" pitchFamily="34" charset="0"/>
                <a:cs typeface="Calibri" panose="020F0502020204030204" pitchFamily="34" charset="0"/>
              </a:rPr>
              <a:t>Mixed layer depth</a:t>
            </a:r>
          </a:p>
          <a:p>
            <a:r>
              <a:rPr kumimoji="1" lang="en-US" altLang="ko-Kore-KR" sz="1400" dirty="0">
                <a:latin typeface="Calibri" panose="020F0502020204030204" pitchFamily="34" charset="0"/>
                <a:cs typeface="Calibri" panose="020F0502020204030204" pitchFamily="34" charset="0"/>
              </a:rPr>
              <a:t>Gray line: 30m</a:t>
            </a:r>
          </a:p>
        </p:txBody>
      </p:sp>
      <p:pic>
        <p:nvPicPr>
          <p:cNvPr id="21" name="그림 20">
            <a:extLst>
              <a:ext uri="{FF2B5EF4-FFF2-40B4-BE49-F238E27FC236}">
                <a16:creationId xmlns:a16="http://schemas.microsoft.com/office/drawing/2014/main" id="{C1634084-DD22-2E42-ABF7-F59917A646C0}"/>
              </a:ext>
            </a:extLst>
          </p:cNvPr>
          <p:cNvPicPr>
            <a:picLocks noChangeAspect="1"/>
          </p:cNvPicPr>
          <p:nvPr/>
        </p:nvPicPr>
        <p:blipFill rotWithShape="1">
          <a:blip r:embed="rId9"/>
          <a:srcRect r="45350"/>
          <a:stretch/>
        </p:blipFill>
        <p:spPr>
          <a:xfrm>
            <a:off x="4818127" y="1598696"/>
            <a:ext cx="2356432" cy="4743108"/>
          </a:xfrm>
          <a:prstGeom prst="rect">
            <a:avLst/>
          </a:prstGeom>
        </p:spPr>
      </p:pic>
      <p:cxnSp>
        <p:nvCxnSpPr>
          <p:cNvPr id="25" name="직선 연결선[R] 24">
            <a:extLst>
              <a:ext uri="{FF2B5EF4-FFF2-40B4-BE49-F238E27FC236}">
                <a16:creationId xmlns:a16="http://schemas.microsoft.com/office/drawing/2014/main" id="{B4285110-7B55-1036-7326-30D5365ACAD6}"/>
              </a:ext>
            </a:extLst>
          </p:cNvPr>
          <p:cNvCxnSpPr>
            <a:cxnSpLocks/>
          </p:cNvCxnSpPr>
          <p:nvPr/>
        </p:nvCxnSpPr>
        <p:spPr>
          <a:xfrm>
            <a:off x="5328002" y="2872176"/>
            <a:ext cx="1846557" cy="2929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E7FF41-033E-59AC-E76B-94566C6ABEAA}"/>
              </a:ext>
            </a:extLst>
          </p:cNvPr>
          <p:cNvSpPr txBox="1"/>
          <p:nvPr/>
        </p:nvSpPr>
        <p:spPr>
          <a:xfrm>
            <a:off x="6690916" y="4896144"/>
            <a:ext cx="559769"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143.5E</a:t>
            </a:r>
            <a:endParaRPr kumimoji="1" lang="ko-Kore-KR" altLang="en-US" sz="105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51F658F2-518A-D870-E3E5-622E272D7002}"/>
              </a:ext>
            </a:extLst>
          </p:cNvPr>
          <p:cNvSpPr txBox="1"/>
          <p:nvPr/>
        </p:nvSpPr>
        <p:spPr>
          <a:xfrm>
            <a:off x="6096000" y="4590988"/>
            <a:ext cx="457176"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138E</a:t>
            </a:r>
            <a:endParaRPr kumimoji="1" lang="ko-Kore-KR" altLang="en-US" sz="105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803E038-C746-F1B0-6EC8-8B81BDFED0A6}"/>
              </a:ext>
            </a:extLst>
          </p:cNvPr>
          <p:cNvSpPr txBox="1"/>
          <p:nvPr/>
        </p:nvSpPr>
        <p:spPr>
          <a:xfrm>
            <a:off x="5833161" y="4187761"/>
            <a:ext cx="457176"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133E</a:t>
            </a:r>
            <a:endParaRPr kumimoji="1" lang="ko-Kore-KR" altLang="en-US" sz="105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82040503-699A-8567-1631-BCF94D372EB7}"/>
              </a:ext>
            </a:extLst>
          </p:cNvPr>
          <p:cNvSpPr txBox="1"/>
          <p:nvPr/>
        </p:nvSpPr>
        <p:spPr>
          <a:xfrm>
            <a:off x="5441643" y="3777777"/>
            <a:ext cx="607859" cy="246221"/>
          </a:xfrm>
          <a:prstGeom prst="rect">
            <a:avLst/>
          </a:prstGeom>
          <a:noFill/>
        </p:spPr>
        <p:txBody>
          <a:bodyPr wrap="none" rtlCol="0">
            <a:spAutoFit/>
          </a:bodyPr>
          <a:lstStyle/>
          <a:p>
            <a:r>
              <a:rPr kumimoji="1" lang="en-US" altLang="ko-Kore-KR" sz="1000" dirty="0">
                <a:latin typeface="Calibri" panose="020F0502020204030204" pitchFamily="34" charset="0"/>
                <a:cs typeface="Calibri" panose="020F0502020204030204" pitchFamily="34" charset="0"/>
              </a:rPr>
              <a:t>128.75E</a:t>
            </a:r>
            <a:endParaRPr kumimoji="1" lang="ko-Kore-KR" altLang="en-US" sz="1000"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7CE41492-82DA-7ECF-6E21-1452811B0FEB}"/>
              </a:ext>
            </a:extLst>
          </p:cNvPr>
          <p:cNvSpPr txBox="1"/>
          <p:nvPr/>
        </p:nvSpPr>
        <p:spPr>
          <a:xfrm>
            <a:off x="5661518" y="3295706"/>
            <a:ext cx="628697"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127.25E</a:t>
            </a:r>
            <a:endParaRPr kumimoji="1" lang="ko-Kore-KR" altLang="en-US" sz="105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98EE6413-CC20-93B5-2BAD-56613354DAC8}"/>
              </a:ext>
            </a:extLst>
          </p:cNvPr>
          <p:cNvSpPr txBox="1"/>
          <p:nvPr/>
        </p:nvSpPr>
        <p:spPr>
          <a:xfrm>
            <a:off x="5470491" y="2912728"/>
            <a:ext cx="559769" cy="253916"/>
          </a:xfrm>
          <a:prstGeom prst="rect">
            <a:avLst/>
          </a:prstGeom>
          <a:noFill/>
        </p:spPr>
        <p:txBody>
          <a:bodyPr wrap="none" rtlCol="0">
            <a:spAutoFit/>
          </a:bodyPr>
          <a:lstStyle/>
          <a:p>
            <a:r>
              <a:rPr kumimoji="1" lang="en-US" altLang="ko-Kore-KR" sz="1050" dirty="0">
                <a:latin typeface="Calibri" panose="020F0502020204030204" pitchFamily="34" charset="0"/>
                <a:cs typeface="Calibri" panose="020F0502020204030204" pitchFamily="34" charset="0"/>
              </a:rPr>
              <a:t>124.5E</a:t>
            </a:r>
            <a:endParaRPr kumimoji="1" lang="ko-Kore-KR" altLang="en-US" sz="1050" dirty="0">
              <a:latin typeface="Calibri" panose="020F0502020204030204" pitchFamily="34" charset="0"/>
              <a:cs typeface="Calibri" panose="020F0502020204030204" pitchFamily="34" charset="0"/>
            </a:endParaRPr>
          </a:p>
        </p:txBody>
      </p:sp>
      <p:cxnSp>
        <p:nvCxnSpPr>
          <p:cNvPr id="34" name="직선 연결선[R] 33">
            <a:extLst>
              <a:ext uri="{FF2B5EF4-FFF2-40B4-BE49-F238E27FC236}">
                <a16:creationId xmlns:a16="http://schemas.microsoft.com/office/drawing/2014/main" id="{5ACC1A19-7FC8-DF88-DEC1-F4C8AFE5AF4F}"/>
              </a:ext>
            </a:extLst>
          </p:cNvPr>
          <p:cNvCxnSpPr>
            <a:cxnSpLocks/>
          </p:cNvCxnSpPr>
          <p:nvPr/>
        </p:nvCxnSpPr>
        <p:spPr>
          <a:xfrm>
            <a:off x="5326675" y="2872129"/>
            <a:ext cx="1846557" cy="2929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포인트가 5개인 별[5] 34">
            <a:extLst>
              <a:ext uri="{FF2B5EF4-FFF2-40B4-BE49-F238E27FC236}">
                <a16:creationId xmlns:a16="http://schemas.microsoft.com/office/drawing/2014/main" id="{DA95945C-74C0-03D6-E062-8A0A8186D5DC}"/>
              </a:ext>
            </a:extLst>
          </p:cNvPr>
          <p:cNvSpPr>
            <a:spLocks noChangeAspect="1"/>
          </p:cNvSpPr>
          <p:nvPr/>
        </p:nvSpPr>
        <p:spPr>
          <a:xfrm>
            <a:off x="6690916" y="4896144"/>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6" name="포인트가 5개인 별[5] 35">
            <a:extLst>
              <a:ext uri="{FF2B5EF4-FFF2-40B4-BE49-F238E27FC236}">
                <a16:creationId xmlns:a16="http://schemas.microsoft.com/office/drawing/2014/main" id="{7866399B-5C57-487C-05E6-7DA8F5AFE764}"/>
              </a:ext>
            </a:extLst>
          </p:cNvPr>
          <p:cNvSpPr/>
          <p:nvPr/>
        </p:nvSpPr>
        <p:spPr>
          <a:xfrm>
            <a:off x="6352236" y="4507472"/>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7" name="포인트가 5개인 별[5] 36">
            <a:extLst>
              <a:ext uri="{FF2B5EF4-FFF2-40B4-BE49-F238E27FC236}">
                <a16:creationId xmlns:a16="http://schemas.microsoft.com/office/drawing/2014/main" id="{A79BEA5A-1419-8FA6-B772-3DD4D74F089A}"/>
              </a:ext>
            </a:extLst>
          </p:cNvPr>
          <p:cNvSpPr/>
          <p:nvPr/>
        </p:nvSpPr>
        <p:spPr>
          <a:xfrm>
            <a:off x="6003232" y="4129301"/>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8" name="포인트가 5개인 별[5] 37">
            <a:extLst>
              <a:ext uri="{FF2B5EF4-FFF2-40B4-BE49-F238E27FC236}">
                <a16:creationId xmlns:a16="http://schemas.microsoft.com/office/drawing/2014/main" id="{82F97C65-E1A6-20EA-D9A9-A66E165A0F20}"/>
              </a:ext>
            </a:extLst>
          </p:cNvPr>
          <p:cNvSpPr>
            <a:spLocks noChangeAspect="1"/>
          </p:cNvSpPr>
          <p:nvPr/>
        </p:nvSpPr>
        <p:spPr>
          <a:xfrm>
            <a:off x="5731480" y="3744533"/>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39" name="포인트가 5개인 별[5] 38">
            <a:extLst>
              <a:ext uri="{FF2B5EF4-FFF2-40B4-BE49-F238E27FC236}">
                <a16:creationId xmlns:a16="http://schemas.microsoft.com/office/drawing/2014/main" id="{8F0B18F5-6AB9-73E4-B403-6746953E2DFC}"/>
              </a:ext>
            </a:extLst>
          </p:cNvPr>
          <p:cNvSpPr>
            <a:spLocks noChangeAspect="1"/>
          </p:cNvSpPr>
          <p:nvPr/>
        </p:nvSpPr>
        <p:spPr>
          <a:xfrm>
            <a:off x="5640215" y="3359965"/>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40" name="포인트가 5개인 별[5] 39">
            <a:extLst>
              <a:ext uri="{FF2B5EF4-FFF2-40B4-BE49-F238E27FC236}">
                <a16:creationId xmlns:a16="http://schemas.microsoft.com/office/drawing/2014/main" id="{F22B2C21-1BC1-38C9-0824-9A80D7CFE824}"/>
              </a:ext>
            </a:extLst>
          </p:cNvPr>
          <p:cNvSpPr>
            <a:spLocks noChangeAspect="1"/>
          </p:cNvSpPr>
          <p:nvPr/>
        </p:nvSpPr>
        <p:spPr>
          <a:xfrm>
            <a:off x="5448092" y="2994294"/>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cxnSp>
        <p:nvCxnSpPr>
          <p:cNvPr id="99" name="직선 화살표 연결선 98">
            <a:extLst>
              <a:ext uri="{FF2B5EF4-FFF2-40B4-BE49-F238E27FC236}">
                <a16:creationId xmlns:a16="http://schemas.microsoft.com/office/drawing/2014/main" id="{2BBEC4E7-8A7E-5C2D-2AF3-53C7AC0534AA}"/>
              </a:ext>
            </a:extLst>
          </p:cNvPr>
          <p:cNvCxnSpPr>
            <a:cxnSpLocks/>
          </p:cNvCxnSpPr>
          <p:nvPr/>
        </p:nvCxnSpPr>
        <p:spPr>
          <a:xfrm>
            <a:off x="6754054" y="4936299"/>
            <a:ext cx="1314954"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CD07B7C2-B8BD-C25E-B6C2-4EB4DE5994B7}"/>
              </a:ext>
            </a:extLst>
          </p:cNvPr>
          <p:cNvCxnSpPr>
            <a:cxnSpLocks/>
            <a:stCxn id="36" idx="4"/>
            <a:endCxn id="79" idx="1"/>
          </p:cNvCxnSpPr>
          <p:nvPr/>
        </p:nvCxnSpPr>
        <p:spPr>
          <a:xfrm flipV="1">
            <a:off x="6424236" y="3937997"/>
            <a:ext cx="1644772" cy="596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C05CC550-F252-8D71-A081-58922E3FF5E1}"/>
              </a:ext>
            </a:extLst>
          </p:cNvPr>
          <p:cNvCxnSpPr>
            <a:cxnSpLocks/>
          </p:cNvCxnSpPr>
          <p:nvPr/>
        </p:nvCxnSpPr>
        <p:spPr>
          <a:xfrm flipV="1">
            <a:off x="6096000" y="2270934"/>
            <a:ext cx="1829227" cy="1858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9936FC69-42EE-07E2-122D-BBDE7D329587}"/>
              </a:ext>
            </a:extLst>
          </p:cNvPr>
          <p:cNvCxnSpPr>
            <a:cxnSpLocks/>
            <a:stCxn id="38" idx="2"/>
          </p:cNvCxnSpPr>
          <p:nvPr/>
        </p:nvCxnSpPr>
        <p:spPr>
          <a:xfrm flipH="1">
            <a:off x="4088760" y="3816533"/>
            <a:ext cx="1656471" cy="152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FBE12336-CC11-E9B0-F277-3C104FCF5891}"/>
              </a:ext>
            </a:extLst>
          </p:cNvPr>
          <p:cNvCxnSpPr>
            <a:cxnSpLocks/>
            <a:stCxn id="39" idx="2"/>
          </p:cNvCxnSpPr>
          <p:nvPr/>
        </p:nvCxnSpPr>
        <p:spPr>
          <a:xfrm flipH="1">
            <a:off x="4199791" y="3431965"/>
            <a:ext cx="1454175" cy="30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C619DD4C-B658-F271-5601-5EC77B9DD677}"/>
              </a:ext>
            </a:extLst>
          </p:cNvPr>
          <p:cNvCxnSpPr>
            <a:cxnSpLocks/>
            <a:stCxn id="40" idx="0"/>
          </p:cNvCxnSpPr>
          <p:nvPr/>
        </p:nvCxnSpPr>
        <p:spPr>
          <a:xfrm flipH="1" flipV="1">
            <a:off x="4246950" y="2226674"/>
            <a:ext cx="1237142" cy="76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직선 연결선[R] 41">
            <a:extLst>
              <a:ext uri="{FF2B5EF4-FFF2-40B4-BE49-F238E27FC236}">
                <a16:creationId xmlns:a16="http://schemas.microsoft.com/office/drawing/2014/main" id="{DED7A0B7-724E-8C02-8D3A-52FE8D1A6086}"/>
              </a:ext>
            </a:extLst>
          </p:cNvPr>
          <p:cNvCxnSpPr/>
          <p:nvPr/>
        </p:nvCxnSpPr>
        <p:spPr>
          <a:xfrm>
            <a:off x="8397875" y="5184775"/>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R] 42">
            <a:extLst>
              <a:ext uri="{FF2B5EF4-FFF2-40B4-BE49-F238E27FC236}">
                <a16:creationId xmlns:a16="http://schemas.microsoft.com/office/drawing/2014/main" id="{4134D7E8-55F8-77AD-9C2F-5599B02445FA}"/>
              </a:ext>
            </a:extLst>
          </p:cNvPr>
          <p:cNvCxnSpPr/>
          <p:nvPr/>
        </p:nvCxnSpPr>
        <p:spPr>
          <a:xfrm>
            <a:off x="8394700" y="3317875"/>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R] 43">
            <a:extLst>
              <a:ext uri="{FF2B5EF4-FFF2-40B4-BE49-F238E27FC236}">
                <a16:creationId xmlns:a16="http://schemas.microsoft.com/office/drawing/2014/main" id="{DE124D8C-B0FB-F6C3-972C-1E86D23429E5}"/>
              </a:ext>
            </a:extLst>
          </p:cNvPr>
          <p:cNvCxnSpPr/>
          <p:nvPr/>
        </p:nvCxnSpPr>
        <p:spPr>
          <a:xfrm>
            <a:off x="8372475" y="1513633"/>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45F1E883-9251-9BA8-9B4B-6B7F00AD7ECA}"/>
              </a:ext>
            </a:extLst>
          </p:cNvPr>
          <p:cNvCxnSpPr/>
          <p:nvPr/>
        </p:nvCxnSpPr>
        <p:spPr>
          <a:xfrm>
            <a:off x="2755480" y="5216525"/>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R] 45">
            <a:extLst>
              <a:ext uri="{FF2B5EF4-FFF2-40B4-BE49-F238E27FC236}">
                <a16:creationId xmlns:a16="http://schemas.microsoft.com/office/drawing/2014/main" id="{09D55634-8E48-23F2-B3C0-BFB6B5DF0C74}"/>
              </a:ext>
            </a:extLst>
          </p:cNvPr>
          <p:cNvCxnSpPr/>
          <p:nvPr/>
        </p:nvCxnSpPr>
        <p:spPr>
          <a:xfrm>
            <a:off x="2771355" y="3308350"/>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R] 46">
            <a:extLst>
              <a:ext uri="{FF2B5EF4-FFF2-40B4-BE49-F238E27FC236}">
                <a16:creationId xmlns:a16="http://schemas.microsoft.com/office/drawing/2014/main" id="{6186B016-659A-90E2-A4D5-0BEC41D0B125}"/>
              </a:ext>
            </a:extLst>
          </p:cNvPr>
          <p:cNvCxnSpPr/>
          <p:nvPr/>
        </p:nvCxnSpPr>
        <p:spPr>
          <a:xfrm>
            <a:off x="2771355" y="1438275"/>
            <a:ext cx="12216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9A69C1-B072-A521-8292-D4216ECCCCC2}"/>
                  </a:ext>
                </a:extLst>
              </p:cNvPr>
              <p:cNvSpPr txBox="1"/>
              <p:nvPr/>
            </p:nvSpPr>
            <p:spPr>
              <a:xfrm>
                <a:off x="10450692" y="1795188"/>
                <a:ext cx="1357872" cy="363882"/>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Green contour : </a:t>
                </a:r>
                <a14:m>
                  <m:oMath xmlns:m="http://schemas.openxmlformats.org/officeDocument/2006/math">
                    <m:f>
                      <m:fPr>
                        <m:ctrlPr>
                          <a:rPr kumimoji="1" lang="en-US" altLang="ko-Kore-KR" sz="1200" b="0" i="1" smtClean="0">
                            <a:latin typeface="Cambria Math" panose="02040503050406030204" pitchFamily="18" charset="0"/>
                            <a:ea typeface="Cambria Math" panose="02040503050406030204" pitchFamily="18" charset="0"/>
                          </a:rPr>
                        </m:ctrlPr>
                      </m:fPr>
                      <m:num>
                        <m:r>
                          <a:rPr kumimoji="1" lang="en-US" altLang="ko-Kore-KR" sz="1200" i="1" smtClean="0">
                            <a:latin typeface="Cambria Math" panose="02040503050406030204" pitchFamily="18" charset="0"/>
                            <a:ea typeface="Cambria Math" panose="02040503050406030204" pitchFamily="18" charset="0"/>
                          </a:rPr>
                          <m:t>𝜕</m:t>
                        </m:r>
                        <m:r>
                          <a:rPr kumimoji="1" lang="en-US" altLang="ko-Kore-KR" sz="1200" b="0" i="1" smtClean="0">
                            <a:latin typeface="Cambria Math" panose="02040503050406030204" pitchFamily="18" charset="0"/>
                            <a:ea typeface="Cambria Math" panose="02040503050406030204" pitchFamily="18" charset="0"/>
                          </a:rPr>
                          <m:t>𝑈</m:t>
                        </m:r>
                      </m:num>
                      <m:den>
                        <m:r>
                          <a:rPr kumimoji="1" lang="en-US" altLang="ko-Kore-KR" sz="1200" b="0" i="1" smtClean="0">
                            <a:latin typeface="Cambria Math" panose="02040503050406030204" pitchFamily="18" charset="0"/>
                            <a:ea typeface="Cambria Math" panose="02040503050406030204" pitchFamily="18" charset="0"/>
                          </a:rPr>
                          <m:t>𝜕</m:t>
                        </m:r>
                        <m:r>
                          <a:rPr kumimoji="1" lang="en-US" altLang="ko-Kore-KR" sz="1200" b="0" i="1" smtClean="0">
                            <a:latin typeface="Cambria Math" panose="02040503050406030204" pitchFamily="18" charset="0"/>
                            <a:ea typeface="Cambria Math" panose="02040503050406030204" pitchFamily="18" charset="0"/>
                          </a:rPr>
                          <m:t>𝑧</m:t>
                        </m:r>
                      </m:den>
                    </m:f>
                  </m:oMath>
                </a14:m>
                <a:endParaRPr kumimoji="1" lang="ko-Kore-KR" altLang="en-US" sz="1200" dirty="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929A69C1-B072-A521-8292-D4216ECCCCC2}"/>
                  </a:ext>
                </a:extLst>
              </p:cNvPr>
              <p:cNvSpPr txBox="1">
                <a:spLocks noRot="1" noChangeAspect="1" noMove="1" noResize="1" noEditPoints="1" noAdjustHandles="1" noChangeArrowheads="1" noChangeShapeType="1" noTextEdit="1"/>
              </p:cNvSpPr>
              <p:nvPr/>
            </p:nvSpPr>
            <p:spPr>
              <a:xfrm>
                <a:off x="10450692" y="1795188"/>
                <a:ext cx="1357872" cy="363882"/>
              </a:xfrm>
              <a:prstGeom prst="rect">
                <a:avLst/>
              </a:prstGeom>
              <a:blipFill>
                <a:blip r:embed="rId10"/>
                <a:stretch>
                  <a:fillRect b="-3448"/>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D2330B1C-6179-57EC-4919-B3DFBADB9CED}"/>
              </a:ext>
            </a:extLst>
          </p:cNvPr>
          <p:cNvSpPr txBox="1"/>
          <p:nvPr/>
        </p:nvSpPr>
        <p:spPr>
          <a:xfrm>
            <a:off x="160320" y="1877394"/>
            <a:ext cx="2195088"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Ekman Downwelling?</a:t>
            </a:r>
            <a:endParaRPr kumimoji="1" lang="ko-Kore-KR"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352EAAB-2CA0-7527-4427-E7B752C8E263}"/>
              </a:ext>
            </a:extLst>
          </p:cNvPr>
          <p:cNvSpPr txBox="1"/>
          <p:nvPr/>
        </p:nvSpPr>
        <p:spPr>
          <a:xfrm>
            <a:off x="408396" y="474742"/>
            <a:ext cx="6521116" cy="369332"/>
          </a:xfrm>
          <a:prstGeom prst="rect">
            <a:avLst/>
          </a:prstGeom>
          <a:noFill/>
        </p:spPr>
        <p:txBody>
          <a:bodyPr wrap="square">
            <a:spAutoFit/>
          </a:bodyPr>
          <a:lstStyle/>
          <a:p>
            <a:pPr marL="342900" indent="-342900">
              <a:buFont typeface="+mj-lt"/>
              <a:buAutoNum type="arabicPeriod" startAt="2"/>
            </a:pPr>
            <a:r>
              <a:rPr kumimoji="1" lang="en-US" altLang="ko-Kore-KR" dirty="0">
                <a:latin typeface="Calibri" panose="020F0502020204030204" pitchFamily="34" charset="0"/>
                <a:cs typeface="Calibri" panose="020F0502020204030204" pitchFamily="34" charset="0"/>
              </a:rPr>
              <a:t>Physical relationship between SSHa and SSTa?</a:t>
            </a:r>
            <a:endParaRPr kumimoji="1" lang="ko-Kore-KR" altLang="en-US"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A855F32-1686-3C58-C8C6-E06F0DF18A1B}"/>
              </a:ext>
            </a:extLst>
          </p:cNvPr>
          <p:cNvSpPr txBox="1"/>
          <p:nvPr/>
        </p:nvSpPr>
        <p:spPr>
          <a:xfrm>
            <a:off x="8765864" y="6645056"/>
            <a:ext cx="654346" cy="261610"/>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Latitude</a:t>
            </a:r>
            <a:endParaRPr kumimoji="1" lang="ko-Kore-KR" altLang="en-US" sz="11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E88E2169-D612-9F2C-3A23-708873628435}"/>
              </a:ext>
            </a:extLst>
          </p:cNvPr>
          <p:cNvSpPr txBox="1"/>
          <p:nvPr/>
        </p:nvSpPr>
        <p:spPr>
          <a:xfrm>
            <a:off x="3039154" y="6645056"/>
            <a:ext cx="654346" cy="261610"/>
          </a:xfrm>
          <a:prstGeom prst="rect">
            <a:avLst/>
          </a:prstGeom>
          <a:noFill/>
        </p:spPr>
        <p:txBody>
          <a:bodyPr wrap="none" rtlCol="0">
            <a:spAutoFit/>
          </a:bodyPr>
          <a:lstStyle/>
          <a:p>
            <a:r>
              <a:rPr kumimoji="1" lang="en-US" altLang="ko-Kore-KR" sz="1100" dirty="0">
                <a:latin typeface="Calibri" panose="020F0502020204030204" pitchFamily="34" charset="0"/>
                <a:cs typeface="Calibri" panose="020F0502020204030204" pitchFamily="34" charset="0"/>
              </a:rPr>
              <a:t>Latitude</a:t>
            </a:r>
            <a:endParaRPr kumimoji="1" lang="ko-Kore-KR" altLang="en-US" sz="1100" dirty="0">
              <a:latin typeface="Calibri" panose="020F0502020204030204" pitchFamily="34" charset="0"/>
              <a:cs typeface="Calibri" panose="020F0502020204030204" pitchFamily="34" charset="0"/>
            </a:endParaRPr>
          </a:p>
        </p:txBody>
      </p:sp>
      <p:grpSp>
        <p:nvGrpSpPr>
          <p:cNvPr id="10" name="그룹 9">
            <a:extLst>
              <a:ext uri="{FF2B5EF4-FFF2-40B4-BE49-F238E27FC236}">
                <a16:creationId xmlns:a16="http://schemas.microsoft.com/office/drawing/2014/main" id="{61B4F8DC-C6DB-ADEC-79AD-782A4B50284F}"/>
              </a:ext>
            </a:extLst>
          </p:cNvPr>
          <p:cNvGrpSpPr/>
          <p:nvPr/>
        </p:nvGrpSpPr>
        <p:grpSpPr>
          <a:xfrm>
            <a:off x="9959090" y="3204136"/>
            <a:ext cx="2182819" cy="2137732"/>
            <a:chOff x="9162642" y="3246028"/>
            <a:chExt cx="2641211" cy="2586655"/>
          </a:xfrm>
        </p:grpSpPr>
        <p:pic>
          <p:nvPicPr>
            <p:cNvPr id="12" name="그림 11" descr="텍스트, 지도, 도표, 스크린샷이(가) 표시된 사진&#10;&#10;자동 생성된 설명">
              <a:extLst>
                <a:ext uri="{FF2B5EF4-FFF2-40B4-BE49-F238E27FC236}">
                  <a16:creationId xmlns:a16="http://schemas.microsoft.com/office/drawing/2014/main" id="{6E6E6928-E020-70CF-DA56-E12A66ECC1DF}"/>
                </a:ext>
              </a:extLst>
            </p:cNvPr>
            <p:cNvPicPr>
              <a:picLocks noChangeAspect="1"/>
            </p:cNvPicPr>
            <p:nvPr/>
          </p:nvPicPr>
          <p:blipFill rotWithShape="1">
            <a:blip r:embed="rId11"/>
            <a:srcRect b="14273"/>
            <a:stretch/>
          </p:blipFill>
          <p:spPr>
            <a:xfrm>
              <a:off x="9162642" y="3466412"/>
              <a:ext cx="2558568" cy="1847850"/>
            </a:xfrm>
            <a:prstGeom prst="rect">
              <a:avLst/>
            </a:prstGeom>
          </p:spPr>
        </p:pic>
        <p:sp>
          <p:nvSpPr>
            <p:cNvPr id="15" name="직사각형 14">
              <a:extLst>
                <a:ext uri="{FF2B5EF4-FFF2-40B4-BE49-F238E27FC236}">
                  <a16:creationId xmlns:a16="http://schemas.microsoft.com/office/drawing/2014/main" id="{564724EA-4A1C-5124-C380-9730C3B2B12B}"/>
                </a:ext>
              </a:extLst>
            </p:cNvPr>
            <p:cNvSpPr/>
            <p:nvPr/>
          </p:nvSpPr>
          <p:spPr>
            <a:xfrm>
              <a:off x="10556006" y="3520051"/>
              <a:ext cx="601836" cy="1513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4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A60A9B7-6ED6-9991-9FF5-7E66A3A5916D}"/>
                </a:ext>
              </a:extLst>
            </p:cNvPr>
            <p:cNvSpPr txBox="1"/>
            <p:nvPr/>
          </p:nvSpPr>
          <p:spPr>
            <a:xfrm>
              <a:off x="10551633" y="3246107"/>
              <a:ext cx="655906" cy="372410"/>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STCC</a:t>
              </a:r>
              <a:endParaRPr kumimoji="1" lang="ko-Kore-KR" altLang="en-US" sz="1400"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E54B19B4-F25B-44AB-1F25-6646CA8A5E0C}"/>
                </a:ext>
              </a:extLst>
            </p:cNvPr>
            <p:cNvSpPr txBox="1"/>
            <p:nvPr/>
          </p:nvSpPr>
          <p:spPr>
            <a:xfrm>
              <a:off x="9781520" y="3246028"/>
              <a:ext cx="583598" cy="372410"/>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NEC</a:t>
              </a:r>
              <a:endParaRPr kumimoji="1" lang="ko-Kore-KR" altLang="en-US" sz="14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0EE54637-C505-E4E4-154B-DB9ABD56E669}"/>
                </a:ext>
              </a:extLst>
            </p:cNvPr>
            <p:cNvSpPr txBox="1"/>
            <p:nvPr/>
          </p:nvSpPr>
          <p:spPr>
            <a:xfrm>
              <a:off x="10856923" y="5348550"/>
              <a:ext cx="946930" cy="484133"/>
            </a:xfrm>
            <a:prstGeom prst="rect">
              <a:avLst/>
            </a:prstGeom>
            <a:noFill/>
          </p:spPr>
          <p:txBody>
            <a:bodyPr wrap="none" rtlCol="0">
              <a:spAutoFit/>
            </a:bodyPr>
            <a:lstStyle/>
            <a:p>
              <a:r>
                <a:rPr kumimoji="1" lang="en-US" altLang="ko-Kore-KR" sz="1000" dirty="0">
                  <a:latin typeface="Calibri" panose="020F0502020204030204" pitchFamily="34" charset="0"/>
                  <a:cs typeface="Calibri" panose="020F0502020204030204" pitchFamily="34" charset="0"/>
                </a:rPr>
                <a:t>Shading: </a:t>
              </a:r>
              <a:r>
                <a:rPr kumimoji="1" lang="en-US" altLang="ko-Kore-KR" sz="1000" b="1" dirty="0">
                  <a:latin typeface="Calibri" panose="020F0502020204030204" pitchFamily="34" charset="0"/>
                  <a:cs typeface="Calibri" panose="020F0502020204030204" pitchFamily="34" charset="0"/>
                </a:rPr>
                <a:t>U</a:t>
              </a:r>
              <a:r>
                <a:rPr kumimoji="1" lang="en-US" altLang="ko-Kore-KR" sz="1000" b="1" baseline="-25000" dirty="0">
                  <a:latin typeface="Calibri" panose="020F0502020204030204" pitchFamily="34" charset="0"/>
                  <a:cs typeface="Calibri" panose="020F0502020204030204" pitchFamily="34" charset="0"/>
                </a:rPr>
                <a:t>g</a:t>
              </a:r>
            </a:p>
            <a:p>
              <a:r>
                <a:rPr kumimoji="1" lang="en-US" altLang="ko-Kore-KR" sz="1000" dirty="0">
                  <a:latin typeface="Calibri" panose="020F0502020204030204" pitchFamily="34" charset="0"/>
                  <a:cs typeface="Calibri" panose="020F0502020204030204" pitchFamily="34" charset="0"/>
                </a:rPr>
                <a:t>Contour: </a:t>
              </a:r>
              <a:r>
                <a:rPr kumimoji="1" lang="en-US" altLang="ko-Kore-KR" sz="1000" b="1" dirty="0">
                  <a:latin typeface="Calibri" panose="020F0502020204030204" pitchFamily="34" charset="0"/>
                  <a:cs typeface="Calibri" panose="020F0502020204030204" pitchFamily="34" charset="0"/>
                </a:rPr>
                <a:t>T</a:t>
              </a:r>
            </a:p>
          </p:txBody>
        </p:sp>
      </p:grpSp>
    </p:spTree>
    <p:extLst>
      <p:ext uri="{BB962C8B-B14F-4D97-AF65-F5344CB8AC3E}">
        <p14:creationId xmlns:p14="http://schemas.microsoft.com/office/powerpoint/2010/main" val="29297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434195-3BE8-F195-ECDE-0B63B15D1BF0}"/>
              </a:ext>
            </a:extLst>
          </p:cNvPr>
          <p:cNvSpPr txBox="1"/>
          <p:nvPr/>
        </p:nvSpPr>
        <p:spPr>
          <a:xfrm>
            <a:off x="292211" y="-105953"/>
            <a:ext cx="846199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Ocean Driven</a:t>
            </a:r>
            <a:endParaRPr kumimoji="1" lang="ko-Kore-KR" altLang="en-US" sz="3200" b="1"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899D5C65-93D5-7437-6ED4-E2B8097CA51C}"/>
              </a:ext>
            </a:extLst>
          </p:cNvPr>
          <p:cNvSpPr txBox="1"/>
          <p:nvPr/>
        </p:nvSpPr>
        <p:spPr>
          <a:xfrm>
            <a:off x="769709" y="459328"/>
            <a:ext cx="1693541"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MJJAS Averaged</a:t>
            </a:r>
            <a:endParaRPr kumimoji="1" lang="ko-Kore-KR" altLang="en-US" dirty="0">
              <a:latin typeface="Calibri" panose="020F0502020204030204" pitchFamily="34" charset="0"/>
              <a:cs typeface="Calibri" panose="020F0502020204030204" pitchFamily="34" charset="0"/>
            </a:endParaRPr>
          </a:p>
        </p:txBody>
      </p:sp>
      <p:pic>
        <p:nvPicPr>
          <p:cNvPr id="44" name="그림 43">
            <a:extLst>
              <a:ext uri="{FF2B5EF4-FFF2-40B4-BE49-F238E27FC236}">
                <a16:creationId xmlns:a16="http://schemas.microsoft.com/office/drawing/2014/main" id="{57552415-4BAC-02AE-ADBD-1927AC22479D}"/>
              </a:ext>
            </a:extLst>
          </p:cNvPr>
          <p:cNvPicPr>
            <a:picLocks noChangeAspect="1"/>
          </p:cNvPicPr>
          <p:nvPr/>
        </p:nvPicPr>
        <p:blipFill rotWithShape="1">
          <a:blip r:embed="rId3"/>
          <a:srcRect b="50348"/>
          <a:stretch/>
        </p:blipFill>
        <p:spPr>
          <a:xfrm>
            <a:off x="426526" y="960885"/>
            <a:ext cx="4073447" cy="2528213"/>
          </a:xfrm>
          <a:prstGeom prst="rect">
            <a:avLst/>
          </a:prstGeom>
        </p:spPr>
      </p:pic>
      <p:sp>
        <p:nvSpPr>
          <p:cNvPr id="17" name="Slide Number Placeholder 4">
            <a:extLst>
              <a:ext uri="{FF2B5EF4-FFF2-40B4-BE49-F238E27FC236}">
                <a16:creationId xmlns:a16="http://schemas.microsoft.com/office/drawing/2014/main" id="{EDE7A8AB-9B51-352D-EC93-98F1738724BB}"/>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22</a:t>
            </a:r>
          </a:p>
        </p:txBody>
      </p:sp>
      <p:pic>
        <p:nvPicPr>
          <p:cNvPr id="51" name="그림 50">
            <a:extLst>
              <a:ext uri="{FF2B5EF4-FFF2-40B4-BE49-F238E27FC236}">
                <a16:creationId xmlns:a16="http://schemas.microsoft.com/office/drawing/2014/main" id="{F8226B87-FD2E-92DE-AF99-043B776C7901}"/>
              </a:ext>
            </a:extLst>
          </p:cNvPr>
          <p:cNvPicPr>
            <a:picLocks noChangeAspect="1"/>
          </p:cNvPicPr>
          <p:nvPr/>
        </p:nvPicPr>
        <p:blipFill rotWithShape="1">
          <a:blip r:embed="rId4"/>
          <a:srcRect l="53045" t="4844" r="1722" b="79798"/>
          <a:stretch/>
        </p:blipFill>
        <p:spPr>
          <a:xfrm>
            <a:off x="9212501" y="4495030"/>
            <a:ext cx="2008726" cy="1071746"/>
          </a:xfrm>
          <a:prstGeom prst="rect">
            <a:avLst/>
          </a:prstGeom>
        </p:spPr>
      </p:pic>
      <p:grpSp>
        <p:nvGrpSpPr>
          <p:cNvPr id="53" name="그룹 52">
            <a:extLst>
              <a:ext uri="{FF2B5EF4-FFF2-40B4-BE49-F238E27FC236}">
                <a16:creationId xmlns:a16="http://schemas.microsoft.com/office/drawing/2014/main" id="{753AE7AA-C0FD-DA68-FB6E-9C3309462968}"/>
              </a:ext>
            </a:extLst>
          </p:cNvPr>
          <p:cNvGrpSpPr/>
          <p:nvPr/>
        </p:nvGrpSpPr>
        <p:grpSpPr>
          <a:xfrm>
            <a:off x="5139054" y="493271"/>
            <a:ext cx="4073444" cy="4537631"/>
            <a:chOff x="4998591" y="1212960"/>
            <a:chExt cx="3356914" cy="4315385"/>
          </a:xfrm>
        </p:grpSpPr>
        <p:pic>
          <p:nvPicPr>
            <p:cNvPr id="54" name="그림 53">
              <a:extLst>
                <a:ext uri="{FF2B5EF4-FFF2-40B4-BE49-F238E27FC236}">
                  <a16:creationId xmlns:a16="http://schemas.microsoft.com/office/drawing/2014/main" id="{719DEE18-43A3-8164-3B1C-E11DB2E01FDF}"/>
                </a:ext>
              </a:extLst>
            </p:cNvPr>
            <p:cNvPicPr>
              <a:picLocks noChangeAspect="1"/>
            </p:cNvPicPr>
            <p:nvPr/>
          </p:nvPicPr>
          <p:blipFill rotWithShape="1">
            <a:blip r:embed="rId5"/>
            <a:srcRect r="49670"/>
            <a:stretch/>
          </p:blipFill>
          <p:spPr>
            <a:xfrm>
              <a:off x="4998591" y="1212960"/>
              <a:ext cx="2961697" cy="4315385"/>
            </a:xfrm>
            <a:prstGeom prst="rect">
              <a:avLst/>
            </a:prstGeom>
          </p:spPr>
        </p:pic>
        <p:pic>
          <p:nvPicPr>
            <p:cNvPr id="55" name="그림 54">
              <a:extLst>
                <a:ext uri="{FF2B5EF4-FFF2-40B4-BE49-F238E27FC236}">
                  <a16:creationId xmlns:a16="http://schemas.microsoft.com/office/drawing/2014/main" id="{38D6F3D3-3A24-4531-020C-6910319882A3}"/>
                </a:ext>
              </a:extLst>
            </p:cNvPr>
            <p:cNvPicPr>
              <a:picLocks noChangeAspect="1"/>
            </p:cNvPicPr>
            <p:nvPr/>
          </p:nvPicPr>
          <p:blipFill rotWithShape="1">
            <a:blip r:embed="rId5"/>
            <a:srcRect l="92080" t="27676" b="22229"/>
            <a:stretch/>
          </p:blipFill>
          <p:spPr>
            <a:xfrm>
              <a:off x="7843164" y="2444054"/>
              <a:ext cx="466048" cy="2161804"/>
            </a:xfrm>
            <a:prstGeom prst="rect">
              <a:avLst/>
            </a:prstGeom>
          </p:spPr>
        </p:pic>
        <p:pic>
          <p:nvPicPr>
            <p:cNvPr id="56" name="그림 55">
              <a:extLst>
                <a:ext uri="{FF2B5EF4-FFF2-40B4-BE49-F238E27FC236}">
                  <a16:creationId xmlns:a16="http://schemas.microsoft.com/office/drawing/2014/main" id="{18EC5C66-81D1-657F-10E4-067B4E763E0B}"/>
                </a:ext>
              </a:extLst>
            </p:cNvPr>
            <p:cNvPicPr>
              <a:picLocks noChangeAspect="1"/>
            </p:cNvPicPr>
            <p:nvPr/>
          </p:nvPicPr>
          <p:blipFill rotWithShape="1">
            <a:blip r:embed="rId5"/>
            <a:srcRect l="95203" t="24145" b="72105"/>
            <a:stretch/>
          </p:blipFill>
          <p:spPr>
            <a:xfrm>
              <a:off x="8073194" y="2325958"/>
              <a:ext cx="282311" cy="161891"/>
            </a:xfrm>
            <a:prstGeom prst="rect">
              <a:avLst/>
            </a:prstGeom>
          </p:spPr>
        </p:pic>
        <p:sp>
          <p:nvSpPr>
            <p:cNvPr id="57" name="직사각형 56">
              <a:extLst>
                <a:ext uri="{FF2B5EF4-FFF2-40B4-BE49-F238E27FC236}">
                  <a16:creationId xmlns:a16="http://schemas.microsoft.com/office/drawing/2014/main" id="{52C61559-B0BD-4D5B-503B-732A37D33023}"/>
                </a:ext>
              </a:extLst>
            </p:cNvPr>
            <p:cNvSpPr/>
            <p:nvPr/>
          </p:nvSpPr>
          <p:spPr>
            <a:xfrm>
              <a:off x="7843139" y="4581857"/>
              <a:ext cx="370903" cy="807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grpSp>
      <p:sp>
        <p:nvSpPr>
          <p:cNvPr id="58" name="TextBox 57">
            <a:extLst>
              <a:ext uri="{FF2B5EF4-FFF2-40B4-BE49-F238E27FC236}">
                <a16:creationId xmlns:a16="http://schemas.microsoft.com/office/drawing/2014/main" id="{44809F44-211B-732B-D5DE-12F933150C3A}"/>
              </a:ext>
            </a:extLst>
          </p:cNvPr>
          <p:cNvSpPr txBox="1"/>
          <p:nvPr/>
        </p:nvSpPr>
        <p:spPr>
          <a:xfrm>
            <a:off x="9445433" y="885368"/>
            <a:ext cx="2597582" cy="523220"/>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Shading : Ta</a:t>
            </a:r>
          </a:p>
          <a:p>
            <a:r>
              <a:rPr kumimoji="1" lang="en-US" altLang="ko-Kore-KR" sz="1400" dirty="0">
                <a:latin typeface="Calibri" panose="020F0502020204030204" pitchFamily="34" charset="0"/>
                <a:cs typeface="Calibri" panose="020F0502020204030204" pitchFamily="34" charset="0"/>
              </a:rPr>
              <a:t>Contour : T</a:t>
            </a:r>
            <a:endParaRPr kumimoji="1" lang="ko-Kore-KR" altLang="en-US" sz="1400" dirty="0">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FF40F4D7-A87F-6B88-D188-2F034EBFAF26}"/>
              </a:ext>
            </a:extLst>
          </p:cNvPr>
          <p:cNvSpPr txBox="1"/>
          <p:nvPr/>
        </p:nvSpPr>
        <p:spPr>
          <a:xfrm>
            <a:off x="9445433" y="1436563"/>
            <a:ext cx="3656874" cy="954107"/>
          </a:xfrm>
          <a:prstGeom prst="rect">
            <a:avLst/>
          </a:prstGeom>
          <a:noFill/>
        </p:spPr>
        <p:txBody>
          <a:bodyPr wrap="square" rtlCol="0">
            <a:spAutoFit/>
          </a:bodyPr>
          <a:lstStyle/>
          <a:p>
            <a:r>
              <a:rPr kumimoji="1" lang="en-US" altLang="ko-Kore-KR" sz="1400" dirty="0">
                <a:latin typeface="Calibri" panose="020F0502020204030204" pitchFamily="34" charset="0"/>
                <a:cs typeface="Calibri" panose="020F0502020204030204" pitchFamily="34" charset="0"/>
              </a:rPr>
              <a:t>Black Line: </a:t>
            </a:r>
          </a:p>
          <a:p>
            <a:r>
              <a:rPr kumimoji="1" lang="en-US" altLang="ko-Kore-KR" sz="1400" dirty="0">
                <a:latin typeface="Calibri" panose="020F0502020204030204" pitchFamily="34" charset="0"/>
                <a:cs typeface="Calibri" panose="020F0502020204030204" pitchFamily="34" charset="0"/>
              </a:rPr>
              <a:t>Mixed layer depth (MLD)</a:t>
            </a:r>
          </a:p>
          <a:p>
            <a:r>
              <a:rPr kumimoji="1" lang="en-US" altLang="ko-Kore-KR" sz="1400" dirty="0">
                <a:solidFill>
                  <a:schemeClr val="bg1">
                    <a:lumMod val="50000"/>
                  </a:schemeClr>
                </a:solidFill>
                <a:latin typeface="Calibri" panose="020F0502020204030204" pitchFamily="34" charset="0"/>
                <a:cs typeface="Calibri" panose="020F0502020204030204" pitchFamily="34" charset="0"/>
              </a:rPr>
              <a:t>Dashed line:</a:t>
            </a:r>
          </a:p>
          <a:p>
            <a:r>
              <a:rPr kumimoji="1" lang="en-US" altLang="ko-Kore-KR" sz="1400" dirty="0">
                <a:solidFill>
                  <a:schemeClr val="bg1">
                    <a:lumMod val="50000"/>
                  </a:schemeClr>
                </a:solidFill>
                <a:latin typeface="Calibri" panose="020F0502020204030204" pitchFamily="34" charset="0"/>
                <a:cs typeface="Calibri" panose="020F0502020204030204" pitchFamily="34" charset="0"/>
              </a:rPr>
              <a:t>Climatological MLD</a:t>
            </a:r>
            <a:endParaRPr kumimoji="1" lang="ko-Kore-KR" altLang="en-US" sz="1400" dirty="0">
              <a:solidFill>
                <a:schemeClr val="bg1">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24A858-29E2-086D-422D-369344A7D5C9}"/>
                  </a:ext>
                </a:extLst>
              </p:cNvPr>
              <p:cNvSpPr txBox="1"/>
              <p:nvPr/>
            </p:nvSpPr>
            <p:spPr>
              <a:xfrm>
                <a:off x="975800" y="3795174"/>
                <a:ext cx="3398229" cy="5348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1400" b="0" i="1" smtClean="0">
                              <a:latin typeface="Cambria Math" panose="02040503050406030204" pitchFamily="18" charset="0"/>
                            </a:rPr>
                          </m:ctrlPr>
                        </m:sSubPr>
                        <m:e>
                          <m:r>
                            <a:rPr kumimoji="1" lang="en-US" altLang="ko-Kore-KR" sz="1400" b="0" i="1" smtClean="0">
                              <a:latin typeface="Cambria Math" panose="02040503050406030204" pitchFamily="18" charset="0"/>
                            </a:rPr>
                            <m:t>𝑤</m:t>
                          </m:r>
                        </m:e>
                        <m:sub>
                          <m:r>
                            <a:rPr kumimoji="1" lang="en-US" altLang="ko-Kore-KR" sz="1400" b="0" i="1" smtClean="0">
                              <a:latin typeface="Cambria Math" panose="02040503050406030204" pitchFamily="18" charset="0"/>
                            </a:rPr>
                            <m:t>𝑒</m:t>
                          </m:r>
                        </m:sub>
                      </m:sSub>
                      <m:r>
                        <a:rPr kumimoji="1" lang="en-US" altLang="ko-Kore-KR" sz="1400" b="0" i="1" smtClean="0">
                          <a:latin typeface="Cambria Math" panose="02040503050406030204" pitchFamily="18" charset="0"/>
                        </a:rPr>
                        <m:t>= </m:t>
                      </m:r>
                      <m:f>
                        <m:fPr>
                          <m:ctrlPr>
                            <a:rPr kumimoji="1" lang="en-US" altLang="ko-Kore-KR" sz="1400" b="0" i="1" smtClean="0">
                              <a:latin typeface="Cambria Math" panose="02040503050406030204" pitchFamily="18" charset="0"/>
                            </a:rPr>
                          </m:ctrlPr>
                        </m:fPr>
                        <m:num>
                          <m:r>
                            <a:rPr kumimoji="1" lang="en-US" altLang="ko-Kore-KR" sz="1400" b="0" i="1" smtClean="0">
                              <a:latin typeface="Cambria Math" panose="02040503050406030204" pitchFamily="18" charset="0"/>
                            </a:rPr>
                            <m:t>1</m:t>
                          </m:r>
                        </m:num>
                        <m:den>
                          <m:r>
                            <a:rPr kumimoji="1" lang="en-US" altLang="ko-Kore-KR" sz="1400" b="0" i="1" smtClean="0">
                              <a:latin typeface="Cambria Math" panose="02040503050406030204" pitchFamily="18" charset="0"/>
                              <a:ea typeface="Cambria Math" panose="02040503050406030204" pitchFamily="18" charset="0"/>
                            </a:rPr>
                            <m:t>𝜌</m:t>
                          </m:r>
                          <m:r>
                            <a:rPr kumimoji="1" lang="en-US" altLang="ko-Kore-KR" sz="1400" b="0" i="1" smtClean="0">
                              <a:latin typeface="Cambria Math" panose="02040503050406030204" pitchFamily="18" charset="0"/>
                              <a:ea typeface="Cambria Math" panose="02040503050406030204" pitchFamily="18" charset="0"/>
                            </a:rPr>
                            <m:t>𝑓</m:t>
                          </m:r>
                        </m:den>
                      </m:f>
                      <m:r>
                        <m:rPr>
                          <m:sty m:val="p"/>
                        </m:rPr>
                        <a:rPr kumimoji="1" lang="en-US" altLang="ko-Kore-KR" sz="1400" b="0" i="1" smtClean="0">
                          <a:latin typeface="Cambria Math" panose="02040503050406030204" pitchFamily="18" charset="0"/>
                          <a:ea typeface="Cambria Math" panose="02040503050406030204" pitchFamily="18" charset="0"/>
                        </a:rPr>
                        <m:t>∇</m:t>
                      </m:r>
                      <m:r>
                        <a:rPr kumimoji="1" lang="en-US" altLang="ko-Kore-KR" sz="1400" b="0" i="1" smtClean="0">
                          <a:latin typeface="Cambria Math" panose="02040503050406030204" pitchFamily="18" charset="0"/>
                          <a:ea typeface="Cambria Math" panose="02040503050406030204" pitchFamily="18" charset="0"/>
                        </a:rPr>
                        <m:t>×</m:t>
                      </m:r>
                      <m:acc>
                        <m:accPr>
                          <m:chr m:val="⃑"/>
                          <m:ctrlPr>
                            <a:rPr kumimoji="1" lang="en-US" altLang="ko-Kore-KR" sz="1400" b="0" i="1" smtClean="0">
                              <a:latin typeface="Cambria Math" panose="02040503050406030204" pitchFamily="18" charset="0"/>
                              <a:ea typeface="Cambria Math" panose="02040503050406030204" pitchFamily="18" charset="0"/>
                            </a:rPr>
                          </m:ctrlPr>
                        </m:accPr>
                        <m:e>
                          <m:r>
                            <a:rPr kumimoji="1" lang="en-US" altLang="ko-Kore-KR" sz="1400" b="0" i="1" smtClean="0">
                              <a:latin typeface="Cambria Math" panose="02040503050406030204" pitchFamily="18" charset="0"/>
                              <a:ea typeface="Cambria Math" panose="02040503050406030204" pitchFamily="18" charset="0"/>
                            </a:rPr>
                            <m:t>𝜏</m:t>
                          </m:r>
                          <m:r>
                            <a:rPr kumimoji="1" lang="en-US" altLang="ko-Kore-KR" sz="1400" b="0" i="1" smtClean="0">
                              <a:latin typeface="Cambria Math" panose="02040503050406030204" pitchFamily="18" charset="0"/>
                              <a:ea typeface="Cambria Math" panose="02040503050406030204" pitchFamily="18" charset="0"/>
                            </a:rPr>
                            <m:t> </m:t>
                          </m:r>
                        </m:e>
                      </m:acc>
                      <m:r>
                        <m:rPr>
                          <m:nor/>
                        </m:rPr>
                        <a:rPr kumimoji="1" lang="en-US" altLang="ko-Kore-KR" sz="1400" b="0" i="0" smtClean="0">
                          <a:latin typeface="Calibri" panose="020F0502020204030204" pitchFamily="34" charset="0"/>
                          <a:cs typeface="Calibri" panose="020F0502020204030204" pitchFamily="34" charset="0"/>
                        </a:rPr>
                        <m:t>= −</m:t>
                      </m:r>
                      <m:r>
                        <m:rPr>
                          <m:nor/>
                        </m:rPr>
                        <a:rPr kumimoji="1" lang="en-US" altLang="ko-Kore-KR" sz="1400" dirty="0">
                          <a:latin typeface="Calibri" panose="020F0502020204030204" pitchFamily="34" charset="0"/>
                          <a:cs typeface="Calibri" panose="020F0502020204030204" pitchFamily="34" charset="0"/>
                        </a:rPr>
                        <m:t>5.8 </m:t>
                      </m:r>
                      <m:r>
                        <a:rPr kumimoji="1" lang="en-US" altLang="ko-KR" sz="1400" i="1">
                          <a:latin typeface="Cambria Math" panose="02040503050406030204" pitchFamily="18" charset="0"/>
                          <a:ea typeface="Cambria Math" panose="02040503050406030204" pitchFamily="18" charset="0"/>
                        </a:rPr>
                        <m:t>±</m:t>
                      </m:r>
                      <m:r>
                        <m:rPr>
                          <m:nor/>
                        </m:rPr>
                        <a:rPr kumimoji="1" lang="en-US" altLang="ko-KR" sz="1400" dirty="0">
                          <a:latin typeface="Calibri" panose="020F0502020204030204" pitchFamily="34" charset="0"/>
                          <a:cs typeface="Calibri" panose="020F0502020204030204" pitchFamily="34" charset="0"/>
                        </a:rPr>
                        <m:t> 2.8</m:t>
                      </m:r>
                      <m:r>
                        <a:rPr kumimoji="1" lang="en-US" altLang="ko-KR" sz="1400" b="0" i="1" dirty="0" smtClean="0">
                          <a:latin typeface="Cambria Math" panose="02040503050406030204" pitchFamily="18" charset="0"/>
                        </a:rPr>
                        <m:t> </m:t>
                      </m:r>
                      <m:r>
                        <a:rPr kumimoji="1" lang="en-US" altLang="ko-KR" sz="1400" b="0" i="1" dirty="0" smtClean="0">
                          <a:latin typeface="Cambria Math" panose="02040503050406030204" pitchFamily="18" charset="0"/>
                          <a:ea typeface="Cambria Math" panose="02040503050406030204" pitchFamily="18" charset="0"/>
                        </a:rPr>
                        <m:t>×</m:t>
                      </m:r>
                      <m:r>
                        <m:rPr>
                          <m:nor/>
                        </m:rPr>
                        <a:rPr kumimoji="1" lang="en-US" altLang="ko-KR" sz="1400" b="0" i="0" dirty="0" smtClean="0">
                          <a:latin typeface="Calibri" panose="020F0502020204030204" pitchFamily="34" charset="0"/>
                          <a:ea typeface="Cambria Math" panose="02040503050406030204" pitchFamily="18" charset="0"/>
                          <a:cs typeface="Calibri" panose="020F0502020204030204" pitchFamily="34" charset="0"/>
                        </a:rPr>
                        <m:t> </m:t>
                      </m:r>
                      <m:r>
                        <m:rPr>
                          <m:nor/>
                        </m:rPr>
                        <a:rPr kumimoji="1" lang="en-US" altLang="ko-KR" sz="1400" dirty="0">
                          <a:latin typeface="Calibri" panose="020F0502020204030204" pitchFamily="34" charset="0"/>
                          <a:cs typeface="Calibri" panose="020F0502020204030204" pitchFamily="34" charset="0"/>
                        </a:rPr>
                        <m:t>10</m:t>
                      </m:r>
                      <m:r>
                        <m:rPr>
                          <m:nor/>
                        </m:rPr>
                        <a:rPr kumimoji="1" lang="en-US" altLang="ko-KR" sz="1400" baseline="30000" dirty="0">
                          <a:latin typeface="Calibri" panose="020F0502020204030204" pitchFamily="34" charset="0"/>
                          <a:cs typeface="Calibri" panose="020F0502020204030204" pitchFamily="34" charset="0"/>
                        </a:rPr>
                        <m:t>−7</m:t>
                      </m:r>
                      <m:r>
                        <m:rPr>
                          <m:nor/>
                        </m:rPr>
                        <a:rPr kumimoji="1" lang="en-US" altLang="ko-KR" sz="1400" dirty="0">
                          <a:latin typeface="Calibri" panose="020F0502020204030204" pitchFamily="34" charset="0"/>
                          <a:cs typeface="Calibri" panose="020F0502020204030204" pitchFamily="34" charset="0"/>
                        </a:rPr>
                        <m:t>m</m:t>
                      </m:r>
                      <m:r>
                        <m:rPr>
                          <m:nor/>
                        </m:rPr>
                        <a:rPr kumimoji="1" lang="en-US" altLang="ko-KR" sz="1400" dirty="0">
                          <a:latin typeface="Calibri" panose="020F0502020204030204" pitchFamily="34" charset="0"/>
                          <a:cs typeface="Calibri" panose="020F0502020204030204" pitchFamily="34" charset="0"/>
                        </a:rPr>
                        <m:t> </m:t>
                      </m:r>
                      <m:r>
                        <m:rPr>
                          <m:nor/>
                        </m:rPr>
                        <a:rPr kumimoji="1" lang="en-US" altLang="ko-KR" sz="1400" dirty="0">
                          <a:latin typeface="Calibri" panose="020F0502020204030204" pitchFamily="34" charset="0"/>
                          <a:cs typeface="Calibri" panose="020F0502020204030204" pitchFamily="34" charset="0"/>
                        </a:rPr>
                        <m:t>s</m:t>
                      </m:r>
                      <m:r>
                        <m:rPr>
                          <m:nor/>
                        </m:rPr>
                        <a:rPr kumimoji="1" lang="en-US" altLang="ko-KR" sz="1400" baseline="30000" dirty="0">
                          <a:latin typeface="Calibri" panose="020F0502020204030204" pitchFamily="34" charset="0"/>
                          <a:cs typeface="Calibri" panose="020F0502020204030204" pitchFamily="34" charset="0"/>
                        </a:rPr>
                        <m:t>−1</m:t>
                      </m:r>
                      <m:r>
                        <m:rPr>
                          <m:nor/>
                        </m:rPr>
                        <a:rPr kumimoji="1" lang="en-US" altLang="ko-Kore-KR" sz="1400" b="0" i="0" dirty="0" smtClean="0">
                          <a:latin typeface="Calibri" panose="020F0502020204030204" pitchFamily="34" charset="0"/>
                          <a:cs typeface="Calibri" panose="020F0502020204030204" pitchFamily="34" charset="0"/>
                        </a:rPr>
                        <m:t> </m:t>
                      </m:r>
                    </m:oMath>
                  </m:oMathPara>
                </a14:m>
                <a:endParaRPr kumimoji="1" lang="en-US" altLang="ko-Kore-KR" sz="1400" dirty="0">
                  <a:latin typeface="Calibri" panose="020F0502020204030204" pitchFamily="34" charset="0"/>
                  <a:cs typeface="Calibri" panose="020F0502020204030204" pitchFamily="34" charset="0"/>
                </a:endParaRPr>
              </a:p>
            </p:txBody>
          </p:sp>
        </mc:Choice>
        <mc:Fallback xmlns="">
          <p:sp>
            <p:nvSpPr>
              <p:cNvPr id="60" name="TextBox 59">
                <a:extLst>
                  <a:ext uri="{FF2B5EF4-FFF2-40B4-BE49-F238E27FC236}">
                    <a16:creationId xmlns:a16="http://schemas.microsoft.com/office/drawing/2014/main" id="{D324A858-29E2-086D-422D-369344A7D5C9}"/>
                  </a:ext>
                </a:extLst>
              </p:cNvPr>
              <p:cNvSpPr txBox="1">
                <a:spLocks noRot="1" noChangeAspect="1" noMove="1" noResize="1" noEditPoints="1" noAdjustHandles="1" noChangeArrowheads="1" noChangeShapeType="1" noTextEdit="1"/>
              </p:cNvSpPr>
              <p:nvPr/>
            </p:nvSpPr>
            <p:spPr>
              <a:xfrm>
                <a:off x="975800" y="3795174"/>
                <a:ext cx="3398229" cy="534826"/>
              </a:xfrm>
              <a:prstGeom prst="rect">
                <a:avLst/>
              </a:prstGeom>
              <a:blipFill>
                <a:blip r:embed="rId6"/>
                <a:stretch>
                  <a:fillRect b="-7143"/>
                </a:stretch>
              </a:blipFill>
            </p:spPr>
            <p:txBody>
              <a:bodyPr/>
              <a:lstStyle/>
              <a:p>
                <a:r>
                  <a:rPr lang="ko-KR" altLang="en-US">
                    <a:noFill/>
                  </a:rPr>
                  <a:t> </a:t>
                </a:r>
              </a:p>
            </p:txBody>
          </p:sp>
        </mc:Fallback>
      </mc:AlternateContent>
      <p:sp>
        <p:nvSpPr>
          <p:cNvPr id="61" name="TextBox 60">
            <a:extLst>
              <a:ext uri="{FF2B5EF4-FFF2-40B4-BE49-F238E27FC236}">
                <a16:creationId xmlns:a16="http://schemas.microsoft.com/office/drawing/2014/main" id="{49257B82-A35A-B586-D130-4BAA50FF59BA}"/>
              </a:ext>
            </a:extLst>
          </p:cNvPr>
          <p:cNvSpPr txBox="1"/>
          <p:nvPr/>
        </p:nvSpPr>
        <p:spPr>
          <a:xfrm>
            <a:off x="4433227" y="1183447"/>
            <a:ext cx="894797"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[10</a:t>
            </a:r>
            <a:r>
              <a:rPr kumimoji="1" lang="en-US" altLang="ko-Kore-KR" sz="1200" baseline="30000" dirty="0">
                <a:latin typeface="Calibri" panose="020F0502020204030204" pitchFamily="34" charset="0"/>
                <a:cs typeface="Calibri" panose="020F0502020204030204" pitchFamily="34" charset="0"/>
              </a:rPr>
              <a:t>-8</a:t>
            </a:r>
            <a:r>
              <a:rPr kumimoji="1" lang="en-US" altLang="ko-Kore-KR" sz="1200" dirty="0">
                <a:latin typeface="Calibri" panose="020F0502020204030204" pitchFamily="34" charset="0"/>
                <a:cs typeface="Calibri" panose="020F0502020204030204" pitchFamily="34" charset="0"/>
              </a:rPr>
              <a:t> N m</a:t>
            </a:r>
            <a:r>
              <a:rPr kumimoji="1" lang="en-US" altLang="ko-Kore-KR" sz="1200" baseline="30000" dirty="0">
                <a:latin typeface="Calibri" panose="020F0502020204030204" pitchFamily="34" charset="0"/>
                <a:cs typeface="Calibri" panose="020F0502020204030204" pitchFamily="34" charset="0"/>
              </a:rPr>
              <a:t>-3</a:t>
            </a:r>
            <a:r>
              <a:rPr kumimoji="1" lang="en-US" altLang="ko-Kore-KR" sz="1200" dirty="0">
                <a:latin typeface="Calibri" panose="020F0502020204030204" pitchFamily="34" charset="0"/>
                <a:cs typeface="Calibri" panose="020F0502020204030204" pitchFamily="34" charset="0"/>
              </a:rPr>
              <a:t>]</a:t>
            </a:r>
            <a:endParaRPr kumimoji="1" lang="ko-Kore-KR" altLang="en-US" sz="1200" dirty="0">
              <a:latin typeface="Calibri" panose="020F0502020204030204" pitchFamily="34" charset="0"/>
              <a:cs typeface="Calibri" panose="020F0502020204030204" pitchFamily="34" charset="0"/>
            </a:endParaRPr>
          </a:p>
        </p:txBody>
      </p:sp>
      <p:cxnSp>
        <p:nvCxnSpPr>
          <p:cNvPr id="63" name="직선 화살표 연결선 62">
            <a:extLst>
              <a:ext uri="{FF2B5EF4-FFF2-40B4-BE49-F238E27FC236}">
                <a16:creationId xmlns:a16="http://schemas.microsoft.com/office/drawing/2014/main" id="{8D9899D3-C409-59D0-9E23-E85DC5538F00}"/>
              </a:ext>
            </a:extLst>
          </p:cNvPr>
          <p:cNvCxnSpPr/>
          <p:nvPr/>
        </p:nvCxnSpPr>
        <p:spPr>
          <a:xfrm flipH="1" flipV="1">
            <a:off x="8212589" y="4460142"/>
            <a:ext cx="1866217" cy="957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E4E1CFF-9976-5B22-99AF-F76C5A321438}"/>
              </a:ext>
            </a:extLst>
          </p:cNvPr>
          <p:cNvSpPr txBox="1"/>
          <p:nvPr/>
        </p:nvSpPr>
        <p:spPr>
          <a:xfrm>
            <a:off x="687258" y="3510251"/>
            <a:ext cx="2331407" cy="400110"/>
          </a:xfrm>
          <a:prstGeom prst="rect">
            <a:avLst/>
          </a:prstGeom>
          <a:noFill/>
        </p:spPr>
        <p:txBody>
          <a:bodyPr wrap="none" rtlCol="0">
            <a:spAutoFit/>
          </a:bodyPr>
          <a:lstStyle/>
          <a:p>
            <a:r>
              <a:rPr kumimoji="1" lang="en-US" altLang="ko-Kore-KR" sz="2000" b="1" dirty="0">
                <a:latin typeface="Calibri" panose="020F0502020204030204" pitchFamily="34" charset="0"/>
                <a:cs typeface="Calibri" panose="020F0502020204030204" pitchFamily="34" charset="0"/>
              </a:rPr>
              <a:t>Ekman</a:t>
            </a:r>
            <a:r>
              <a:rPr kumimoji="1" lang="ko-KR" altLang="en-US" sz="2000" b="1" dirty="0">
                <a:latin typeface="Calibri" panose="020F0502020204030204" pitchFamily="34" charset="0"/>
                <a:cs typeface="Calibri" panose="020F0502020204030204" pitchFamily="34" charset="0"/>
              </a:rPr>
              <a:t> </a:t>
            </a:r>
            <a:r>
              <a:rPr kumimoji="1" lang="en-US" altLang="ko-KR" sz="2000" b="1" dirty="0">
                <a:latin typeface="Calibri" panose="020F0502020204030204" pitchFamily="34" charset="0"/>
                <a:cs typeface="Calibri" panose="020F0502020204030204" pitchFamily="34" charset="0"/>
              </a:rPr>
              <a:t>downwelling</a:t>
            </a:r>
            <a:endParaRPr kumimoji="1" lang="ko-Kore-KR" altLang="en-US" sz="2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C62794-68C5-AFB8-F483-A8057FDF04BE}"/>
                  </a:ext>
                </a:extLst>
              </p:cNvPr>
              <p:cNvSpPr txBox="1"/>
              <p:nvPr/>
            </p:nvSpPr>
            <p:spPr>
              <a:xfrm>
                <a:off x="1033181" y="4821049"/>
                <a:ext cx="2930610" cy="5095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ore-KR" altLang="en-US" sz="1400" i="1" smtClean="0">
                          <a:latin typeface="Cambria Math" panose="02040503050406030204" pitchFamily="18" charset="0"/>
                        </a:rPr>
                        <m:t>∆</m:t>
                      </m:r>
                      <m:r>
                        <a:rPr kumimoji="1" lang="en-US" altLang="ko-Kore-KR" sz="1400" b="0" i="1" smtClean="0">
                          <a:latin typeface="Cambria Math" panose="02040503050406030204" pitchFamily="18" charset="0"/>
                        </a:rPr>
                        <m:t>𝑇</m:t>
                      </m:r>
                      <m:r>
                        <a:rPr kumimoji="1" lang="en-US" altLang="ko-Kore-KR" sz="1400" b="0" i="1" smtClean="0">
                          <a:latin typeface="Cambria Math" panose="02040503050406030204" pitchFamily="18" charset="0"/>
                        </a:rPr>
                        <m:t>~</m:t>
                      </m:r>
                      <m:nary>
                        <m:naryPr>
                          <m:ctrlPr>
                            <a:rPr kumimoji="1" lang="ko-Kore-KR" altLang="en-US" sz="1400" i="1" smtClean="0">
                              <a:latin typeface="Cambria Math" panose="02040503050406030204" pitchFamily="18" charset="0"/>
                            </a:rPr>
                          </m:ctrlPr>
                        </m:naryPr>
                        <m:sub>
                          <m:r>
                            <m:rPr>
                              <m:brk m:alnAt="23"/>
                            </m:rPr>
                            <a:rPr kumimoji="1" lang="en-US" altLang="ko-Kore-KR" sz="1400" b="0" i="1" smtClean="0">
                              <a:latin typeface="Cambria Math" panose="02040503050406030204" pitchFamily="18" charset="0"/>
                            </a:rPr>
                            <m:t>𝑀</m:t>
                          </m:r>
                          <m:r>
                            <a:rPr kumimoji="1" lang="en-US" altLang="ko-Kore-KR" sz="1400" b="0" i="1" smtClean="0">
                              <a:latin typeface="Cambria Math" panose="02040503050406030204" pitchFamily="18" charset="0"/>
                            </a:rPr>
                            <m:t>𝑎𝑦</m:t>
                          </m:r>
                        </m:sub>
                        <m:sup>
                          <m:r>
                            <a:rPr kumimoji="1" lang="en-US" altLang="ko-Kore-KR" sz="1400" b="0" i="1" smtClean="0">
                              <a:latin typeface="Cambria Math" panose="02040503050406030204" pitchFamily="18" charset="0"/>
                            </a:rPr>
                            <m:t>𝑆𝑒𝑝</m:t>
                          </m:r>
                        </m:sup>
                        <m:e>
                          <m:sSub>
                            <m:sSubPr>
                              <m:ctrlPr>
                                <a:rPr kumimoji="1" lang="en-US" altLang="ko-Kore-KR" sz="1400" b="0" i="1" smtClean="0">
                                  <a:latin typeface="Cambria Math" panose="02040503050406030204" pitchFamily="18" charset="0"/>
                                </a:rPr>
                              </m:ctrlPr>
                            </m:sSubPr>
                            <m:e>
                              <m:r>
                                <a:rPr kumimoji="1" lang="en-US" altLang="ko-Kore-KR" sz="1400" b="0" i="1" smtClean="0">
                                  <a:latin typeface="Cambria Math" panose="02040503050406030204" pitchFamily="18" charset="0"/>
                                </a:rPr>
                                <m:t>−</m:t>
                              </m:r>
                              <m:r>
                                <a:rPr kumimoji="1" lang="en-US" altLang="ko-Kore-KR" sz="1400" b="0" i="1" smtClean="0">
                                  <a:latin typeface="Cambria Math" panose="02040503050406030204" pitchFamily="18" charset="0"/>
                                </a:rPr>
                                <m:t>𝑤</m:t>
                              </m:r>
                            </m:e>
                            <m:sub>
                              <m:r>
                                <a:rPr kumimoji="1" lang="en-US" altLang="ko-Kore-KR" sz="1400" b="0" i="1" smtClean="0">
                                  <a:latin typeface="Cambria Math" panose="02040503050406030204" pitchFamily="18" charset="0"/>
                                </a:rPr>
                                <m:t>𝑒</m:t>
                              </m:r>
                            </m:sub>
                          </m:sSub>
                          <m:f>
                            <m:fPr>
                              <m:ctrlPr>
                                <a:rPr kumimoji="1" lang="en-US" altLang="ko-Kore-KR" sz="1400" b="0" i="1" smtClean="0">
                                  <a:latin typeface="Cambria Math" panose="02040503050406030204" pitchFamily="18" charset="0"/>
                                  <a:ea typeface="Cambria Math" panose="02040503050406030204" pitchFamily="18" charset="0"/>
                                </a:rPr>
                              </m:ctrlPr>
                            </m:fPr>
                            <m:num>
                              <m:r>
                                <a:rPr kumimoji="1" lang="en-US" altLang="ko-Kore-KR" sz="1400" b="0" i="1" smtClean="0">
                                  <a:latin typeface="Cambria Math" panose="02040503050406030204" pitchFamily="18" charset="0"/>
                                  <a:ea typeface="Cambria Math" panose="02040503050406030204" pitchFamily="18" charset="0"/>
                                </a:rPr>
                                <m:t>𝜕</m:t>
                              </m:r>
                              <m:r>
                                <a:rPr kumimoji="1" lang="en-US" altLang="ko-Kore-KR" sz="1400" b="0" i="1" smtClean="0">
                                  <a:latin typeface="Cambria Math" panose="02040503050406030204" pitchFamily="18" charset="0"/>
                                  <a:ea typeface="Cambria Math" panose="02040503050406030204" pitchFamily="18" charset="0"/>
                                </a:rPr>
                                <m:t>𝑇</m:t>
                              </m:r>
                            </m:num>
                            <m:den>
                              <m:r>
                                <a:rPr kumimoji="1" lang="en-US" altLang="ko-Kore-KR" sz="1400" b="0" i="1" smtClean="0">
                                  <a:latin typeface="Cambria Math" panose="02040503050406030204" pitchFamily="18" charset="0"/>
                                  <a:ea typeface="Cambria Math" panose="02040503050406030204" pitchFamily="18" charset="0"/>
                                </a:rPr>
                                <m:t>𝜕</m:t>
                              </m:r>
                              <m:r>
                                <a:rPr kumimoji="1" lang="en-US" altLang="ko-Kore-KR" sz="1400" b="0" i="1" smtClean="0">
                                  <a:latin typeface="Cambria Math" panose="02040503050406030204" pitchFamily="18" charset="0"/>
                                  <a:ea typeface="Cambria Math" panose="02040503050406030204" pitchFamily="18" charset="0"/>
                                </a:rPr>
                                <m:t>𝑧</m:t>
                              </m:r>
                            </m:den>
                          </m:f>
                          <m:r>
                            <a:rPr kumimoji="1" lang="en-US" altLang="ko-Kore-KR" sz="1400" b="0" i="1" smtClean="0">
                              <a:latin typeface="Cambria Math" panose="02040503050406030204" pitchFamily="18" charset="0"/>
                              <a:ea typeface="Cambria Math" panose="02040503050406030204" pitchFamily="18" charset="0"/>
                            </a:rPr>
                            <m:t>𝑑𝑡</m:t>
                          </m:r>
                          <m:r>
                            <a:rPr kumimoji="1" lang="en-US" altLang="ko-Kore-KR" sz="1400" b="0" i="1" smtClean="0">
                              <a:latin typeface="Cambria Math" panose="02040503050406030204" pitchFamily="18" charset="0"/>
                            </a:rPr>
                            <m:t> </m:t>
                          </m:r>
                        </m:e>
                      </m:nary>
                      <m:r>
                        <a:rPr kumimoji="1" lang="en-US" altLang="ko-Kore-KR" sz="1400" b="0" i="1" smtClean="0">
                          <a:latin typeface="Cambria Math" panose="02040503050406030204" pitchFamily="18" charset="0"/>
                        </a:rPr>
                        <m:t>~ 0.38</m:t>
                      </m:r>
                      <m:r>
                        <a:rPr kumimoji="1" lang="en-US" altLang="ko-KR" sz="1400" i="1">
                          <a:latin typeface="Cambria Math" panose="02040503050406030204" pitchFamily="18" charset="0"/>
                          <a:ea typeface="Cambria Math" panose="02040503050406030204" pitchFamily="18" charset="0"/>
                        </a:rPr>
                        <m:t>±</m:t>
                      </m:r>
                      <m:r>
                        <a:rPr kumimoji="1" lang="en-US" altLang="ko-KR" sz="1400" b="0" i="1" smtClean="0">
                          <a:latin typeface="Cambria Math" panose="02040503050406030204" pitchFamily="18" charset="0"/>
                          <a:ea typeface="Cambria Math" panose="02040503050406030204" pitchFamily="18" charset="0"/>
                        </a:rPr>
                        <m:t>0.18</m:t>
                      </m:r>
                      <m:r>
                        <a:rPr kumimoji="1" lang="en-US" altLang="ko-Kore-KR" sz="1400" b="0" i="1" smtClean="0">
                          <a:latin typeface="Cambria Math" panose="02040503050406030204" pitchFamily="18" charset="0"/>
                          <a:ea typeface="Cambria Math" panose="02040503050406030204" pitchFamily="18" charset="0"/>
                        </a:rPr>
                        <m:t>℃ </m:t>
                      </m:r>
                    </m:oMath>
                  </m:oMathPara>
                </a14:m>
                <a:endParaRPr kumimoji="1" lang="ko-Kore-KR" altLang="en-US" sz="1400" dirty="0">
                  <a:latin typeface="Calibri" panose="020F0502020204030204" pitchFamily="34" charset="0"/>
                  <a:cs typeface="Calibri" panose="020F0502020204030204" pitchFamily="34" charset="0"/>
                </a:endParaRPr>
              </a:p>
            </p:txBody>
          </p:sp>
        </mc:Choice>
        <mc:Fallback xmlns="">
          <p:sp>
            <p:nvSpPr>
              <p:cNvPr id="68" name="TextBox 67">
                <a:extLst>
                  <a:ext uri="{FF2B5EF4-FFF2-40B4-BE49-F238E27FC236}">
                    <a16:creationId xmlns:a16="http://schemas.microsoft.com/office/drawing/2014/main" id="{2DC62794-68C5-AFB8-F483-A8057FDF04BE}"/>
                  </a:ext>
                </a:extLst>
              </p:cNvPr>
              <p:cNvSpPr txBox="1">
                <a:spLocks noRot="1" noChangeAspect="1" noMove="1" noResize="1" noEditPoints="1" noAdjustHandles="1" noChangeArrowheads="1" noChangeShapeType="1" noTextEdit="1"/>
              </p:cNvSpPr>
              <p:nvPr/>
            </p:nvSpPr>
            <p:spPr>
              <a:xfrm>
                <a:off x="1033181" y="4821049"/>
                <a:ext cx="2930610" cy="509563"/>
              </a:xfrm>
              <a:prstGeom prst="rect">
                <a:avLst/>
              </a:prstGeom>
              <a:blipFill>
                <a:blip r:embed="rId7"/>
                <a:stretch>
                  <a:fillRect l="-12121" t="-168293" r="-2165" b="-246341"/>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EDF0CEE9-7FFA-4638-C101-31664645F72A}"/>
              </a:ext>
            </a:extLst>
          </p:cNvPr>
          <p:cNvSpPr txBox="1"/>
          <p:nvPr/>
        </p:nvSpPr>
        <p:spPr>
          <a:xfrm>
            <a:off x="687258" y="4449332"/>
            <a:ext cx="2549993" cy="400110"/>
          </a:xfrm>
          <a:prstGeom prst="rect">
            <a:avLst/>
          </a:prstGeom>
          <a:noFill/>
        </p:spPr>
        <p:txBody>
          <a:bodyPr wrap="none" rtlCol="0">
            <a:spAutoFit/>
          </a:bodyPr>
          <a:lstStyle/>
          <a:p>
            <a:r>
              <a:rPr kumimoji="1" lang="en-US" altLang="ko-Kore-KR" sz="2000" b="1" dirty="0">
                <a:latin typeface="Calibri" panose="020F0502020204030204" pitchFamily="34" charset="0"/>
                <a:cs typeface="Calibri" panose="020F0502020204030204" pitchFamily="34" charset="0"/>
              </a:rPr>
              <a:t>Temperature increase </a:t>
            </a:r>
            <a:endParaRPr kumimoji="1" lang="ko-Kore-KR" altLang="en-US" sz="2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C9867F3-BAE5-A162-AD45-9BD075C3EB6C}"/>
                  </a:ext>
                </a:extLst>
              </p:cNvPr>
              <p:cNvSpPr txBox="1"/>
              <p:nvPr/>
            </p:nvSpPr>
            <p:spPr>
              <a:xfrm>
                <a:off x="3901143" y="4857110"/>
                <a:ext cx="945772" cy="3882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ko-Kore-KR" sz="1000" b="0" i="1" smtClean="0">
                              <a:latin typeface="Cambria Math" panose="02040503050406030204" pitchFamily="18" charset="0"/>
                              <a:ea typeface="Cambria Math" panose="02040503050406030204" pitchFamily="18" charset="0"/>
                            </a:rPr>
                          </m:ctrlPr>
                        </m:dPr>
                        <m:e>
                          <m:f>
                            <m:fPr>
                              <m:ctrlPr>
                                <a:rPr kumimoji="1" lang="en-US" altLang="ko-Kore-KR" sz="1000" i="1">
                                  <a:latin typeface="Cambria Math" panose="02040503050406030204" pitchFamily="18" charset="0"/>
                                  <a:ea typeface="Cambria Math" panose="02040503050406030204" pitchFamily="18" charset="0"/>
                                </a:rPr>
                              </m:ctrlPr>
                            </m:fPr>
                            <m:num>
                              <m:r>
                                <a:rPr kumimoji="1" lang="en-US" altLang="ko-Kore-KR" sz="1000" i="1">
                                  <a:latin typeface="Cambria Math" panose="02040503050406030204" pitchFamily="18" charset="0"/>
                                  <a:ea typeface="Cambria Math" panose="02040503050406030204" pitchFamily="18" charset="0"/>
                                </a:rPr>
                                <m:t>𝜕</m:t>
                              </m:r>
                              <m:r>
                                <a:rPr kumimoji="1" lang="en-US" altLang="ko-Kore-KR" sz="1000" i="1">
                                  <a:latin typeface="Cambria Math" panose="02040503050406030204" pitchFamily="18" charset="0"/>
                                  <a:ea typeface="Cambria Math" panose="02040503050406030204" pitchFamily="18" charset="0"/>
                                </a:rPr>
                                <m:t>𝑇</m:t>
                              </m:r>
                            </m:num>
                            <m:den>
                              <m:r>
                                <a:rPr kumimoji="1" lang="en-US" altLang="ko-Kore-KR" sz="1000" i="1">
                                  <a:latin typeface="Cambria Math" panose="02040503050406030204" pitchFamily="18" charset="0"/>
                                  <a:ea typeface="Cambria Math" panose="02040503050406030204" pitchFamily="18" charset="0"/>
                                </a:rPr>
                                <m:t>𝜕</m:t>
                              </m:r>
                              <m:r>
                                <a:rPr kumimoji="1" lang="en-US" altLang="ko-Kore-KR" sz="1000" i="1">
                                  <a:latin typeface="Cambria Math" panose="02040503050406030204" pitchFamily="18" charset="0"/>
                                  <a:ea typeface="Cambria Math" panose="02040503050406030204" pitchFamily="18" charset="0"/>
                                </a:rPr>
                                <m:t>𝑧</m:t>
                              </m:r>
                            </m:den>
                          </m:f>
                          <m:r>
                            <a:rPr kumimoji="1" lang="en-US" altLang="ko-Kore-KR" sz="1000" b="0" i="1" smtClean="0">
                              <a:latin typeface="Cambria Math" panose="02040503050406030204" pitchFamily="18" charset="0"/>
                              <a:ea typeface="Cambria Math" panose="02040503050406030204" pitchFamily="18" charset="0"/>
                            </a:rPr>
                            <m:t>~</m:t>
                          </m:r>
                          <m:f>
                            <m:fPr>
                              <m:ctrlPr>
                                <a:rPr kumimoji="1" lang="en-US" altLang="ko-Kore-KR" sz="1000" i="1">
                                  <a:latin typeface="Cambria Math" panose="02040503050406030204" pitchFamily="18" charset="0"/>
                                  <a:ea typeface="Cambria Math" panose="02040503050406030204" pitchFamily="18" charset="0"/>
                                </a:rPr>
                              </m:ctrlPr>
                            </m:fPr>
                            <m:num>
                              <m:r>
                                <a:rPr kumimoji="1" lang="en-US" altLang="ko-Kore-KR" sz="1000" i="1">
                                  <a:latin typeface="Cambria Math" panose="02040503050406030204" pitchFamily="18" charset="0"/>
                                  <a:ea typeface="Cambria Math" panose="02040503050406030204" pitchFamily="18" charset="0"/>
                                </a:rPr>
                                <m:t>10℃</m:t>
                              </m:r>
                            </m:num>
                            <m:den>
                              <m:r>
                                <a:rPr kumimoji="1" lang="en-US" altLang="ko-KR" sz="1000" i="1">
                                  <a:latin typeface="Cambria Math" panose="02040503050406030204" pitchFamily="18" charset="0"/>
                                  <a:ea typeface="Cambria Math" panose="02040503050406030204" pitchFamily="18" charset="0"/>
                                </a:rPr>
                                <m:t>2</m:t>
                              </m:r>
                              <m:r>
                                <a:rPr kumimoji="1" lang="en-US" altLang="ko-Kore-KR" sz="1000" i="1">
                                  <a:latin typeface="Cambria Math" panose="02040503050406030204" pitchFamily="18" charset="0"/>
                                  <a:ea typeface="Cambria Math" panose="02040503050406030204" pitchFamily="18" charset="0"/>
                                </a:rPr>
                                <m:t>00</m:t>
                              </m:r>
                              <m:r>
                                <a:rPr kumimoji="1" lang="en-US" altLang="ko-Kore-KR" sz="1000" i="1">
                                  <a:latin typeface="Cambria Math" panose="02040503050406030204" pitchFamily="18" charset="0"/>
                                  <a:ea typeface="Cambria Math" panose="02040503050406030204" pitchFamily="18" charset="0"/>
                                </a:rPr>
                                <m:t>𝑚</m:t>
                              </m:r>
                            </m:den>
                          </m:f>
                        </m:e>
                      </m:d>
                    </m:oMath>
                  </m:oMathPara>
                </a14:m>
                <a:endParaRPr kumimoji="1" lang="ko-Kore-KR" altLang="en-US" sz="1000" dirty="0">
                  <a:latin typeface="Calibri" panose="020F0502020204030204" pitchFamily="34" charset="0"/>
                  <a:cs typeface="Calibri" panose="020F0502020204030204" pitchFamily="34" charset="0"/>
                </a:endParaRPr>
              </a:p>
            </p:txBody>
          </p:sp>
        </mc:Choice>
        <mc:Fallback xmlns="">
          <p:sp>
            <p:nvSpPr>
              <p:cNvPr id="71" name="TextBox 70">
                <a:extLst>
                  <a:ext uri="{FF2B5EF4-FFF2-40B4-BE49-F238E27FC236}">
                    <a16:creationId xmlns:a16="http://schemas.microsoft.com/office/drawing/2014/main" id="{6C9867F3-BAE5-A162-AD45-9BD075C3EB6C}"/>
                  </a:ext>
                </a:extLst>
              </p:cNvPr>
              <p:cNvSpPr txBox="1">
                <a:spLocks noRot="1" noChangeAspect="1" noMove="1" noResize="1" noEditPoints="1" noAdjustHandles="1" noChangeArrowheads="1" noChangeShapeType="1" noTextEdit="1"/>
              </p:cNvSpPr>
              <p:nvPr/>
            </p:nvSpPr>
            <p:spPr>
              <a:xfrm>
                <a:off x="3901143" y="4857110"/>
                <a:ext cx="945772" cy="388248"/>
              </a:xfrm>
              <a:prstGeom prst="rect">
                <a:avLst/>
              </a:prstGeom>
              <a:blipFill>
                <a:blip r:embed="rId8"/>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F19A2AF7-122D-6D5E-D0A4-E7316A08DE95}"/>
              </a:ext>
            </a:extLst>
          </p:cNvPr>
          <p:cNvSpPr txBox="1"/>
          <p:nvPr/>
        </p:nvSpPr>
        <p:spPr>
          <a:xfrm>
            <a:off x="0" y="5865004"/>
            <a:ext cx="11221227" cy="646331"/>
          </a:xfrm>
          <a:prstGeom prst="rect">
            <a:avLst/>
          </a:prstGeom>
          <a:noFill/>
        </p:spPr>
        <p:txBody>
          <a:bodyPr wrap="square" rtlCol="0">
            <a:spAutoFit/>
          </a:bodyPr>
          <a:lstStyle/>
          <a:p>
            <a:pPr marL="285750" indent="-285750">
              <a:buFont typeface="Wingdings" pitchFamily="2" charset="2"/>
              <a:buChar char="§"/>
            </a:pPr>
            <a:r>
              <a:rPr kumimoji="1" lang="en-US" altLang="ko-Kore-KR" dirty="0">
                <a:latin typeface="Calibri" panose="020F0502020204030204" pitchFamily="34" charset="0"/>
                <a:cs typeface="Calibri" panose="020F0502020204030204" pitchFamily="34" charset="0"/>
              </a:rPr>
              <a:t>Negative WSCa and Rossby wave propagation lead to the positive SSH and temperature anomaly</a:t>
            </a:r>
          </a:p>
          <a:p>
            <a:pPr marL="285750" indent="-285750">
              <a:buFont typeface="Wingdings" pitchFamily="2" charset="2"/>
              <a:buChar char="§"/>
            </a:pPr>
            <a:r>
              <a:rPr kumimoji="1" lang="en-US" altLang="ko-Kore-KR" dirty="0">
                <a:latin typeface="Calibri" panose="020F0502020204030204" pitchFamily="34" charset="0"/>
                <a:cs typeface="Calibri" panose="020F0502020204030204" pitchFamily="34" charset="0"/>
              </a:rPr>
              <a:t>Deepening of mixed layer contributes to the emergence of temperature anomaly from subsurface to the surface</a:t>
            </a:r>
            <a:endParaRPr kumimoji="1" lang="ko-Kore-KR" altLang="en-US" dirty="0">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1087AF80-B436-9FC7-72C6-5A6CE57F045C}"/>
              </a:ext>
            </a:extLst>
          </p:cNvPr>
          <p:cNvSpPr txBox="1"/>
          <p:nvPr/>
        </p:nvSpPr>
        <p:spPr>
          <a:xfrm>
            <a:off x="6811515" y="4997629"/>
            <a:ext cx="750205" cy="338554"/>
          </a:xfrm>
          <a:prstGeom prst="rect">
            <a:avLst/>
          </a:prstGeom>
          <a:noFill/>
        </p:spPr>
        <p:txBody>
          <a:bodyPr wrap="none" rtlCol="0">
            <a:spAutoFit/>
          </a:bodyPr>
          <a:lstStyle/>
          <a:p>
            <a:r>
              <a:rPr kumimoji="1" lang="en-US" altLang="ko-KR" sz="1600" dirty="0">
                <a:latin typeface="Calibri" panose="020F0502020204030204" pitchFamily="34" charset="0"/>
                <a:cs typeface="Calibri" panose="020F0502020204030204" pitchFamily="34" charset="0"/>
              </a:rPr>
              <a:t>Month</a:t>
            </a:r>
            <a:endParaRPr kumimoji="1" lang="ko-Kore-KR" altLang="en-US" sz="1600" dirty="0">
              <a:latin typeface="Calibri" panose="020F0502020204030204" pitchFamily="34" charset="0"/>
              <a:cs typeface="Calibri" panose="020F0502020204030204" pitchFamily="34" charset="0"/>
            </a:endParaRPr>
          </a:p>
        </p:txBody>
      </p:sp>
      <p:sp>
        <p:nvSpPr>
          <p:cNvPr id="76" name="직사각형 75">
            <a:extLst>
              <a:ext uri="{FF2B5EF4-FFF2-40B4-BE49-F238E27FC236}">
                <a16:creationId xmlns:a16="http://schemas.microsoft.com/office/drawing/2014/main" id="{A4E9F51E-4614-8EBB-C9A7-4A29A5A32539}"/>
              </a:ext>
            </a:extLst>
          </p:cNvPr>
          <p:cNvSpPr/>
          <p:nvPr/>
        </p:nvSpPr>
        <p:spPr>
          <a:xfrm>
            <a:off x="1491916" y="2337564"/>
            <a:ext cx="295633" cy="1168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cxnSp>
        <p:nvCxnSpPr>
          <p:cNvPr id="78" name="직선 화살표 연결선 77">
            <a:extLst>
              <a:ext uri="{FF2B5EF4-FFF2-40B4-BE49-F238E27FC236}">
                <a16:creationId xmlns:a16="http://schemas.microsoft.com/office/drawing/2014/main" id="{EE360245-66A3-5E1F-CF41-624512301271}"/>
              </a:ext>
            </a:extLst>
          </p:cNvPr>
          <p:cNvCxnSpPr>
            <a:cxnSpLocks/>
            <a:stCxn id="76" idx="2"/>
            <a:endCxn id="66" idx="0"/>
          </p:cNvCxnSpPr>
          <p:nvPr/>
        </p:nvCxnSpPr>
        <p:spPr>
          <a:xfrm>
            <a:off x="1639733" y="2454442"/>
            <a:ext cx="213229" cy="10558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9F08A2-E837-014A-2451-BC92EC49015D}"/>
                  </a:ext>
                </a:extLst>
              </p:cNvPr>
              <p:cNvSpPr txBox="1"/>
              <p:nvPr/>
            </p:nvSpPr>
            <p:spPr>
              <a:xfrm>
                <a:off x="2941815" y="5289777"/>
                <a:ext cx="2021888" cy="276999"/>
              </a:xfrm>
              <a:prstGeom prst="rect">
                <a:avLst/>
              </a:prstGeom>
              <a:noFill/>
            </p:spPr>
            <p:txBody>
              <a:bodyPr wrap="square" rtlCol="0">
                <a:spAutoFit/>
              </a:bodyPr>
              <a:lstStyle/>
              <a:p>
                <a:pPr defTabSz="457200" latinLnBrk="0"/>
                <a14:m>
                  <m:oMath xmlns:m="http://schemas.openxmlformats.org/officeDocument/2006/math">
                    <m:r>
                      <a:rPr kumimoji="1" lang="en-US" altLang="ko-KR" sz="1200" b="1" i="1">
                        <a:solidFill>
                          <a:prstClr val="black"/>
                        </a:solidFill>
                        <a:latin typeface="Cambria Math" panose="02040503050406030204" pitchFamily="18" charset="0"/>
                      </a:rPr>
                      <m:t>𝟓</m:t>
                    </m:r>
                    <m:r>
                      <a:rPr kumimoji="1" lang="en-US" altLang="ko-Kore-KR" sz="1200" b="1" i="1">
                        <a:solidFill>
                          <a:prstClr val="black"/>
                        </a:solidFill>
                        <a:latin typeface="Cambria Math" panose="02040503050406030204" pitchFamily="18" charset="0"/>
                      </a:rPr>
                      <m:t>𝟖</m:t>
                    </m:r>
                    <m:r>
                      <a:rPr kumimoji="1" lang="en-US" altLang="ko-KR" sz="1200" b="1" i="1">
                        <a:solidFill>
                          <a:prstClr val="black"/>
                        </a:solidFill>
                        <a:latin typeface="Cambria Math" panose="02040503050406030204" pitchFamily="18" charset="0"/>
                        <a:ea typeface="Cambria Math" panose="02040503050406030204" pitchFamily="18" charset="0"/>
                      </a:rPr>
                      <m:t>±</m:t>
                    </m:r>
                    <m:r>
                      <a:rPr kumimoji="1" lang="en-US" altLang="ko-KR" sz="1200" b="1" i="1">
                        <a:solidFill>
                          <a:prstClr val="black"/>
                        </a:solidFill>
                        <a:latin typeface="Cambria Math" panose="02040503050406030204" pitchFamily="18" charset="0"/>
                        <a:ea typeface="Cambria Math" panose="02040503050406030204" pitchFamily="18" charset="0"/>
                      </a:rPr>
                      <m:t>𝟐𝟖</m:t>
                    </m:r>
                    <m:r>
                      <a:rPr kumimoji="1" lang="en-US" altLang="ko-KR" sz="1200" b="1" i="1">
                        <a:solidFill>
                          <a:prstClr val="black"/>
                        </a:solidFill>
                        <a:latin typeface="Cambria Math" panose="02040503050406030204" pitchFamily="18" charset="0"/>
                        <a:ea typeface="Cambria Math" panose="02040503050406030204" pitchFamily="18" charset="0"/>
                      </a:rPr>
                      <m:t>% </m:t>
                    </m:r>
                  </m:oMath>
                </a14:m>
                <a:r>
                  <a:rPr kumimoji="1" lang="ko-KR" altLang="en-US" sz="1200" b="1" dirty="0">
                    <a:solidFill>
                      <a:prstClr val="black"/>
                    </a:solidFill>
                    <a:latin typeface="Calibri" panose="020F0502020204030204"/>
                  </a:rPr>
                  <a:t> </a:t>
                </a:r>
                <a:r>
                  <a:rPr kumimoji="1" lang="en-US" altLang="ko-KR" sz="1200" dirty="0">
                    <a:solidFill>
                      <a:prstClr val="black"/>
                    </a:solidFill>
                    <a:latin typeface="Calibri" panose="020F0502020204030204"/>
                  </a:rPr>
                  <a:t>@</a:t>
                </a:r>
                <a:r>
                  <a:rPr kumimoji="1" lang="ko-KR" altLang="en-US" sz="1200" dirty="0">
                    <a:solidFill>
                      <a:prstClr val="black"/>
                    </a:solidFill>
                    <a:latin typeface="Calibri" panose="020F0502020204030204"/>
                  </a:rPr>
                  <a:t> </a:t>
                </a:r>
                <a:r>
                  <a:rPr kumimoji="1" lang="en-US" altLang="ko-KR" sz="1200" dirty="0">
                    <a:solidFill>
                      <a:prstClr val="black"/>
                    </a:solidFill>
                    <a:latin typeface="Calibri" panose="020F0502020204030204"/>
                  </a:rPr>
                  <a:t>100m</a:t>
                </a:r>
                <a:endParaRPr kumimoji="1" lang="ko-Kore-KR" altLang="en-US" sz="1200" dirty="0">
                  <a:solidFill>
                    <a:prstClr val="black"/>
                  </a:solidFill>
                  <a:latin typeface="Calibri" panose="020F0502020204030204"/>
                </a:endParaRPr>
              </a:p>
            </p:txBody>
          </p:sp>
        </mc:Choice>
        <mc:Fallback xmlns="">
          <p:sp>
            <p:nvSpPr>
              <p:cNvPr id="7" name="TextBox 6">
                <a:extLst>
                  <a:ext uri="{FF2B5EF4-FFF2-40B4-BE49-F238E27FC236}">
                    <a16:creationId xmlns:a16="http://schemas.microsoft.com/office/drawing/2014/main" id="{CD9F08A2-E837-014A-2451-BC92EC49015D}"/>
                  </a:ext>
                </a:extLst>
              </p:cNvPr>
              <p:cNvSpPr txBox="1">
                <a:spLocks noRot="1" noChangeAspect="1" noMove="1" noResize="1" noEditPoints="1" noAdjustHandles="1" noChangeArrowheads="1" noChangeShapeType="1" noTextEdit="1"/>
              </p:cNvSpPr>
              <p:nvPr/>
            </p:nvSpPr>
            <p:spPr>
              <a:xfrm>
                <a:off x="2941815" y="5289777"/>
                <a:ext cx="2021888" cy="276999"/>
              </a:xfrm>
              <a:prstGeom prst="rect">
                <a:avLst/>
              </a:prstGeom>
              <a:blipFill>
                <a:blip r:embed="rId9"/>
                <a:stretch>
                  <a:fillRect b="-1304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4396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A05403-208A-84FE-7E5D-D337304E7CCE}"/>
              </a:ext>
            </a:extLst>
          </p:cNvPr>
          <p:cNvSpPr txBox="1"/>
          <p:nvPr/>
        </p:nvSpPr>
        <p:spPr>
          <a:xfrm>
            <a:off x="280641" y="-25618"/>
            <a:ext cx="846199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Ocean Driven</a:t>
            </a:r>
            <a:endParaRPr kumimoji="1" lang="ko-Kore-KR" altLang="en-US" sz="3200" b="1" dirty="0">
              <a:latin typeface="Calibri" panose="020F0502020204030204" pitchFamily="34" charset="0"/>
              <a:cs typeface="Calibri" panose="020F0502020204030204" pitchFamily="34" charset="0"/>
            </a:endParaRPr>
          </a:p>
        </p:txBody>
      </p:sp>
      <p:grpSp>
        <p:nvGrpSpPr>
          <p:cNvPr id="37" name="그룹 36">
            <a:extLst>
              <a:ext uri="{FF2B5EF4-FFF2-40B4-BE49-F238E27FC236}">
                <a16:creationId xmlns:a16="http://schemas.microsoft.com/office/drawing/2014/main" id="{F77E6620-ED7C-BCB9-99FE-74179E75347D}"/>
              </a:ext>
            </a:extLst>
          </p:cNvPr>
          <p:cNvGrpSpPr/>
          <p:nvPr/>
        </p:nvGrpSpPr>
        <p:grpSpPr>
          <a:xfrm>
            <a:off x="160119" y="881245"/>
            <a:ext cx="3356919" cy="4315385"/>
            <a:chOff x="4998587" y="1212960"/>
            <a:chExt cx="3356919" cy="4315385"/>
          </a:xfrm>
        </p:grpSpPr>
        <p:pic>
          <p:nvPicPr>
            <p:cNvPr id="18" name="그림 17">
              <a:extLst>
                <a:ext uri="{FF2B5EF4-FFF2-40B4-BE49-F238E27FC236}">
                  <a16:creationId xmlns:a16="http://schemas.microsoft.com/office/drawing/2014/main" id="{EDC12EDB-598C-47C2-DE8E-820A1B0E9871}"/>
                </a:ext>
              </a:extLst>
            </p:cNvPr>
            <p:cNvPicPr>
              <a:picLocks noChangeAspect="1"/>
            </p:cNvPicPr>
            <p:nvPr/>
          </p:nvPicPr>
          <p:blipFill rotWithShape="1">
            <a:blip r:embed="rId3"/>
            <a:srcRect r="49670"/>
            <a:stretch/>
          </p:blipFill>
          <p:spPr>
            <a:xfrm>
              <a:off x="4998587" y="1212960"/>
              <a:ext cx="2961695" cy="4315385"/>
            </a:xfrm>
            <a:prstGeom prst="rect">
              <a:avLst/>
            </a:prstGeom>
          </p:spPr>
        </p:pic>
        <p:pic>
          <p:nvPicPr>
            <p:cNvPr id="25" name="그림 24">
              <a:extLst>
                <a:ext uri="{FF2B5EF4-FFF2-40B4-BE49-F238E27FC236}">
                  <a16:creationId xmlns:a16="http://schemas.microsoft.com/office/drawing/2014/main" id="{A733F2C1-E108-0F01-549D-E15B92921B2A}"/>
                </a:ext>
              </a:extLst>
            </p:cNvPr>
            <p:cNvPicPr>
              <a:picLocks noChangeAspect="1"/>
            </p:cNvPicPr>
            <p:nvPr/>
          </p:nvPicPr>
          <p:blipFill rotWithShape="1">
            <a:blip r:embed="rId3"/>
            <a:srcRect l="92080" t="27676" b="22229"/>
            <a:stretch/>
          </p:blipFill>
          <p:spPr>
            <a:xfrm>
              <a:off x="7843159" y="2444054"/>
              <a:ext cx="466048" cy="2161804"/>
            </a:xfrm>
            <a:prstGeom prst="rect">
              <a:avLst/>
            </a:prstGeom>
          </p:spPr>
        </p:pic>
        <p:pic>
          <p:nvPicPr>
            <p:cNvPr id="26" name="그림 25">
              <a:extLst>
                <a:ext uri="{FF2B5EF4-FFF2-40B4-BE49-F238E27FC236}">
                  <a16:creationId xmlns:a16="http://schemas.microsoft.com/office/drawing/2014/main" id="{1A58962A-E923-0DDD-A43D-D7D5E2909298}"/>
                </a:ext>
              </a:extLst>
            </p:cNvPr>
            <p:cNvPicPr>
              <a:picLocks noChangeAspect="1"/>
            </p:cNvPicPr>
            <p:nvPr/>
          </p:nvPicPr>
          <p:blipFill rotWithShape="1">
            <a:blip r:embed="rId3"/>
            <a:srcRect l="95203" t="24145" b="72105"/>
            <a:stretch/>
          </p:blipFill>
          <p:spPr>
            <a:xfrm>
              <a:off x="8073195" y="2325958"/>
              <a:ext cx="282311" cy="161891"/>
            </a:xfrm>
            <a:prstGeom prst="rect">
              <a:avLst/>
            </a:prstGeom>
          </p:spPr>
        </p:pic>
        <p:sp>
          <p:nvSpPr>
            <p:cNvPr id="36" name="직사각형 35">
              <a:extLst>
                <a:ext uri="{FF2B5EF4-FFF2-40B4-BE49-F238E27FC236}">
                  <a16:creationId xmlns:a16="http://schemas.microsoft.com/office/drawing/2014/main" id="{B2CC4FC6-5961-5B39-4B1E-CA6CBB2BF034}"/>
                </a:ext>
              </a:extLst>
            </p:cNvPr>
            <p:cNvSpPr/>
            <p:nvPr/>
          </p:nvSpPr>
          <p:spPr>
            <a:xfrm>
              <a:off x="7843139" y="4581857"/>
              <a:ext cx="370903" cy="807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grpSp>
      <p:cxnSp>
        <p:nvCxnSpPr>
          <p:cNvPr id="21" name="직선 연결선[R] 20">
            <a:extLst>
              <a:ext uri="{FF2B5EF4-FFF2-40B4-BE49-F238E27FC236}">
                <a16:creationId xmlns:a16="http://schemas.microsoft.com/office/drawing/2014/main" id="{A663FCB0-C8C6-20BB-8D5C-D383E49ADC79}"/>
              </a:ext>
            </a:extLst>
          </p:cNvPr>
          <p:cNvCxnSpPr>
            <a:cxnSpLocks/>
          </p:cNvCxnSpPr>
          <p:nvPr/>
        </p:nvCxnSpPr>
        <p:spPr>
          <a:xfrm>
            <a:off x="1762751" y="1123033"/>
            <a:ext cx="0" cy="38987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B206B80-F72F-13F8-1E3D-44E6B1D9FE04}"/>
              </a:ext>
            </a:extLst>
          </p:cNvPr>
          <p:cNvSpPr txBox="1"/>
          <p:nvPr/>
        </p:nvSpPr>
        <p:spPr>
          <a:xfrm>
            <a:off x="1539523" y="1743007"/>
            <a:ext cx="502061"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Jun</a:t>
            </a:r>
            <a:endParaRPr kumimoji="1" lang="ko-Kore-KR" altLang="en-US"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ADD52023-2840-1999-6A51-B6867A1B409B}"/>
              </a:ext>
            </a:extLst>
          </p:cNvPr>
          <p:cNvSpPr txBox="1"/>
          <p:nvPr/>
        </p:nvSpPr>
        <p:spPr>
          <a:xfrm>
            <a:off x="257915" y="609595"/>
            <a:ext cx="1504836" cy="338554"/>
          </a:xfrm>
          <a:prstGeom prst="rect">
            <a:avLst/>
          </a:prstGeom>
          <a:noFill/>
        </p:spPr>
        <p:txBody>
          <a:bodyPr wrap="none" rtlCol="0">
            <a:spAutoFit/>
          </a:bodyPr>
          <a:lstStyle/>
          <a:p>
            <a:r>
              <a:rPr kumimoji="1" lang="en-US" altLang="ko-KR" sz="1600" dirty="0">
                <a:solidFill>
                  <a:srgbClr val="FF0000"/>
                </a:solidFill>
                <a:latin typeface="Calibri" panose="020F0502020204030204" pitchFamily="34" charset="0"/>
                <a:cs typeface="Calibri" panose="020F0502020204030204" pitchFamily="34" charset="0"/>
              </a:rPr>
              <a:t>Heat flux driven</a:t>
            </a:r>
            <a:endParaRPr kumimoji="1" lang="ko-Kore-KR" altLang="en-US" sz="1600" dirty="0">
              <a:solidFill>
                <a:srgbClr val="FF0000"/>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BF07D564-F147-E883-0199-A36081E8DA4A}"/>
              </a:ext>
            </a:extLst>
          </p:cNvPr>
          <p:cNvSpPr txBox="1"/>
          <p:nvPr/>
        </p:nvSpPr>
        <p:spPr>
          <a:xfrm>
            <a:off x="1834922" y="627862"/>
            <a:ext cx="1288751" cy="338554"/>
          </a:xfrm>
          <a:prstGeom prst="rect">
            <a:avLst/>
          </a:prstGeom>
          <a:noFill/>
        </p:spPr>
        <p:txBody>
          <a:bodyPr wrap="none" rtlCol="0">
            <a:spAutoFit/>
          </a:bodyPr>
          <a:lstStyle/>
          <a:p>
            <a:r>
              <a:rPr kumimoji="1" lang="en-US" altLang="ko-Kore-KR" sz="1600" dirty="0">
                <a:solidFill>
                  <a:srgbClr val="0432FF"/>
                </a:solidFill>
                <a:latin typeface="Calibri" panose="020F0502020204030204" pitchFamily="34" charset="0"/>
                <a:cs typeface="Calibri" panose="020F0502020204030204" pitchFamily="34" charset="0"/>
              </a:rPr>
              <a:t>Ocean driven</a:t>
            </a:r>
            <a:endParaRPr kumimoji="1" lang="ko-Kore-KR" altLang="en-US" sz="1600" dirty="0">
              <a:solidFill>
                <a:srgbClr val="0432FF"/>
              </a:solidFill>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A1316643-0A14-8AB6-8263-BA4739B7CD7C}"/>
              </a:ext>
            </a:extLst>
          </p:cNvPr>
          <p:cNvSpPr txBox="1"/>
          <p:nvPr/>
        </p:nvSpPr>
        <p:spPr>
          <a:xfrm>
            <a:off x="1704870" y="5163822"/>
            <a:ext cx="1301575" cy="646331"/>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Shading : Ta</a:t>
            </a:r>
          </a:p>
          <a:p>
            <a:r>
              <a:rPr kumimoji="1" lang="en-US" altLang="ko-Kore-KR" dirty="0">
                <a:latin typeface="Calibri" panose="020F0502020204030204" pitchFamily="34" charset="0"/>
                <a:cs typeface="Calibri" panose="020F0502020204030204" pitchFamily="34" charset="0"/>
              </a:rPr>
              <a:t>Contour : T</a:t>
            </a:r>
            <a:endParaRPr kumimoji="1" lang="ko-Kore-KR" altLang="en-US"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77DCC368-EB29-C63C-A5C2-376987CB84BD}"/>
              </a:ext>
            </a:extLst>
          </p:cNvPr>
          <p:cNvSpPr txBox="1"/>
          <p:nvPr/>
        </p:nvSpPr>
        <p:spPr>
          <a:xfrm>
            <a:off x="113346" y="5517506"/>
            <a:ext cx="2515625" cy="1200329"/>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Black Line: </a:t>
            </a:r>
          </a:p>
          <a:p>
            <a:r>
              <a:rPr kumimoji="1" lang="en-US" altLang="ko-Kore-KR" dirty="0">
                <a:latin typeface="Calibri" panose="020F0502020204030204" pitchFamily="34" charset="0"/>
                <a:cs typeface="Calibri" panose="020F0502020204030204" pitchFamily="34" charset="0"/>
              </a:rPr>
              <a:t>Mixed layer depth (MLD)</a:t>
            </a:r>
          </a:p>
          <a:p>
            <a:r>
              <a:rPr kumimoji="1" lang="en-US" altLang="ko-Kore-KR" dirty="0">
                <a:latin typeface="Calibri" panose="020F0502020204030204" pitchFamily="34" charset="0"/>
                <a:cs typeface="Calibri" panose="020F0502020204030204" pitchFamily="34" charset="0"/>
              </a:rPr>
              <a:t>Dashed line:</a:t>
            </a:r>
          </a:p>
          <a:p>
            <a:r>
              <a:rPr kumimoji="1" lang="en-US" altLang="ko-Kore-KR" dirty="0">
                <a:latin typeface="Calibri" panose="020F0502020204030204" pitchFamily="34" charset="0"/>
                <a:cs typeface="Calibri" panose="020F0502020204030204" pitchFamily="34" charset="0"/>
              </a:rPr>
              <a:t>Climatological MLD</a:t>
            </a:r>
            <a:endParaRPr kumimoji="1" lang="ko-Kore-KR" altLang="en-US" dirty="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8C360333-735D-4DA7-72B7-587C9F485301}"/>
              </a:ext>
            </a:extLst>
          </p:cNvPr>
          <p:cNvSpPr txBox="1"/>
          <p:nvPr/>
        </p:nvSpPr>
        <p:spPr>
          <a:xfrm>
            <a:off x="3890450" y="5101767"/>
            <a:ext cx="8085355" cy="923330"/>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1. Core temperature anomaly in the thermocline (MLD &lt; T core depth &lt; MLD+100m)</a:t>
            </a:r>
          </a:p>
          <a:p>
            <a:r>
              <a:rPr kumimoji="1" lang="en-US" altLang="ko-Kore-KR" dirty="0">
                <a:latin typeface="Calibri" panose="020F0502020204030204" pitchFamily="34" charset="0"/>
                <a:cs typeface="Calibri" panose="020F0502020204030204" pitchFamily="34" charset="0"/>
              </a:rPr>
              <a:t>2. Mixed layer deepening</a:t>
            </a:r>
          </a:p>
          <a:p>
            <a:r>
              <a:rPr kumimoji="1" lang="en-US" altLang="ko-Kore-KR" dirty="0">
                <a:latin typeface="Calibri" panose="020F0502020204030204" pitchFamily="34" charset="0"/>
                <a:cs typeface="Calibri" panose="020F0502020204030204" pitchFamily="34" charset="0"/>
              </a:rPr>
              <a:t>3. Temperature anomaly in the subsurface emerges to the surface</a:t>
            </a:r>
          </a:p>
        </p:txBody>
      </p:sp>
      <p:pic>
        <p:nvPicPr>
          <p:cNvPr id="46" name="그림 45">
            <a:extLst>
              <a:ext uri="{FF2B5EF4-FFF2-40B4-BE49-F238E27FC236}">
                <a16:creationId xmlns:a16="http://schemas.microsoft.com/office/drawing/2014/main" id="{200C576F-B92E-27EF-E69A-CCFB0F03DDA2}"/>
              </a:ext>
            </a:extLst>
          </p:cNvPr>
          <p:cNvPicPr>
            <a:picLocks noChangeAspect="1"/>
          </p:cNvPicPr>
          <p:nvPr/>
        </p:nvPicPr>
        <p:blipFill rotWithShape="1">
          <a:blip r:embed="rId4"/>
          <a:srcRect r="65333"/>
          <a:stretch/>
        </p:blipFill>
        <p:spPr>
          <a:xfrm>
            <a:off x="3909046" y="1217551"/>
            <a:ext cx="2477879" cy="3261842"/>
          </a:xfrm>
          <a:prstGeom prst="rect">
            <a:avLst/>
          </a:prstGeom>
        </p:spPr>
      </p:pic>
      <p:sp>
        <p:nvSpPr>
          <p:cNvPr id="55" name="TextBox 54">
            <a:extLst>
              <a:ext uri="{FF2B5EF4-FFF2-40B4-BE49-F238E27FC236}">
                <a16:creationId xmlns:a16="http://schemas.microsoft.com/office/drawing/2014/main" id="{E636B931-BB04-2404-C547-0DBD48530F40}"/>
              </a:ext>
            </a:extLst>
          </p:cNvPr>
          <p:cNvSpPr txBox="1"/>
          <p:nvPr/>
        </p:nvSpPr>
        <p:spPr>
          <a:xfrm>
            <a:off x="3644216" y="4770985"/>
            <a:ext cx="3949992" cy="369332"/>
          </a:xfrm>
          <a:prstGeom prst="rect">
            <a:avLst/>
          </a:prstGeom>
          <a:noFill/>
        </p:spPr>
        <p:txBody>
          <a:bodyPr wrap="none" rtlCol="0">
            <a:spAutoFit/>
          </a:bodyPr>
          <a:lstStyle/>
          <a:p>
            <a:r>
              <a:rPr kumimoji="1" lang="en-US" altLang="ko-Kore-KR" b="1" dirty="0">
                <a:latin typeface="Calibri" panose="020F0502020204030204" pitchFamily="34" charset="0"/>
                <a:cs typeface="Calibri" panose="020F0502020204030204" pitchFamily="34" charset="0"/>
              </a:rPr>
              <a:t>Potential condition</a:t>
            </a:r>
            <a:r>
              <a:rPr kumimoji="1" lang="ko-KR" altLang="en-US" b="1" dirty="0">
                <a:latin typeface="Calibri" panose="020F0502020204030204" pitchFamily="34" charset="0"/>
                <a:cs typeface="Calibri" panose="020F0502020204030204" pitchFamily="34" charset="0"/>
              </a:rPr>
              <a:t> </a:t>
            </a:r>
            <a:r>
              <a:rPr kumimoji="1" lang="en-US" altLang="ko-KR" b="1" dirty="0">
                <a:latin typeface="Calibri" panose="020F0502020204030204" pitchFamily="34" charset="0"/>
                <a:cs typeface="Calibri" panose="020F0502020204030204" pitchFamily="34" charset="0"/>
              </a:rPr>
              <a:t>for the entrainment</a:t>
            </a:r>
            <a:endParaRPr kumimoji="1" lang="en-US" altLang="ko-Kore-KR" b="1" dirty="0">
              <a:latin typeface="Calibri" panose="020F0502020204030204" pitchFamily="34" charset="0"/>
              <a:cs typeface="Calibri" panose="020F0502020204030204" pitchFamily="34" charset="0"/>
            </a:endParaRPr>
          </a:p>
        </p:txBody>
      </p:sp>
      <p:pic>
        <p:nvPicPr>
          <p:cNvPr id="56" name="그림 55">
            <a:extLst>
              <a:ext uri="{FF2B5EF4-FFF2-40B4-BE49-F238E27FC236}">
                <a16:creationId xmlns:a16="http://schemas.microsoft.com/office/drawing/2014/main" id="{01F5DC91-F440-C436-B6DF-704A51B66290}"/>
              </a:ext>
            </a:extLst>
          </p:cNvPr>
          <p:cNvPicPr>
            <a:picLocks noChangeAspect="1"/>
          </p:cNvPicPr>
          <p:nvPr/>
        </p:nvPicPr>
        <p:blipFill rotWithShape="1">
          <a:blip r:embed="rId4"/>
          <a:srcRect l="34667"/>
          <a:stretch/>
        </p:blipFill>
        <p:spPr>
          <a:xfrm>
            <a:off x="6386925" y="1217551"/>
            <a:ext cx="4669810" cy="3261842"/>
          </a:xfrm>
          <a:prstGeom prst="rect">
            <a:avLst/>
          </a:prstGeom>
        </p:spPr>
      </p:pic>
      <p:sp>
        <p:nvSpPr>
          <p:cNvPr id="58" name="TextBox 57">
            <a:extLst>
              <a:ext uri="{FF2B5EF4-FFF2-40B4-BE49-F238E27FC236}">
                <a16:creationId xmlns:a16="http://schemas.microsoft.com/office/drawing/2014/main" id="{97CA1678-9753-953F-71EC-0537513A053F}"/>
              </a:ext>
            </a:extLst>
          </p:cNvPr>
          <p:cNvSpPr txBox="1"/>
          <p:nvPr/>
        </p:nvSpPr>
        <p:spPr>
          <a:xfrm>
            <a:off x="3820687" y="1345668"/>
            <a:ext cx="493277"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JAS</a:t>
            </a:r>
            <a:endParaRPr kumimoji="1" lang="ko-Kore-KR" altLang="en-US" dirty="0">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46D62B19-2A3C-734A-99A2-E11EA35DA778}"/>
              </a:ext>
            </a:extLst>
          </p:cNvPr>
          <p:cNvSpPr txBox="1"/>
          <p:nvPr/>
        </p:nvSpPr>
        <p:spPr>
          <a:xfrm>
            <a:off x="3644216" y="4083615"/>
            <a:ext cx="628698"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OND</a:t>
            </a:r>
            <a:endParaRPr kumimoji="1" lang="ko-Kore-KR" altLang="en-US" dirty="0">
              <a:latin typeface="Calibri" panose="020F0502020204030204" pitchFamily="34" charset="0"/>
              <a:cs typeface="Calibri" panose="020F0502020204030204" pitchFamily="34" charset="0"/>
            </a:endParaRPr>
          </a:p>
        </p:txBody>
      </p:sp>
      <p:sp>
        <p:nvSpPr>
          <p:cNvPr id="3" name="Slide Number Placeholder 4">
            <a:extLst>
              <a:ext uri="{FF2B5EF4-FFF2-40B4-BE49-F238E27FC236}">
                <a16:creationId xmlns:a16="http://schemas.microsoft.com/office/drawing/2014/main" id="{612A07D5-234C-9912-449D-73F3273BAD67}"/>
              </a:ext>
            </a:extLst>
          </p:cNvPr>
          <p:cNvSpPr>
            <a:spLocks noGrp="1"/>
          </p:cNvSpPr>
          <p:nvPr>
            <p:ph type="sldNum" sz="quarter" idx="12"/>
          </p:nvPr>
        </p:nvSpPr>
        <p:spPr>
          <a:xfrm>
            <a:off x="9263743" y="6341804"/>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23</a:t>
            </a:r>
          </a:p>
        </p:txBody>
      </p:sp>
      <p:sp>
        <p:nvSpPr>
          <p:cNvPr id="4" name="직사각형 3">
            <a:extLst>
              <a:ext uri="{FF2B5EF4-FFF2-40B4-BE49-F238E27FC236}">
                <a16:creationId xmlns:a16="http://schemas.microsoft.com/office/drawing/2014/main" id="{43F03A54-0A40-6663-EE64-8C9EED9403CB}"/>
              </a:ext>
            </a:extLst>
          </p:cNvPr>
          <p:cNvSpPr/>
          <p:nvPr/>
        </p:nvSpPr>
        <p:spPr>
          <a:xfrm>
            <a:off x="4859683" y="1145674"/>
            <a:ext cx="5719584" cy="2661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ADB8B65-384C-3119-15C4-66D7C4AEFF87}"/>
              </a:ext>
            </a:extLst>
          </p:cNvPr>
          <p:cNvSpPr txBox="1"/>
          <p:nvPr/>
        </p:nvSpPr>
        <p:spPr>
          <a:xfrm>
            <a:off x="5050715" y="1130285"/>
            <a:ext cx="599459"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SSTa</a:t>
            </a:r>
            <a:endParaRPr kumimoji="1" lang="ko-Kore-KR" alt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1E71AB1-958E-1B84-1138-3211559A8E3E}"/>
              </a:ext>
            </a:extLst>
          </p:cNvPr>
          <p:cNvSpPr txBox="1"/>
          <p:nvPr/>
        </p:nvSpPr>
        <p:spPr>
          <a:xfrm>
            <a:off x="6407581" y="1130285"/>
            <a:ext cx="2054024" cy="307777"/>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Ta @ Mixed Layer bottom</a:t>
            </a:r>
            <a:endParaRPr kumimoji="1" lang="ko-Kore-KR" altLang="en-US" sz="1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53A8A1F-BEC6-39C3-49B6-9DE4FC5FFA17}"/>
              </a:ext>
            </a:extLst>
          </p:cNvPr>
          <p:cNvSpPr txBox="1"/>
          <p:nvPr/>
        </p:nvSpPr>
        <p:spPr>
          <a:xfrm>
            <a:off x="8897121" y="1123033"/>
            <a:ext cx="1598899"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Core T – Mixed Layer T</a:t>
            </a:r>
            <a:endParaRPr kumimoji="1" lang="ko-Kore-KR" altLang="en-US" sz="1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7223418-3D3B-70B2-CA54-C9D3151E696A}"/>
              </a:ext>
            </a:extLst>
          </p:cNvPr>
          <p:cNvSpPr txBox="1"/>
          <p:nvPr/>
        </p:nvSpPr>
        <p:spPr>
          <a:xfrm>
            <a:off x="3221773" y="6155034"/>
            <a:ext cx="8425640" cy="369332"/>
          </a:xfrm>
          <a:prstGeom prst="rect">
            <a:avLst/>
          </a:prstGeom>
          <a:noFill/>
        </p:spPr>
        <p:txBody>
          <a:bodyPr wrap="none" rtlCol="0">
            <a:spAutoFit/>
          </a:bodyPr>
          <a:lstStyle/>
          <a:p>
            <a:r>
              <a:rPr kumimoji="1" lang="en-US" altLang="ko-Kore-KR" dirty="0">
                <a:latin typeface="Calibri" panose="020F0502020204030204" pitchFamily="34" charset="0"/>
                <a:cs typeface="Calibri" panose="020F0502020204030204" pitchFamily="34" charset="0"/>
              </a:rPr>
              <a:t>The region that satisfies all three conditions is represented as a dotted area in (b) and (e)</a:t>
            </a:r>
          </a:p>
        </p:txBody>
      </p:sp>
    </p:spTree>
    <p:extLst>
      <p:ext uri="{BB962C8B-B14F-4D97-AF65-F5344CB8AC3E}">
        <p14:creationId xmlns:p14="http://schemas.microsoft.com/office/powerpoint/2010/main" val="358428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5"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62670F-A52A-E257-ACB7-A78D5108D1D7}"/>
              </a:ext>
            </a:extLst>
          </p:cNvPr>
          <p:cNvSpPr txBox="1"/>
          <p:nvPr/>
        </p:nvSpPr>
        <p:spPr>
          <a:xfrm>
            <a:off x="310260" y="29166"/>
            <a:ext cx="8461996" cy="584775"/>
          </a:xfrm>
          <a:prstGeom prst="rect">
            <a:avLst/>
          </a:prstGeom>
          <a:noFill/>
        </p:spPr>
        <p:txBody>
          <a:bodyPr wrap="none" rtlCol="0">
            <a:spAutoFit/>
          </a:bodyPr>
          <a:lstStyle/>
          <a:p>
            <a:r>
              <a:rPr kumimoji="1" lang="en-US" altLang="ko-Kore-KR" sz="3200" b="1" dirty="0">
                <a:latin typeface="Calibri" panose="020F0502020204030204" pitchFamily="34" charset="0"/>
                <a:cs typeface="Calibri" panose="020F0502020204030204" pitchFamily="34" charset="0"/>
              </a:rPr>
              <a:t>Interannual component: ELT Year – Ocean Driven</a:t>
            </a:r>
            <a:endParaRPr kumimoji="1" lang="ko-Kore-KR" altLang="en-US" sz="3200" b="1" dirty="0">
              <a:latin typeface="Calibri" panose="020F0502020204030204" pitchFamily="34" charset="0"/>
              <a:cs typeface="Calibri" panose="020F0502020204030204" pitchFamily="34" charset="0"/>
            </a:endParaRPr>
          </a:p>
        </p:txBody>
      </p:sp>
      <p:pic>
        <p:nvPicPr>
          <p:cNvPr id="15" name="Picture 5" descr="스크린샷 2021-10-05 오후 6.59.09.png">
            <a:extLst>
              <a:ext uri="{FF2B5EF4-FFF2-40B4-BE49-F238E27FC236}">
                <a16:creationId xmlns:a16="http://schemas.microsoft.com/office/drawing/2014/main" id="{E3D2EDC3-350A-900B-6B56-B6F0827E3506}"/>
              </a:ext>
            </a:extLst>
          </p:cNvPr>
          <p:cNvPicPr>
            <a:picLocks noChangeAspect="1"/>
          </p:cNvPicPr>
          <p:nvPr/>
        </p:nvPicPr>
        <p:blipFill rotWithShape="1">
          <a:blip r:embed="rId2">
            <a:extLst>
              <a:ext uri="{28A0092B-C50C-407E-A947-70E740481C1C}">
                <a14:useLocalDpi xmlns:a14="http://schemas.microsoft.com/office/drawing/2010/main" val="0"/>
              </a:ext>
            </a:extLst>
          </a:blip>
          <a:srcRect r="76770" b="54935"/>
          <a:stretch/>
        </p:blipFill>
        <p:spPr>
          <a:xfrm>
            <a:off x="10469527" y="4481332"/>
            <a:ext cx="1616832" cy="850464"/>
          </a:xfrm>
          <a:prstGeom prst="rect">
            <a:avLst/>
          </a:prstGeom>
        </p:spPr>
      </p:pic>
      <p:grpSp>
        <p:nvGrpSpPr>
          <p:cNvPr id="16" name="그룹 15">
            <a:extLst>
              <a:ext uri="{FF2B5EF4-FFF2-40B4-BE49-F238E27FC236}">
                <a16:creationId xmlns:a16="http://schemas.microsoft.com/office/drawing/2014/main" id="{E058FE5F-1BEB-F9E4-257D-8128491C00F0}"/>
              </a:ext>
            </a:extLst>
          </p:cNvPr>
          <p:cNvGrpSpPr/>
          <p:nvPr/>
        </p:nvGrpSpPr>
        <p:grpSpPr>
          <a:xfrm>
            <a:off x="8258556" y="2511024"/>
            <a:ext cx="4005351" cy="1847019"/>
            <a:chOff x="4085410" y="4412855"/>
            <a:chExt cx="5172002" cy="2234352"/>
          </a:xfrm>
        </p:grpSpPr>
        <p:pic>
          <p:nvPicPr>
            <p:cNvPr id="17" name="Picture 1" descr="스크린샷 2021-10-05 오후 6.59.09.png">
              <a:extLst>
                <a:ext uri="{FF2B5EF4-FFF2-40B4-BE49-F238E27FC236}">
                  <a16:creationId xmlns:a16="http://schemas.microsoft.com/office/drawing/2014/main" id="{2FAF71C0-DAEF-DD30-2C75-A96284502829}"/>
                </a:ext>
              </a:extLst>
            </p:cNvPr>
            <p:cNvPicPr>
              <a:picLocks noChangeAspect="1"/>
            </p:cNvPicPr>
            <p:nvPr/>
          </p:nvPicPr>
          <p:blipFill rotWithShape="1">
            <a:blip r:embed="rId2">
              <a:extLst>
                <a:ext uri="{28A0092B-C50C-407E-A947-70E740481C1C}">
                  <a14:useLocalDpi xmlns:a14="http://schemas.microsoft.com/office/drawing/2010/main" val="0"/>
                </a:ext>
              </a:extLst>
            </a:blip>
            <a:srcRect l="30614"/>
            <a:stretch/>
          </p:blipFill>
          <p:spPr>
            <a:xfrm>
              <a:off x="4085410" y="4708785"/>
              <a:ext cx="4960537" cy="1938422"/>
            </a:xfrm>
            <a:prstGeom prst="rect">
              <a:avLst/>
            </a:prstGeom>
          </p:spPr>
        </p:pic>
        <p:sp>
          <p:nvSpPr>
            <p:cNvPr id="18" name="TextBox 17">
              <a:extLst>
                <a:ext uri="{FF2B5EF4-FFF2-40B4-BE49-F238E27FC236}">
                  <a16:creationId xmlns:a16="http://schemas.microsoft.com/office/drawing/2014/main" id="{B6B186C2-3A92-D1E0-29E4-3A7CCB35A4E0}"/>
                </a:ext>
              </a:extLst>
            </p:cNvPr>
            <p:cNvSpPr txBox="1"/>
            <p:nvPr/>
          </p:nvSpPr>
          <p:spPr>
            <a:xfrm>
              <a:off x="4715605" y="4412855"/>
              <a:ext cx="4541807" cy="484016"/>
            </a:xfrm>
            <a:prstGeom prst="rect">
              <a:avLst/>
            </a:prstGeom>
            <a:noFill/>
          </p:spPr>
          <p:txBody>
            <a:bodyPr wrap="none" rtlCol="0">
              <a:spAutoFit/>
            </a:bodyPr>
            <a:lstStyle/>
            <a:p>
              <a:r>
                <a:rPr lang="en-US" sz="1000" dirty="0">
                  <a:latin typeface="Calibri" panose="020F0502020204030204" pitchFamily="34" charset="0"/>
                  <a:cs typeface="Calibri" panose="020F0502020204030204" pitchFamily="34" charset="0"/>
                </a:rPr>
                <a:t>Enhance trade wind -&gt;Evaporation -&gt;cold SST -&gt;</a:t>
              </a:r>
            </a:p>
            <a:p>
              <a:r>
                <a:rPr lang="en-US" sz="1000" dirty="0">
                  <a:latin typeface="Calibri" panose="020F0502020204030204" pitchFamily="34" charset="0"/>
                  <a:cs typeface="Calibri" panose="020F0502020204030204" pitchFamily="34" charset="0"/>
                </a:rPr>
                <a:t>depress convection-&gt;high pressure anomaly-&gt;wave propagation</a:t>
              </a:r>
            </a:p>
          </p:txBody>
        </p:sp>
        <p:sp>
          <p:nvSpPr>
            <p:cNvPr id="19" name="TextBox 18">
              <a:extLst>
                <a:ext uri="{FF2B5EF4-FFF2-40B4-BE49-F238E27FC236}">
                  <a16:creationId xmlns:a16="http://schemas.microsoft.com/office/drawing/2014/main" id="{37B694E7-2D45-B288-3018-36C966E3BA07}"/>
                </a:ext>
              </a:extLst>
            </p:cNvPr>
            <p:cNvSpPr txBox="1"/>
            <p:nvPr/>
          </p:nvSpPr>
          <p:spPr>
            <a:xfrm>
              <a:off x="4085410" y="6106568"/>
              <a:ext cx="2587808" cy="484016"/>
            </a:xfrm>
            <a:prstGeom prst="rect">
              <a:avLst/>
            </a:prstGeom>
            <a:noFill/>
          </p:spPr>
          <p:txBody>
            <a:bodyPr wrap="none" rtlCol="0">
              <a:spAutoFit/>
            </a:bodyPr>
            <a:lstStyle/>
            <a:p>
              <a:r>
                <a:rPr lang="en-US" sz="1000" dirty="0">
                  <a:latin typeface="Calibri" panose="020F0502020204030204" pitchFamily="34" charset="0"/>
                  <a:cs typeface="Calibri" panose="020F0502020204030204" pitchFamily="34" charset="0"/>
                </a:rPr>
                <a:t>Warm IO -&gt; activate Kelvin wave -&gt;</a:t>
              </a:r>
            </a:p>
            <a:p>
              <a:r>
                <a:rPr lang="en-US" sz="1000" dirty="0">
                  <a:latin typeface="Calibri" panose="020F0502020204030204" pitchFamily="34" charset="0"/>
                  <a:cs typeface="Calibri" panose="020F0502020204030204" pitchFamily="34" charset="0"/>
                </a:rPr>
                <a:t>Ekman divergence</a:t>
              </a:r>
            </a:p>
          </p:txBody>
        </p:sp>
      </p:grpSp>
      <p:sp>
        <p:nvSpPr>
          <p:cNvPr id="20" name="TextBox 19">
            <a:extLst>
              <a:ext uri="{FF2B5EF4-FFF2-40B4-BE49-F238E27FC236}">
                <a16:creationId xmlns:a16="http://schemas.microsoft.com/office/drawing/2014/main" id="{2212CB4D-5948-A79C-2EC0-6B909D7073A1}"/>
              </a:ext>
            </a:extLst>
          </p:cNvPr>
          <p:cNvSpPr txBox="1"/>
          <p:nvPr/>
        </p:nvSpPr>
        <p:spPr>
          <a:xfrm>
            <a:off x="8632876" y="2038892"/>
            <a:ext cx="1658339" cy="338554"/>
          </a:xfrm>
          <a:prstGeom prst="rect">
            <a:avLst/>
          </a:prstGeom>
          <a:noFill/>
        </p:spPr>
        <p:txBody>
          <a:bodyPr wrap="none" rtlCol="0">
            <a:spAutoFit/>
          </a:bodyPr>
          <a:lstStyle/>
          <a:p>
            <a:r>
              <a:rPr kumimoji="1" lang="en-US" altLang="ko-Kore-KR" sz="1600" dirty="0">
                <a:latin typeface="Calibri" panose="020F0502020204030204" pitchFamily="34" charset="0"/>
                <a:cs typeface="Calibri" panose="020F0502020204030204" pitchFamily="34" charset="0"/>
              </a:rPr>
              <a:t>Chen et al. (2016)</a:t>
            </a:r>
            <a:endParaRPr kumimoji="1" lang="ko-Kore-KR" altLang="en-US" sz="1600" dirty="0">
              <a:latin typeface="Calibri" panose="020F0502020204030204" pitchFamily="34" charset="0"/>
              <a:cs typeface="Calibri" panose="020F0502020204030204" pitchFamily="34" charset="0"/>
            </a:endParaRPr>
          </a:p>
        </p:txBody>
      </p:sp>
      <p:sp>
        <p:nvSpPr>
          <p:cNvPr id="8" name="Slide Number Placeholder 4">
            <a:extLst>
              <a:ext uri="{FF2B5EF4-FFF2-40B4-BE49-F238E27FC236}">
                <a16:creationId xmlns:a16="http://schemas.microsoft.com/office/drawing/2014/main" id="{DF128289-7873-CA17-C8C3-77459BBA1FB2}"/>
              </a:ext>
            </a:extLst>
          </p:cNvPr>
          <p:cNvSpPr>
            <a:spLocks noGrp="1"/>
          </p:cNvSpPr>
          <p:nvPr>
            <p:ph type="sldNum" sz="quarter" idx="12"/>
          </p:nvPr>
        </p:nvSpPr>
        <p:spPr>
          <a:xfrm>
            <a:off x="9263743" y="6450290"/>
            <a:ext cx="2743200" cy="365125"/>
          </a:xfrm>
        </p:spPr>
        <p:txBody>
          <a:bodyPr/>
          <a:lstStyle/>
          <a:p>
            <a:r>
              <a:rPr lang="en-US" sz="1800" dirty="0">
                <a:solidFill>
                  <a:schemeClr val="tx1"/>
                </a:solidFill>
                <a:latin typeface="Calibri" panose="020F0502020204030204" pitchFamily="34" charset="0"/>
                <a:cs typeface="Calibri" panose="020F0502020204030204" pitchFamily="34" charset="0"/>
              </a:rPr>
              <a:t>24</a:t>
            </a:r>
          </a:p>
        </p:txBody>
      </p:sp>
      <p:pic>
        <p:nvPicPr>
          <p:cNvPr id="9" name="그림 8">
            <a:extLst>
              <a:ext uri="{FF2B5EF4-FFF2-40B4-BE49-F238E27FC236}">
                <a16:creationId xmlns:a16="http://schemas.microsoft.com/office/drawing/2014/main" id="{95284ECB-4703-7F3C-D3CD-2F08D87F63EA}"/>
              </a:ext>
            </a:extLst>
          </p:cNvPr>
          <p:cNvPicPr>
            <a:picLocks noChangeAspect="1"/>
          </p:cNvPicPr>
          <p:nvPr/>
        </p:nvPicPr>
        <p:blipFill rotWithShape="1">
          <a:blip r:embed="rId3"/>
          <a:srcRect t="1" b="93"/>
          <a:stretch/>
        </p:blipFill>
        <p:spPr>
          <a:xfrm>
            <a:off x="385265" y="1423169"/>
            <a:ext cx="3399171" cy="4245027"/>
          </a:xfrm>
          <a:prstGeom prst="rect">
            <a:avLst/>
          </a:prstGeom>
        </p:spPr>
      </p:pic>
      <p:sp>
        <p:nvSpPr>
          <p:cNvPr id="10" name="TextBox 9">
            <a:extLst>
              <a:ext uri="{FF2B5EF4-FFF2-40B4-BE49-F238E27FC236}">
                <a16:creationId xmlns:a16="http://schemas.microsoft.com/office/drawing/2014/main" id="{D4381605-1B21-F434-D05A-041E5D1B22C1}"/>
              </a:ext>
            </a:extLst>
          </p:cNvPr>
          <p:cNvSpPr txBox="1"/>
          <p:nvPr/>
        </p:nvSpPr>
        <p:spPr>
          <a:xfrm>
            <a:off x="322635" y="613941"/>
            <a:ext cx="4876335"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ko-Kore-KR" dirty="0">
                <a:latin typeface="Calibri" panose="020F0502020204030204" pitchFamily="34" charset="0"/>
                <a:cs typeface="Calibri" panose="020F0502020204030204" pitchFamily="34" charset="0"/>
              </a:rPr>
              <a:t>Source of the negative WSCa? </a:t>
            </a:r>
          </a:p>
          <a:p>
            <a:pPr marL="285750" indent="-285750">
              <a:buFont typeface="Arial" panose="020B0604020202020204" pitchFamily="34" charset="0"/>
              <a:buChar char="•"/>
            </a:pPr>
            <a:r>
              <a:rPr kumimoji="1" lang="en-US" altLang="ko-Kore-KR" dirty="0">
                <a:latin typeface="Calibri" panose="020F0502020204030204" pitchFamily="34" charset="0"/>
                <a:cs typeface="Calibri" panose="020F0502020204030204" pitchFamily="34" charset="0"/>
              </a:rPr>
              <a:t>Relationship with El Niño to La Niña transition?</a:t>
            </a:r>
            <a:endParaRPr kumimoji="1" lang="ko-Kore-KR" altLang="en-US"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AF863A67-48CA-1CD3-CCDA-61BCF0B6D674}"/>
              </a:ext>
            </a:extLst>
          </p:cNvPr>
          <p:cNvSpPr txBox="1"/>
          <p:nvPr/>
        </p:nvSpPr>
        <p:spPr>
          <a:xfrm>
            <a:off x="8684869" y="808011"/>
            <a:ext cx="3162212"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WNPSH: Western North Pacific Subtropical High</a:t>
            </a:r>
            <a:endParaRPr kumimoji="1" lang="ko-Kore-KR" altLang="en-US"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2FCF110-004F-08CE-1578-96D1EF429402}"/>
              </a:ext>
            </a:extLst>
          </p:cNvPr>
          <p:cNvSpPr txBox="1"/>
          <p:nvPr/>
        </p:nvSpPr>
        <p:spPr>
          <a:xfrm>
            <a:off x="3718037" y="3813594"/>
            <a:ext cx="401072"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[m]</a:t>
            </a:r>
            <a:endParaRPr kumimoji="1" lang="ko-Kore-KR" altLang="en-US" sz="12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E2E0538E-BEA4-EC38-2DF2-CE99FAB84C8B}"/>
              </a:ext>
            </a:extLst>
          </p:cNvPr>
          <p:cNvSpPr txBox="1"/>
          <p:nvPr/>
        </p:nvSpPr>
        <p:spPr>
          <a:xfrm>
            <a:off x="8684869" y="1284669"/>
            <a:ext cx="2988960"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5880m of 500hPa GPH:  boundary of WNPSH</a:t>
            </a:r>
            <a:endParaRPr kumimoji="1" lang="ko-Kore-KR" altLang="en-US" sz="12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22C95F8-77F2-B2F1-53AD-E5CB5247F805}"/>
              </a:ext>
            </a:extLst>
          </p:cNvPr>
          <p:cNvSpPr txBox="1"/>
          <p:nvPr/>
        </p:nvSpPr>
        <p:spPr>
          <a:xfrm>
            <a:off x="3211500" y="1334039"/>
            <a:ext cx="636841" cy="307777"/>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MJJAS</a:t>
            </a:r>
            <a:endParaRPr kumimoji="1" lang="ko-Kore-KR" altLang="en-US" sz="14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BD5D8805-9AC6-27C7-3FE7-E4545C0C6E16}"/>
              </a:ext>
            </a:extLst>
          </p:cNvPr>
          <p:cNvSpPr txBox="1"/>
          <p:nvPr/>
        </p:nvSpPr>
        <p:spPr>
          <a:xfrm>
            <a:off x="2043200" y="5677204"/>
            <a:ext cx="2626938" cy="307777"/>
          </a:xfrm>
          <a:prstGeom prst="rect">
            <a:avLst/>
          </a:prstGeom>
          <a:noFill/>
        </p:spPr>
        <p:txBody>
          <a:bodyPr wrap="none" rtlCol="0">
            <a:spAutoFit/>
          </a:bodyPr>
          <a:lstStyle/>
          <a:p>
            <a:r>
              <a:rPr kumimoji="1" lang="en-US" altLang="ko-Kore-KR" sz="1400" dirty="0">
                <a:latin typeface="Calibri" panose="020F0502020204030204" pitchFamily="34" charset="0"/>
                <a:cs typeface="Calibri" panose="020F0502020204030204" pitchFamily="34" charset="0"/>
              </a:rPr>
              <a:t>Boundary of the WNPSH (5880m)</a:t>
            </a:r>
            <a:endParaRPr kumimoji="1" lang="ko-Kore-KR" altLang="en-US" sz="1400" dirty="0">
              <a:latin typeface="Calibri" panose="020F0502020204030204" pitchFamily="34" charset="0"/>
              <a:cs typeface="Calibri" panose="020F0502020204030204" pitchFamily="34" charset="0"/>
            </a:endParaRPr>
          </a:p>
        </p:txBody>
      </p:sp>
      <p:pic>
        <p:nvPicPr>
          <p:cNvPr id="26" name="그림 25">
            <a:extLst>
              <a:ext uri="{FF2B5EF4-FFF2-40B4-BE49-F238E27FC236}">
                <a16:creationId xmlns:a16="http://schemas.microsoft.com/office/drawing/2014/main" id="{A70F6B78-326F-5782-E29B-5577C61EAE2E}"/>
              </a:ext>
            </a:extLst>
          </p:cNvPr>
          <p:cNvPicPr>
            <a:picLocks noChangeAspect="1"/>
          </p:cNvPicPr>
          <p:nvPr/>
        </p:nvPicPr>
        <p:blipFill>
          <a:blip r:embed="rId4"/>
          <a:stretch>
            <a:fillRect/>
          </a:stretch>
        </p:blipFill>
        <p:spPr>
          <a:xfrm>
            <a:off x="4457066" y="1398643"/>
            <a:ext cx="3384117" cy="4230146"/>
          </a:xfrm>
          <a:prstGeom prst="rect">
            <a:avLst/>
          </a:prstGeom>
        </p:spPr>
      </p:pic>
      <p:sp>
        <p:nvSpPr>
          <p:cNvPr id="27" name="TextBox 26">
            <a:extLst>
              <a:ext uri="{FF2B5EF4-FFF2-40B4-BE49-F238E27FC236}">
                <a16:creationId xmlns:a16="http://schemas.microsoft.com/office/drawing/2014/main" id="{2D0E6244-3641-932D-57B0-9497A6DC6CA5}"/>
              </a:ext>
            </a:extLst>
          </p:cNvPr>
          <p:cNvSpPr txBox="1"/>
          <p:nvPr/>
        </p:nvSpPr>
        <p:spPr>
          <a:xfrm>
            <a:off x="7769017" y="1778075"/>
            <a:ext cx="489539" cy="261610"/>
          </a:xfrm>
          <a:prstGeom prst="rect">
            <a:avLst/>
          </a:prstGeom>
          <a:noFill/>
        </p:spPr>
        <p:txBody>
          <a:bodyPr wrap="square" rtlCol="0">
            <a:spAutoFit/>
          </a:bodyPr>
          <a:lstStyle/>
          <a:p>
            <a:r>
              <a:rPr kumimoji="1" lang="en-US" altLang="ko-Kore-KR" sz="1100" dirty="0">
                <a:latin typeface="Calibri" panose="020F0502020204030204" pitchFamily="34" charset="0"/>
                <a:cs typeface="Calibri" panose="020F0502020204030204" pitchFamily="34" charset="0"/>
              </a:rPr>
              <a:t>May</a:t>
            </a:r>
            <a:endParaRPr kumimoji="1" lang="ko-Kore-KR" altLang="en-US" sz="110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ACFF7A22-AA95-7D4D-53D2-587AA3BB3022}"/>
              </a:ext>
            </a:extLst>
          </p:cNvPr>
          <p:cNvSpPr txBox="1"/>
          <p:nvPr/>
        </p:nvSpPr>
        <p:spPr>
          <a:xfrm>
            <a:off x="7769017" y="2513440"/>
            <a:ext cx="489539" cy="261610"/>
          </a:xfrm>
          <a:prstGeom prst="rect">
            <a:avLst/>
          </a:prstGeom>
          <a:noFill/>
        </p:spPr>
        <p:txBody>
          <a:bodyPr wrap="square" rtlCol="0">
            <a:spAutoFit/>
          </a:bodyPr>
          <a:lstStyle/>
          <a:p>
            <a:r>
              <a:rPr kumimoji="1" lang="en-US" altLang="ko-Kore-KR" sz="1100" dirty="0">
                <a:latin typeface="Calibri" panose="020F0502020204030204" pitchFamily="34" charset="0"/>
                <a:cs typeface="Calibri" panose="020F0502020204030204" pitchFamily="34" charset="0"/>
              </a:rPr>
              <a:t>Jun</a:t>
            </a:r>
            <a:endParaRPr kumimoji="1" lang="ko-Kore-KR" altLang="en-US" sz="110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ED51015E-0E7B-3E6A-1656-030E59C8E530}"/>
              </a:ext>
            </a:extLst>
          </p:cNvPr>
          <p:cNvSpPr txBox="1"/>
          <p:nvPr/>
        </p:nvSpPr>
        <p:spPr>
          <a:xfrm>
            <a:off x="7769017" y="3248805"/>
            <a:ext cx="489539" cy="261610"/>
          </a:xfrm>
          <a:prstGeom prst="rect">
            <a:avLst/>
          </a:prstGeom>
          <a:noFill/>
        </p:spPr>
        <p:txBody>
          <a:bodyPr wrap="square" rtlCol="0">
            <a:spAutoFit/>
          </a:bodyPr>
          <a:lstStyle/>
          <a:p>
            <a:r>
              <a:rPr kumimoji="1" lang="en-US" altLang="ko-Kore-KR" sz="1100" dirty="0">
                <a:latin typeface="Calibri" panose="020F0502020204030204" pitchFamily="34" charset="0"/>
                <a:cs typeface="Calibri" panose="020F0502020204030204" pitchFamily="34" charset="0"/>
              </a:rPr>
              <a:t>Jul</a:t>
            </a:r>
            <a:endParaRPr kumimoji="1" lang="ko-Kore-KR" altLang="en-US" sz="11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D77719D6-A492-58CA-4D19-32469E7C6D92}"/>
              </a:ext>
            </a:extLst>
          </p:cNvPr>
          <p:cNvSpPr txBox="1"/>
          <p:nvPr/>
        </p:nvSpPr>
        <p:spPr>
          <a:xfrm>
            <a:off x="7769017" y="3984170"/>
            <a:ext cx="489539" cy="261610"/>
          </a:xfrm>
          <a:prstGeom prst="rect">
            <a:avLst/>
          </a:prstGeom>
          <a:noFill/>
        </p:spPr>
        <p:txBody>
          <a:bodyPr wrap="square" rtlCol="0">
            <a:spAutoFit/>
          </a:bodyPr>
          <a:lstStyle/>
          <a:p>
            <a:r>
              <a:rPr kumimoji="1" lang="en-US" altLang="ko-Kore-KR" sz="1100" dirty="0">
                <a:latin typeface="Calibri" panose="020F0502020204030204" pitchFamily="34" charset="0"/>
                <a:cs typeface="Calibri" panose="020F0502020204030204" pitchFamily="34" charset="0"/>
              </a:rPr>
              <a:t>Aug</a:t>
            </a:r>
            <a:endParaRPr kumimoji="1" lang="ko-Kore-KR" altLang="en-US" sz="1100"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9159C917-6354-AFA2-60A2-8D306D618C8A}"/>
              </a:ext>
            </a:extLst>
          </p:cNvPr>
          <p:cNvSpPr txBox="1"/>
          <p:nvPr/>
        </p:nvSpPr>
        <p:spPr>
          <a:xfrm>
            <a:off x="7769017" y="4719536"/>
            <a:ext cx="489539" cy="261610"/>
          </a:xfrm>
          <a:prstGeom prst="rect">
            <a:avLst/>
          </a:prstGeom>
          <a:noFill/>
        </p:spPr>
        <p:txBody>
          <a:bodyPr wrap="square" rtlCol="0">
            <a:spAutoFit/>
          </a:bodyPr>
          <a:lstStyle/>
          <a:p>
            <a:r>
              <a:rPr kumimoji="1" lang="en-US" altLang="ko-Kore-KR" sz="1100" dirty="0">
                <a:latin typeface="Calibri" panose="020F0502020204030204" pitchFamily="34" charset="0"/>
                <a:cs typeface="Calibri" panose="020F0502020204030204" pitchFamily="34" charset="0"/>
              </a:rPr>
              <a:t>Sep</a:t>
            </a:r>
            <a:endParaRPr kumimoji="1" lang="ko-Kore-KR" altLang="en-US" sz="1100" dirty="0">
              <a:latin typeface="Calibri" panose="020F0502020204030204" pitchFamily="34" charset="0"/>
              <a:cs typeface="Calibri" panose="020F0502020204030204" pitchFamily="34" charset="0"/>
            </a:endParaRPr>
          </a:p>
        </p:txBody>
      </p:sp>
      <p:cxnSp>
        <p:nvCxnSpPr>
          <p:cNvPr id="33" name="직선 화살표 연결선 32">
            <a:extLst>
              <a:ext uri="{FF2B5EF4-FFF2-40B4-BE49-F238E27FC236}">
                <a16:creationId xmlns:a16="http://schemas.microsoft.com/office/drawing/2014/main" id="{08298AE1-B5DE-31AD-9675-12CA6E1EA9E8}"/>
              </a:ext>
            </a:extLst>
          </p:cNvPr>
          <p:cNvCxnSpPr>
            <a:cxnSpLocks/>
          </p:cNvCxnSpPr>
          <p:nvPr/>
        </p:nvCxnSpPr>
        <p:spPr>
          <a:xfrm flipH="1" flipV="1">
            <a:off x="2399441" y="4850341"/>
            <a:ext cx="525703" cy="83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E023B41-0656-FA65-4DDA-CFE4520B40F1}"/>
              </a:ext>
            </a:extLst>
          </p:cNvPr>
          <p:cNvSpPr txBox="1"/>
          <p:nvPr/>
        </p:nvSpPr>
        <p:spPr>
          <a:xfrm>
            <a:off x="773772" y="4044297"/>
            <a:ext cx="2952013" cy="261610"/>
          </a:xfrm>
          <a:prstGeom prst="rect">
            <a:avLst/>
          </a:prstGeom>
          <a:solidFill>
            <a:schemeClr val="bg1"/>
          </a:solidFill>
        </p:spPr>
        <p:txBody>
          <a:bodyPr wrap="square" rtlCol="0">
            <a:spAutoFit/>
          </a:bodyPr>
          <a:lstStyle/>
          <a:p>
            <a:r>
              <a:rPr kumimoji="1" lang="en-US" altLang="ko-Kore-KR" sz="1100" b="1" dirty="0">
                <a:solidFill>
                  <a:srgbClr val="FF0000"/>
                </a:solidFill>
                <a:latin typeface="Calibri" panose="020F0502020204030204" pitchFamily="34" charset="0"/>
                <a:cs typeface="Calibri" panose="020F0502020204030204" pitchFamily="34" charset="0"/>
              </a:rPr>
              <a:t>Westward extension of the WNPSH in ELT Year!</a:t>
            </a:r>
            <a:endParaRPr kumimoji="1" lang="ko-Kore-KR" altLang="en-US" sz="1100" b="1" dirty="0">
              <a:solidFill>
                <a:srgbClr val="FF0000"/>
              </a:solidFill>
              <a:latin typeface="Calibri" panose="020F0502020204030204" pitchFamily="34" charset="0"/>
              <a:cs typeface="Calibri" panose="020F0502020204030204" pitchFamily="34" charset="0"/>
            </a:endParaRPr>
          </a:p>
        </p:txBody>
      </p:sp>
      <p:cxnSp>
        <p:nvCxnSpPr>
          <p:cNvPr id="39" name="직선 연결선[R] 38">
            <a:extLst>
              <a:ext uri="{FF2B5EF4-FFF2-40B4-BE49-F238E27FC236}">
                <a16:creationId xmlns:a16="http://schemas.microsoft.com/office/drawing/2014/main" id="{1AF9E414-8CB6-9E29-D915-D56AE0E76B4E}"/>
              </a:ext>
            </a:extLst>
          </p:cNvPr>
          <p:cNvCxnSpPr/>
          <p:nvPr/>
        </p:nvCxnSpPr>
        <p:spPr>
          <a:xfrm>
            <a:off x="11639693" y="5170141"/>
            <a:ext cx="3672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직선 연결선[R] 39">
            <a:extLst>
              <a:ext uri="{FF2B5EF4-FFF2-40B4-BE49-F238E27FC236}">
                <a16:creationId xmlns:a16="http://schemas.microsoft.com/office/drawing/2014/main" id="{1938095F-4186-8F94-A9F1-195FEFC8A1CF}"/>
              </a:ext>
            </a:extLst>
          </p:cNvPr>
          <p:cNvCxnSpPr>
            <a:cxnSpLocks/>
          </p:cNvCxnSpPr>
          <p:nvPr/>
        </p:nvCxnSpPr>
        <p:spPr>
          <a:xfrm>
            <a:off x="10568309" y="5331796"/>
            <a:ext cx="11607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BD23EC0-17FC-4EF3-8DCE-20785DAC5C34}"/>
              </a:ext>
            </a:extLst>
          </p:cNvPr>
          <p:cNvSpPr txBox="1"/>
          <p:nvPr/>
        </p:nvSpPr>
        <p:spPr>
          <a:xfrm>
            <a:off x="0" y="6026947"/>
            <a:ext cx="12136977" cy="738664"/>
          </a:xfrm>
          <a:prstGeom prst="rect">
            <a:avLst/>
          </a:prstGeom>
          <a:noFill/>
        </p:spPr>
        <p:txBody>
          <a:bodyPr wrap="none" rtlCol="0">
            <a:spAutoFit/>
          </a:bodyPr>
          <a:lstStyle/>
          <a:p>
            <a:pPr marL="285750" indent="-285750">
              <a:buFont typeface="Arial" panose="020B0604020202020204" pitchFamily="34" charset="0"/>
              <a:buChar char="•"/>
            </a:pPr>
            <a:r>
              <a:rPr kumimoji="1" lang="en-US" altLang="ko-Kore-KR" sz="1400" dirty="0">
                <a:latin typeface="Calibri" panose="020F0502020204030204" pitchFamily="34" charset="0"/>
                <a:cs typeface="Calibri" panose="020F0502020204030204" pitchFamily="34" charset="0"/>
              </a:rPr>
              <a:t>The </a:t>
            </a:r>
            <a:r>
              <a:rPr kumimoji="1" lang="en-US" altLang="ko-Kore-KR" sz="1400" dirty="0">
                <a:solidFill>
                  <a:srgbClr val="FF0000"/>
                </a:solidFill>
                <a:latin typeface="Calibri" panose="020F0502020204030204" pitchFamily="34" charset="0"/>
                <a:cs typeface="Calibri" panose="020F0502020204030204" pitchFamily="34" charset="0"/>
              </a:rPr>
              <a:t>WNPSH</a:t>
            </a:r>
            <a:r>
              <a:rPr kumimoji="1" lang="en-US" altLang="ko-Kore-KR" sz="1400" dirty="0">
                <a:latin typeface="Calibri" panose="020F0502020204030204" pitchFamily="34" charset="0"/>
                <a:cs typeface="Calibri" panose="020F0502020204030204" pitchFamily="34" charset="0"/>
              </a:rPr>
              <a:t> is </a:t>
            </a:r>
            <a:r>
              <a:rPr kumimoji="1" lang="en-US" altLang="ko-Kore-KR" sz="1400" dirty="0">
                <a:solidFill>
                  <a:srgbClr val="0432FF"/>
                </a:solidFill>
                <a:latin typeface="Calibri" panose="020F0502020204030204" pitchFamily="34" charset="0"/>
                <a:cs typeface="Calibri" panose="020F0502020204030204" pitchFamily="34" charset="0"/>
              </a:rPr>
              <a:t>stronger, more prolonged, and extends further west </a:t>
            </a:r>
            <a:r>
              <a:rPr kumimoji="1" lang="en-US" altLang="ko-Kore-KR" sz="1400" dirty="0">
                <a:latin typeface="Calibri" panose="020F0502020204030204" pitchFamily="34" charset="0"/>
                <a:cs typeface="Calibri" panose="020F0502020204030204" pitchFamily="34" charset="0"/>
              </a:rPr>
              <a:t>in the ELT year than in a normal year.</a:t>
            </a:r>
          </a:p>
          <a:p>
            <a:pPr marL="285750" indent="-285750">
              <a:buFont typeface="Arial" panose="020B0604020202020204" pitchFamily="34" charset="0"/>
              <a:buChar char="•"/>
            </a:pPr>
            <a:r>
              <a:rPr kumimoji="1" lang="en-US" altLang="ko-Kore-KR" sz="1400" dirty="0">
                <a:latin typeface="Calibri" panose="020F0502020204030204" pitchFamily="34" charset="0"/>
                <a:cs typeface="Calibri" panose="020F0502020204030204" pitchFamily="34" charset="0"/>
              </a:rPr>
              <a:t>The </a:t>
            </a:r>
            <a:r>
              <a:rPr kumimoji="1" lang="en-US" altLang="ko-Kore-KR" sz="1400" dirty="0">
                <a:solidFill>
                  <a:srgbClr val="FF0000"/>
                </a:solidFill>
                <a:latin typeface="Calibri" panose="020F0502020204030204" pitchFamily="34" charset="0"/>
                <a:cs typeface="Calibri" panose="020F0502020204030204" pitchFamily="34" charset="0"/>
              </a:rPr>
              <a:t>WNPSH</a:t>
            </a:r>
            <a:r>
              <a:rPr kumimoji="1" lang="en-US" altLang="ko-Kore-KR" sz="1400" dirty="0">
                <a:latin typeface="Calibri" panose="020F0502020204030204" pitchFamily="34" charset="0"/>
                <a:cs typeface="Calibri" panose="020F0502020204030204" pitchFamily="34" charset="0"/>
              </a:rPr>
              <a:t> is maintained by the combined effect of </a:t>
            </a:r>
            <a:r>
              <a:rPr kumimoji="1" lang="en-US" altLang="ko-Kore-KR" sz="1400" dirty="0">
                <a:solidFill>
                  <a:srgbClr val="0432FF"/>
                </a:solidFill>
                <a:latin typeface="Calibri" panose="020F0502020204030204" pitchFamily="34" charset="0"/>
                <a:cs typeface="Calibri" panose="020F0502020204030204" pitchFamily="34" charset="0"/>
              </a:rPr>
              <a:t>Indian Ocean warming </a:t>
            </a:r>
            <a:r>
              <a:rPr kumimoji="1" lang="en-US" altLang="ko-Kore-KR" sz="1400" dirty="0">
                <a:latin typeface="Calibri" panose="020F0502020204030204" pitchFamily="34" charset="0"/>
                <a:cs typeface="Calibri" panose="020F0502020204030204" pitchFamily="34" charset="0"/>
              </a:rPr>
              <a:t>and </a:t>
            </a:r>
            <a:r>
              <a:rPr kumimoji="1" lang="en-US" altLang="ko-Kore-KR" sz="1400" dirty="0">
                <a:solidFill>
                  <a:srgbClr val="0432FF"/>
                </a:solidFill>
                <a:latin typeface="Calibri" panose="020F0502020204030204" pitchFamily="34" charset="0"/>
                <a:cs typeface="Calibri" panose="020F0502020204030204" pitchFamily="34" charset="0"/>
              </a:rPr>
              <a:t>Eastern Pacific cooling</a:t>
            </a:r>
            <a:r>
              <a:rPr kumimoji="1" lang="en-US" altLang="ko-Kore-KR" sz="1400" dirty="0">
                <a:latin typeface="Calibri" panose="020F0502020204030204" pitchFamily="34" charset="0"/>
                <a:cs typeface="Calibri" panose="020F0502020204030204" pitchFamily="34" charset="0"/>
              </a:rPr>
              <a:t> via Kelvin and Rossby wave responses (Chen et al., 2016).</a:t>
            </a:r>
          </a:p>
          <a:p>
            <a:pPr marL="285750" indent="-285750">
              <a:buFont typeface="Arial" panose="020B0604020202020204" pitchFamily="34" charset="0"/>
              <a:buChar char="•"/>
            </a:pPr>
            <a:r>
              <a:rPr kumimoji="1" lang="en-US" altLang="ko-Kore-KR" sz="1400" dirty="0">
                <a:latin typeface="Calibri" panose="020F0502020204030204" pitchFamily="34" charset="0"/>
                <a:cs typeface="Calibri" panose="020F0502020204030204" pitchFamily="34" charset="0"/>
              </a:rPr>
              <a:t>The relationship between ENSO transition and oceanic Rossby wave propagation needs to be further studied.</a:t>
            </a:r>
          </a:p>
        </p:txBody>
      </p:sp>
      <p:sp>
        <p:nvSpPr>
          <p:cNvPr id="43" name="TextBox 42">
            <a:extLst>
              <a:ext uri="{FF2B5EF4-FFF2-40B4-BE49-F238E27FC236}">
                <a16:creationId xmlns:a16="http://schemas.microsoft.com/office/drawing/2014/main" id="{6B0B766F-7006-6AD2-BCF7-506D03DAF69E}"/>
              </a:ext>
            </a:extLst>
          </p:cNvPr>
          <p:cNvSpPr txBox="1"/>
          <p:nvPr/>
        </p:nvSpPr>
        <p:spPr>
          <a:xfrm>
            <a:off x="8682877" y="1045657"/>
            <a:ext cx="2860720" cy="276999"/>
          </a:xfrm>
          <a:prstGeom prst="rect">
            <a:avLst/>
          </a:prstGeom>
          <a:noFill/>
        </p:spPr>
        <p:txBody>
          <a:bodyPr wrap="none" rtlCol="0">
            <a:spAutoFit/>
          </a:bodyPr>
          <a:lstStyle/>
          <a:p>
            <a:r>
              <a:rPr kumimoji="1" lang="en-US" altLang="ko-Kore-KR" sz="1200" dirty="0">
                <a:latin typeface="Calibri" panose="020F0502020204030204" pitchFamily="34" charset="0"/>
                <a:cs typeface="Calibri" panose="020F0502020204030204" pitchFamily="34" charset="0"/>
              </a:rPr>
              <a:t>WNPAC: Western North Pacific Anticyclone</a:t>
            </a:r>
            <a:endParaRPr kumimoji="1" lang="ko-Kore-KR"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572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그림 20">
            <a:extLst>
              <a:ext uri="{FF2B5EF4-FFF2-40B4-BE49-F238E27FC236}">
                <a16:creationId xmlns:a16="http://schemas.microsoft.com/office/drawing/2014/main" id="{18AFFDCD-ED05-9959-F7BC-A209C8944906}"/>
              </a:ext>
            </a:extLst>
          </p:cNvPr>
          <p:cNvPicPr>
            <a:picLocks noChangeAspect="1"/>
          </p:cNvPicPr>
          <p:nvPr/>
        </p:nvPicPr>
        <p:blipFill rotWithShape="1">
          <a:blip r:embed="rId3"/>
          <a:srcRect l="53182" b="50000"/>
          <a:stretch/>
        </p:blipFill>
        <p:spPr>
          <a:xfrm>
            <a:off x="649302" y="1788625"/>
            <a:ext cx="3245505" cy="2972552"/>
          </a:xfrm>
          <a:prstGeom prst="rect">
            <a:avLst/>
          </a:prstGeom>
        </p:spPr>
      </p:pic>
      <p:sp>
        <p:nvSpPr>
          <p:cNvPr id="7" name="TextBox 6">
            <a:extLst>
              <a:ext uri="{FF2B5EF4-FFF2-40B4-BE49-F238E27FC236}">
                <a16:creationId xmlns:a16="http://schemas.microsoft.com/office/drawing/2014/main" id="{0F53464D-6710-D84D-3D13-FA3714869092}"/>
              </a:ext>
            </a:extLst>
          </p:cNvPr>
          <p:cNvSpPr txBox="1"/>
          <p:nvPr/>
        </p:nvSpPr>
        <p:spPr>
          <a:xfrm>
            <a:off x="414214" y="1040586"/>
            <a:ext cx="2117118" cy="707886"/>
          </a:xfrm>
          <a:prstGeom prst="rect">
            <a:avLst/>
          </a:prstGeom>
          <a:noFill/>
        </p:spPr>
        <p:txBody>
          <a:bodyPr wrap="none" rtlCol="0">
            <a:spAutoFit/>
          </a:bodyPr>
          <a:lstStyle/>
          <a:p>
            <a:pPr latinLnBrk="0"/>
            <a:r>
              <a:rPr kumimoji="1" lang="en-US" altLang="ko-Kore-KR" sz="2000" dirty="0">
                <a:latin typeface="Calibri" panose="020F0502020204030204" pitchFamily="34" charset="0"/>
                <a:cs typeface="Calibri" panose="020F0502020204030204" pitchFamily="34" charset="0"/>
              </a:rPr>
              <a:t>Shading: SAT [℃]</a:t>
            </a:r>
          </a:p>
          <a:p>
            <a:pPr latinLnBrk="0"/>
            <a:r>
              <a:rPr kumimoji="1" lang="en-US" altLang="ko-Kore-KR" sz="2000" dirty="0">
                <a:latin typeface="Calibri" panose="020F0502020204030204" pitchFamily="34" charset="0"/>
                <a:cs typeface="Calibri" panose="020F0502020204030204" pitchFamily="34" charset="0"/>
              </a:rPr>
              <a:t>Contour: SLP [</a:t>
            </a:r>
            <a:r>
              <a:rPr kumimoji="1" lang="en-US" altLang="ko-Kore-KR" sz="2000" dirty="0" err="1">
                <a:latin typeface="Calibri" panose="020F0502020204030204" pitchFamily="34" charset="0"/>
                <a:cs typeface="Calibri" panose="020F0502020204030204" pitchFamily="34" charset="0"/>
              </a:rPr>
              <a:t>hPa</a:t>
            </a:r>
            <a:r>
              <a:rPr kumimoji="1" lang="en-US" altLang="ko-Kore-KR" sz="2000" dirty="0">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1A251755-A64C-9501-DCB9-C3453EAAA35D}"/>
              </a:ext>
            </a:extLst>
          </p:cNvPr>
          <p:cNvSpPr txBox="1"/>
          <p:nvPr/>
        </p:nvSpPr>
        <p:spPr>
          <a:xfrm>
            <a:off x="280641" y="-25618"/>
            <a:ext cx="5779146" cy="584775"/>
          </a:xfrm>
          <a:prstGeom prst="rect">
            <a:avLst/>
          </a:prstGeom>
          <a:noFill/>
        </p:spPr>
        <p:txBody>
          <a:bodyPr wrap="none" rtlCol="0">
            <a:spAutoFit/>
          </a:bodyPr>
          <a:lstStyle/>
          <a:p>
            <a:pPr latinLnBrk="0"/>
            <a:r>
              <a:rPr kumimoji="1" lang="en-US" altLang="ko-Kore-KR" sz="3200" b="1" dirty="0">
                <a:latin typeface="Calibri" panose="020F0502020204030204" pitchFamily="34" charset="0"/>
                <a:cs typeface="Calibri" panose="020F0502020204030204" pitchFamily="34" charset="0"/>
              </a:rPr>
              <a:t>Interannual component: ELT Year</a:t>
            </a:r>
            <a:endParaRPr kumimoji="1" lang="ko-Kore-KR" altLang="en-US" sz="32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EA12D3-4163-1EC6-897F-C1CE455B9867}"/>
              </a:ext>
            </a:extLst>
          </p:cNvPr>
          <p:cNvSpPr txBox="1"/>
          <p:nvPr/>
        </p:nvSpPr>
        <p:spPr>
          <a:xfrm>
            <a:off x="750934" y="560402"/>
            <a:ext cx="4143442" cy="461665"/>
          </a:xfrm>
          <a:prstGeom prst="rect">
            <a:avLst/>
          </a:prstGeom>
          <a:noFill/>
        </p:spPr>
        <p:txBody>
          <a:bodyPr wrap="none" rtlCol="0">
            <a:spAutoFit/>
          </a:bodyPr>
          <a:lstStyle/>
          <a:p>
            <a:pPr latinLnBrk="0"/>
            <a:r>
              <a:rPr kumimoji="1" lang="en-US" altLang="ko-Kore-KR" sz="2400" dirty="0">
                <a:solidFill>
                  <a:srgbClr val="FF0000"/>
                </a:solidFill>
                <a:latin typeface="Calibri" panose="020F0502020204030204" pitchFamily="34" charset="0"/>
                <a:cs typeface="Calibri" panose="020F0502020204030204" pitchFamily="34" charset="0"/>
              </a:rPr>
              <a:t>Mature Phase of El Niño (ONDJ)</a:t>
            </a:r>
            <a:endParaRPr kumimoji="1" lang="ko-Kore-KR" altLang="en-US" sz="2400" dirty="0">
              <a:solidFill>
                <a:srgbClr val="FF0000"/>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739D4C4D-1688-1C19-30C8-5B6125F4796F}"/>
              </a:ext>
            </a:extLst>
          </p:cNvPr>
          <p:cNvSpPr/>
          <p:nvPr/>
        </p:nvSpPr>
        <p:spPr>
          <a:xfrm>
            <a:off x="280641" y="1040584"/>
            <a:ext cx="5352373" cy="52570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668B00F6-7442-1B20-3F54-7AFEC9F6FE4E}"/>
              </a:ext>
            </a:extLst>
          </p:cNvPr>
          <p:cNvSpPr/>
          <p:nvPr/>
        </p:nvSpPr>
        <p:spPr>
          <a:xfrm>
            <a:off x="5790550" y="1040584"/>
            <a:ext cx="6279191" cy="5257013"/>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9A54B396-BF5F-BFE1-FAC2-E65E24D572AA}"/>
              </a:ext>
            </a:extLst>
          </p:cNvPr>
          <p:cNvSpPr txBox="1"/>
          <p:nvPr/>
        </p:nvSpPr>
        <p:spPr>
          <a:xfrm>
            <a:off x="6288345" y="539975"/>
            <a:ext cx="4745082" cy="461665"/>
          </a:xfrm>
          <a:prstGeom prst="rect">
            <a:avLst/>
          </a:prstGeom>
          <a:noFill/>
        </p:spPr>
        <p:txBody>
          <a:bodyPr wrap="none" rtlCol="0">
            <a:spAutoFit/>
          </a:bodyPr>
          <a:lstStyle/>
          <a:p>
            <a:pPr latinLnBrk="0"/>
            <a:r>
              <a:rPr kumimoji="1" lang="en-US" altLang="ko-Kore-KR" sz="2400" dirty="0">
                <a:solidFill>
                  <a:srgbClr val="0432FF"/>
                </a:solidFill>
                <a:latin typeface="Calibri" panose="020F0502020204030204" pitchFamily="34" charset="0"/>
                <a:cs typeface="Calibri" panose="020F0502020204030204" pitchFamily="34" charset="0"/>
              </a:rPr>
              <a:t>Developing Phase of La Niña (MJJAS)</a:t>
            </a:r>
            <a:endParaRPr kumimoji="1" lang="ko-Kore-KR" altLang="en-US" sz="2400" dirty="0">
              <a:solidFill>
                <a:srgbClr val="0432FF"/>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9BDACA3-DE56-F469-63A6-8761222D90B3}"/>
              </a:ext>
            </a:extLst>
          </p:cNvPr>
          <p:cNvSpPr txBox="1"/>
          <p:nvPr/>
        </p:nvSpPr>
        <p:spPr>
          <a:xfrm>
            <a:off x="2773374" y="1047896"/>
            <a:ext cx="1560812" cy="400110"/>
          </a:xfrm>
          <a:prstGeom prst="rect">
            <a:avLst/>
          </a:prstGeom>
          <a:noFill/>
        </p:spPr>
        <p:txBody>
          <a:bodyPr wrap="none" rtlCol="0">
            <a:spAutoFit/>
          </a:bodyPr>
          <a:lstStyle/>
          <a:p>
            <a:pPr latinLnBrk="0"/>
            <a:r>
              <a:rPr kumimoji="1" lang="en-US" altLang="ko-Kore-KR" sz="2000" dirty="0">
                <a:latin typeface="Calibri" panose="020F0502020204030204" pitchFamily="34" charset="0"/>
                <a:cs typeface="Calibri" panose="020F0502020204030204" pitchFamily="34" charset="0"/>
              </a:rPr>
              <a:t>Vector: UV10</a:t>
            </a:r>
            <a:endParaRPr kumimoji="1" lang="ko-Kore-KR" altLang="en-US" sz="2000"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5FB0BEB0-8F20-B63A-2F16-62D8F310C9A2}"/>
              </a:ext>
            </a:extLst>
          </p:cNvPr>
          <p:cNvSpPr txBox="1"/>
          <p:nvPr/>
        </p:nvSpPr>
        <p:spPr>
          <a:xfrm>
            <a:off x="3514979" y="2800483"/>
            <a:ext cx="1932067" cy="584775"/>
          </a:xfrm>
          <a:prstGeom prst="rect">
            <a:avLst/>
          </a:prstGeom>
          <a:solidFill>
            <a:schemeClr val="bg1"/>
          </a:solidFill>
          <a:ln>
            <a:solidFill>
              <a:schemeClr val="tx1"/>
            </a:solidFill>
          </a:ln>
        </p:spPr>
        <p:txBody>
          <a:bodyPr wrap="none" rtlCol="0">
            <a:spAutoFit/>
          </a:bodyPr>
          <a:lstStyle/>
          <a:p>
            <a:pPr algn="ctr" latinLnBrk="0"/>
            <a:r>
              <a:rPr kumimoji="1" lang="en-US" altLang="ko-Kore-KR" sz="1600" dirty="0">
                <a:latin typeface="Calibri" panose="020F0502020204030204" pitchFamily="34" charset="0"/>
                <a:cs typeface="Calibri" panose="020F0502020204030204" pitchFamily="34" charset="0"/>
              </a:rPr>
              <a:t>Kuroshio Anticyclone</a:t>
            </a:r>
          </a:p>
          <a:p>
            <a:pPr algn="ctr" latinLnBrk="0"/>
            <a:r>
              <a:rPr kumimoji="1" lang="en-US" altLang="ko-Kore-KR" sz="1600" dirty="0">
                <a:latin typeface="Calibri" panose="020F0502020204030204" pitchFamily="34" charset="0"/>
                <a:cs typeface="Calibri" panose="020F0502020204030204" pitchFamily="34" charset="0"/>
              </a:rPr>
              <a:t>(Son et al., 2014)</a:t>
            </a:r>
            <a:endParaRPr kumimoji="1" lang="ko-Kore-KR" altLang="en-US" sz="1600" dirty="0">
              <a:latin typeface="Calibri" panose="020F0502020204030204" pitchFamily="34" charset="0"/>
              <a:cs typeface="Calibri" panose="020F0502020204030204" pitchFamily="34" charset="0"/>
            </a:endParaRPr>
          </a:p>
        </p:txBody>
      </p:sp>
      <p:cxnSp>
        <p:nvCxnSpPr>
          <p:cNvPr id="27" name="직선 화살표 연결선 26">
            <a:extLst>
              <a:ext uri="{FF2B5EF4-FFF2-40B4-BE49-F238E27FC236}">
                <a16:creationId xmlns:a16="http://schemas.microsoft.com/office/drawing/2014/main" id="{A6837C67-A34D-341B-C944-37323C18D39E}"/>
              </a:ext>
            </a:extLst>
          </p:cNvPr>
          <p:cNvCxnSpPr>
            <a:cxnSpLocks/>
          </p:cNvCxnSpPr>
          <p:nvPr/>
        </p:nvCxnSpPr>
        <p:spPr>
          <a:xfrm flipH="1">
            <a:off x="3063116" y="2986003"/>
            <a:ext cx="3744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4DF893-50B7-F009-98A4-F077E75DA8AE}"/>
              </a:ext>
            </a:extLst>
          </p:cNvPr>
          <p:cNvSpPr txBox="1"/>
          <p:nvPr/>
        </p:nvSpPr>
        <p:spPr>
          <a:xfrm>
            <a:off x="304958" y="4939341"/>
            <a:ext cx="5359308" cy="1277273"/>
          </a:xfrm>
          <a:prstGeom prst="rect">
            <a:avLst/>
          </a:prstGeom>
          <a:noFill/>
        </p:spPr>
        <p:txBody>
          <a:bodyPr wrap="square" rtlCol="0">
            <a:spAutoFit/>
          </a:bodyPr>
          <a:lstStyle/>
          <a:p>
            <a:pPr marL="285750" indent="-285750" latinLnBrk="0">
              <a:spcAft>
                <a:spcPts val="600"/>
              </a:spcAft>
              <a:buFont typeface="Wingdings" pitchFamily="2" charset="2"/>
              <a:buChar char="§"/>
            </a:pPr>
            <a:r>
              <a:rPr lang="en-US" altLang="ko-Kore-KR" sz="1800" dirty="0">
                <a:effectLst/>
                <a:latin typeface="Calibri" panose="020F0502020204030204" pitchFamily="34" charset="0"/>
                <a:cs typeface="Calibri" panose="020F0502020204030204" pitchFamily="34" charset="0"/>
              </a:rPr>
              <a:t>The </a:t>
            </a:r>
            <a:r>
              <a:rPr lang="en-US" altLang="ko-Kore-KR" sz="1800" b="1" dirty="0">
                <a:effectLst/>
                <a:latin typeface="Calibri" panose="020F0502020204030204" pitchFamily="34" charset="0"/>
                <a:cs typeface="Calibri" panose="020F0502020204030204" pitchFamily="34" charset="0"/>
              </a:rPr>
              <a:t>Kuroshio and Philippine Sea Anticyclon</a:t>
            </a:r>
            <a:r>
              <a:rPr lang="en-US" altLang="ko-Kore-KR" b="1" dirty="0">
                <a:latin typeface="Calibri" panose="020F0502020204030204" pitchFamily="34" charset="0"/>
                <a:cs typeface="Calibri" panose="020F0502020204030204" pitchFamily="34" charset="0"/>
              </a:rPr>
              <a:t>e</a:t>
            </a:r>
            <a:r>
              <a:rPr lang="en-US" altLang="ko-Kore-KR" sz="1800" b="1" dirty="0">
                <a:effectLst/>
                <a:latin typeface="Calibri" panose="020F0502020204030204" pitchFamily="34" charset="0"/>
                <a:cs typeface="Calibri" panose="020F0502020204030204" pitchFamily="34" charset="0"/>
              </a:rPr>
              <a:t> </a:t>
            </a:r>
            <a:r>
              <a:rPr lang="en-US" altLang="ko-Kore-KR" sz="1800" dirty="0">
                <a:effectLst/>
                <a:latin typeface="Calibri" panose="020F0502020204030204" pitchFamily="34" charset="0"/>
                <a:cs typeface="Calibri" panose="020F0502020204030204" pitchFamily="34" charset="0"/>
              </a:rPr>
              <a:t>supplies the warm and moist southerly winds to East Asia</a:t>
            </a:r>
            <a:endParaRPr lang="en-US" altLang="ko-Kore-KR" sz="1800" dirty="0">
              <a:latin typeface="Calibri" panose="020F0502020204030204" pitchFamily="34" charset="0"/>
              <a:cs typeface="Calibri" panose="020F0502020204030204" pitchFamily="34" charset="0"/>
            </a:endParaRPr>
          </a:p>
          <a:p>
            <a:pPr marL="285750" indent="-285750" latinLnBrk="0">
              <a:spcAft>
                <a:spcPts val="600"/>
              </a:spcAft>
              <a:buFont typeface="Wingdings" pitchFamily="2" charset="2"/>
              <a:buChar char="§"/>
            </a:pPr>
            <a:endParaRPr kumimoji="1" lang="ko-Kore-KR" alt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AFBFE66-9D25-7293-69B4-1097C61D7EF5}"/>
              </a:ext>
            </a:extLst>
          </p:cNvPr>
          <p:cNvSpPr txBox="1"/>
          <p:nvPr/>
        </p:nvSpPr>
        <p:spPr>
          <a:xfrm>
            <a:off x="1947254" y="6277654"/>
            <a:ext cx="7127208" cy="523220"/>
          </a:xfrm>
          <a:prstGeom prst="rect">
            <a:avLst/>
          </a:prstGeom>
          <a:noFill/>
          <a:ln w="28575">
            <a:noFill/>
          </a:ln>
        </p:spPr>
        <p:txBody>
          <a:bodyPr wrap="none" rtlCol="0">
            <a:spAutoFit/>
          </a:bodyPr>
          <a:lstStyle/>
          <a:p>
            <a:pPr latinLnBrk="0"/>
            <a:r>
              <a:rPr kumimoji="1" lang="en-US" altLang="ko-Kore-KR" sz="2800" b="1" dirty="0">
                <a:latin typeface="Calibri" panose="020F0502020204030204" pitchFamily="34" charset="0"/>
                <a:cs typeface="Calibri" panose="020F0502020204030204" pitchFamily="34" charset="0"/>
              </a:rPr>
              <a:t>Distinct pathways of the ENSO teleconnection!</a:t>
            </a:r>
            <a:endParaRPr kumimoji="1" lang="ko-Kore-KR" altLang="en-US" sz="2800" b="1" dirty="0">
              <a:latin typeface="Calibri" panose="020F0502020204030204" pitchFamily="34" charset="0"/>
              <a:cs typeface="Calibri" panose="020F0502020204030204" pitchFamily="34" charset="0"/>
            </a:endParaRPr>
          </a:p>
        </p:txBody>
      </p:sp>
      <p:sp>
        <p:nvSpPr>
          <p:cNvPr id="19" name="Slide Number Placeholder 4">
            <a:extLst>
              <a:ext uri="{FF2B5EF4-FFF2-40B4-BE49-F238E27FC236}">
                <a16:creationId xmlns:a16="http://schemas.microsoft.com/office/drawing/2014/main" id="{B00D6482-BE5A-8EAE-2C26-FE698CB913AB}"/>
              </a:ext>
            </a:extLst>
          </p:cNvPr>
          <p:cNvSpPr>
            <a:spLocks noGrp="1"/>
          </p:cNvSpPr>
          <p:nvPr>
            <p:ph type="sldNum" sz="quarter" idx="12"/>
          </p:nvPr>
        </p:nvSpPr>
        <p:spPr>
          <a:xfrm>
            <a:off x="9263743" y="6341804"/>
            <a:ext cx="2743200" cy="365125"/>
          </a:xfrm>
        </p:spPr>
        <p:txBody>
          <a:bodyPr/>
          <a:lstStyle/>
          <a:p>
            <a:pPr latinLnBrk="0"/>
            <a:r>
              <a:rPr lang="en-US" sz="1800" dirty="0">
                <a:solidFill>
                  <a:schemeClr val="tx1"/>
                </a:solidFill>
                <a:latin typeface="Calibri" panose="020F0502020204030204" pitchFamily="34" charset="0"/>
                <a:cs typeface="Calibri" panose="020F0502020204030204" pitchFamily="34" charset="0"/>
              </a:rPr>
              <a:t>25</a:t>
            </a:r>
          </a:p>
        </p:txBody>
      </p:sp>
      <p:sp>
        <p:nvSpPr>
          <p:cNvPr id="22" name="직사각형 21">
            <a:extLst>
              <a:ext uri="{FF2B5EF4-FFF2-40B4-BE49-F238E27FC236}">
                <a16:creationId xmlns:a16="http://schemas.microsoft.com/office/drawing/2014/main" id="{483CFC55-C1AB-80FC-AA84-7A3A3C626173}"/>
              </a:ext>
            </a:extLst>
          </p:cNvPr>
          <p:cNvSpPr/>
          <p:nvPr/>
        </p:nvSpPr>
        <p:spPr>
          <a:xfrm>
            <a:off x="891383" y="1825256"/>
            <a:ext cx="445999" cy="276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1897E22F-E353-2F16-A07C-DAA4C002F147}"/>
              </a:ext>
            </a:extLst>
          </p:cNvPr>
          <p:cNvSpPr txBox="1"/>
          <p:nvPr/>
        </p:nvSpPr>
        <p:spPr>
          <a:xfrm>
            <a:off x="2925020" y="3886390"/>
            <a:ext cx="2365006" cy="584775"/>
          </a:xfrm>
          <a:prstGeom prst="rect">
            <a:avLst/>
          </a:prstGeom>
          <a:solidFill>
            <a:schemeClr val="bg1"/>
          </a:solidFill>
          <a:ln>
            <a:solidFill>
              <a:schemeClr val="tx1"/>
            </a:solidFill>
          </a:ln>
        </p:spPr>
        <p:txBody>
          <a:bodyPr wrap="none" rtlCol="0">
            <a:spAutoFit/>
          </a:bodyPr>
          <a:lstStyle/>
          <a:p>
            <a:pPr algn="ctr" latinLnBrk="0"/>
            <a:r>
              <a:rPr kumimoji="1" lang="en-US" altLang="ko-Kore-KR" sz="1600" dirty="0">
                <a:latin typeface="Calibri" panose="020F0502020204030204" pitchFamily="34" charset="0"/>
                <a:cs typeface="Calibri" panose="020F0502020204030204" pitchFamily="34" charset="0"/>
              </a:rPr>
              <a:t>Philippine Sea Anticyclone</a:t>
            </a:r>
          </a:p>
          <a:p>
            <a:pPr algn="ctr" latinLnBrk="0"/>
            <a:r>
              <a:rPr kumimoji="1" lang="en-US" altLang="ko-Kore-KR" sz="1600" dirty="0">
                <a:latin typeface="Calibri" panose="020F0502020204030204" pitchFamily="34" charset="0"/>
                <a:cs typeface="Calibri" panose="020F0502020204030204" pitchFamily="34" charset="0"/>
              </a:rPr>
              <a:t>(Wang et al., 2000)</a:t>
            </a:r>
            <a:endParaRPr kumimoji="1" lang="ko-Kore-KR" altLang="en-US" sz="1600" dirty="0">
              <a:latin typeface="Calibri" panose="020F0502020204030204" pitchFamily="34" charset="0"/>
              <a:cs typeface="Calibri" panose="020F0502020204030204" pitchFamily="34" charset="0"/>
            </a:endParaRPr>
          </a:p>
        </p:txBody>
      </p:sp>
      <p:cxnSp>
        <p:nvCxnSpPr>
          <p:cNvPr id="28" name="직선 화살표 연결선 27">
            <a:extLst>
              <a:ext uri="{FF2B5EF4-FFF2-40B4-BE49-F238E27FC236}">
                <a16:creationId xmlns:a16="http://schemas.microsoft.com/office/drawing/2014/main" id="{25BA2384-9E20-4DED-7E16-FF7541944AB6}"/>
              </a:ext>
            </a:extLst>
          </p:cNvPr>
          <p:cNvCxnSpPr>
            <a:cxnSpLocks/>
            <a:stCxn id="26" idx="1"/>
          </p:cNvCxnSpPr>
          <p:nvPr/>
        </p:nvCxnSpPr>
        <p:spPr>
          <a:xfrm flipH="1">
            <a:off x="2070685" y="4178778"/>
            <a:ext cx="854335" cy="435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그림 32">
            <a:extLst>
              <a:ext uri="{FF2B5EF4-FFF2-40B4-BE49-F238E27FC236}">
                <a16:creationId xmlns:a16="http://schemas.microsoft.com/office/drawing/2014/main" id="{020CFB8C-63A9-BD0D-06AE-B42348F42D7F}"/>
              </a:ext>
            </a:extLst>
          </p:cNvPr>
          <p:cNvPicPr>
            <a:picLocks noChangeAspect="1"/>
          </p:cNvPicPr>
          <p:nvPr/>
        </p:nvPicPr>
        <p:blipFill rotWithShape="1">
          <a:blip r:embed="rId4"/>
          <a:srcRect t="50230" b="-1433"/>
          <a:stretch/>
        </p:blipFill>
        <p:spPr>
          <a:xfrm>
            <a:off x="8108791" y="1202774"/>
            <a:ext cx="2885009" cy="1846516"/>
          </a:xfrm>
          <a:prstGeom prst="rect">
            <a:avLst/>
          </a:prstGeom>
        </p:spPr>
      </p:pic>
      <p:grpSp>
        <p:nvGrpSpPr>
          <p:cNvPr id="72" name="그룹 71">
            <a:extLst>
              <a:ext uri="{FF2B5EF4-FFF2-40B4-BE49-F238E27FC236}">
                <a16:creationId xmlns:a16="http://schemas.microsoft.com/office/drawing/2014/main" id="{FB947F32-940C-1842-004C-9D39EDC52BED}"/>
              </a:ext>
            </a:extLst>
          </p:cNvPr>
          <p:cNvGrpSpPr/>
          <p:nvPr/>
        </p:nvGrpSpPr>
        <p:grpSpPr>
          <a:xfrm>
            <a:off x="6104666" y="1344953"/>
            <a:ext cx="1966824" cy="3563567"/>
            <a:chOff x="11729258" y="626097"/>
            <a:chExt cx="2617841" cy="4743108"/>
          </a:xfrm>
        </p:grpSpPr>
        <p:pic>
          <p:nvPicPr>
            <p:cNvPr id="57" name="그림 56">
              <a:extLst>
                <a:ext uri="{FF2B5EF4-FFF2-40B4-BE49-F238E27FC236}">
                  <a16:creationId xmlns:a16="http://schemas.microsoft.com/office/drawing/2014/main" id="{0208B004-BAEF-469C-3BA0-49802869F9DD}"/>
                </a:ext>
              </a:extLst>
            </p:cNvPr>
            <p:cNvPicPr>
              <a:picLocks noChangeAspect="1"/>
            </p:cNvPicPr>
            <p:nvPr/>
          </p:nvPicPr>
          <p:blipFill rotWithShape="1">
            <a:blip r:embed="rId5"/>
            <a:srcRect r="45350"/>
            <a:stretch/>
          </p:blipFill>
          <p:spPr>
            <a:xfrm>
              <a:off x="11729258" y="626097"/>
              <a:ext cx="2356432" cy="4743108"/>
            </a:xfrm>
            <a:prstGeom prst="rect">
              <a:avLst/>
            </a:prstGeom>
          </p:spPr>
        </p:pic>
        <p:cxnSp>
          <p:nvCxnSpPr>
            <p:cNvPr id="58" name="직선 연결선[R] 57">
              <a:extLst>
                <a:ext uri="{FF2B5EF4-FFF2-40B4-BE49-F238E27FC236}">
                  <a16:creationId xmlns:a16="http://schemas.microsoft.com/office/drawing/2014/main" id="{4EB14B2B-BC1B-DAFC-729A-0DF3FA6D3DD2}"/>
                </a:ext>
              </a:extLst>
            </p:cNvPr>
            <p:cNvCxnSpPr>
              <a:cxnSpLocks/>
            </p:cNvCxnSpPr>
            <p:nvPr/>
          </p:nvCxnSpPr>
          <p:spPr>
            <a:xfrm>
              <a:off x="12239133" y="1899577"/>
              <a:ext cx="1846557" cy="2929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E92FBCB-FE1F-676C-8980-361C0AE480FA}"/>
                </a:ext>
              </a:extLst>
            </p:cNvPr>
            <p:cNvSpPr txBox="1"/>
            <p:nvPr/>
          </p:nvSpPr>
          <p:spPr>
            <a:xfrm>
              <a:off x="13602047" y="3923545"/>
              <a:ext cx="745052" cy="337962"/>
            </a:xfrm>
            <a:prstGeom prst="rect">
              <a:avLst/>
            </a:prstGeom>
            <a:noFill/>
          </p:spPr>
          <p:txBody>
            <a:bodyPr wrap="none" rtlCol="0">
              <a:spAutoFit/>
            </a:bodyPr>
            <a:lstStyle/>
            <a:p>
              <a:pPr latinLnBrk="0"/>
              <a:r>
                <a:rPr kumimoji="1" lang="en-US" altLang="ko-Kore-KR" sz="1050" dirty="0">
                  <a:latin typeface="Calibri" panose="020F0502020204030204" pitchFamily="34" charset="0"/>
                  <a:cs typeface="Calibri" panose="020F0502020204030204" pitchFamily="34" charset="0"/>
                </a:rPr>
                <a:t>143.5E</a:t>
              </a:r>
              <a:endParaRPr kumimoji="1" lang="ko-Kore-KR" altLang="en-US" sz="1050" dirty="0">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892AABAF-0536-D93E-40FD-C6A10377242D}"/>
                </a:ext>
              </a:extLst>
            </p:cNvPr>
            <p:cNvSpPr txBox="1"/>
            <p:nvPr/>
          </p:nvSpPr>
          <p:spPr>
            <a:xfrm>
              <a:off x="13007132" y="3618389"/>
              <a:ext cx="608501" cy="337962"/>
            </a:xfrm>
            <a:prstGeom prst="rect">
              <a:avLst/>
            </a:prstGeom>
            <a:noFill/>
          </p:spPr>
          <p:txBody>
            <a:bodyPr wrap="none" rtlCol="0">
              <a:spAutoFit/>
            </a:bodyPr>
            <a:lstStyle/>
            <a:p>
              <a:pPr latinLnBrk="0"/>
              <a:r>
                <a:rPr kumimoji="1" lang="en-US" altLang="ko-Kore-KR" sz="1050" dirty="0">
                  <a:latin typeface="Calibri" panose="020F0502020204030204" pitchFamily="34" charset="0"/>
                  <a:cs typeface="Calibri" panose="020F0502020204030204" pitchFamily="34" charset="0"/>
                </a:rPr>
                <a:t>138E</a:t>
              </a:r>
              <a:endParaRPr kumimoji="1" lang="ko-Kore-KR" altLang="en-US" sz="105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1909281F-859A-34EA-FC68-1DF61C718ED7}"/>
                </a:ext>
              </a:extLst>
            </p:cNvPr>
            <p:cNvSpPr txBox="1"/>
            <p:nvPr/>
          </p:nvSpPr>
          <p:spPr>
            <a:xfrm>
              <a:off x="12744293" y="3215162"/>
              <a:ext cx="608501" cy="337962"/>
            </a:xfrm>
            <a:prstGeom prst="rect">
              <a:avLst/>
            </a:prstGeom>
            <a:noFill/>
          </p:spPr>
          <p:txBody>
            <a:bodyPr wrap="none" rtlCol="0">
              <a:spAutoFit/>
            </a:bodyPr>
            <a:lstStyle/>
            <a:p>
              <a:pPr latinLnBrk="0"/>
              <a:r>
                <a:rPr kumimoji="1" lang="en-US" altLang="ko-Kore-KR" sz="1050" dirty="0">
                  <a:latin typeface="Calibri" panose="020F0502020204030204" pitchFamily="34" charset="0"/>
                  <a:cs typeface="Calibri" panose="020F0502020204030204" pitchFamily="34" charset="0"/>
                </a:rPr>
                <a:t>133E</a:t>
              </a:r>
              <a:endParaRPr kumimoji="1" lang="ko-Kore-KR" altLang="en-US" sz="1050" dirty="0">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9012A079-1E63-6127-4E81-C29AB03EB898}"/>
                </a:ext>
              </a:extLst>
            </p:cNvPr>
            <p:cNvSpPr txBox="1"/>
            <p:nvPr/>
          </p:nvSpPr>
          <p:spPr>
            <a:xfrm>
              <a:off x="12352774" y="2805178"/>
              <a:ext cx="809060" cy="327720"/>
            </a:xfrm>
            <a:prstGeom prst="rect">
              <a:avLst/>
            </a:prstGeom>
            <a:noFill/>
          </p:spPr>
          <p:txBody>
            <a:bodyPr wrap="none" rtlCol="0">
              <a:spAutoFit/>
            </a:bodyPr>
            <a:lstStyle/>
            <a:p>
              <a:pPr latinLnBrk="0"/>
              <a:r>
                <a:rPr kumimoji="1" lang="en-US" altLang="ko-Kore-KR" sz="1000" dirty="0">
                  <a:latin typeface="Calibri" panose="020F0502020204030204" pitchFamily="34" charset="0"/>
                  <a:cs typeface="Calibri" panose="020F0502020204030204" pitchFamily="34" charset="0"/>
                </a:rPr>
                <a:t>128.75E</a:t>
              </a:r>
              <a:endParaRPr kumimoji="1" lang="ko-Kore-KR" altLang="en-US" sz="1000" dirty="0">
                <a:latin typeface="Calibri" panose="020F0502020204030204" pitchFamily="34" charset="0"/>
                <a:cs typeface="Calibri" panose="020F0502020204030204" pitchFamily="34" charset="0"/>
              </a:endParaRPr>
            </a:p>
          </p:txBody>
        </p:sp>
        <p:sp>
          <p:nvSpPr>
            <p:cNvPr id="63" name="TextBox 62">
              <a:extLst>
                <a:ext uri="{FF2B5EF4-FFF2-40B4-BE49-F238E27FC236}">
                  <a16:creationId xmlns:a16="http://schemas.microsoft.com/office/drawing/2014/main" id="{5B52C3D2-443F-1237-567D-DD334CB30F33}"/>
                </a:ext>
              </a:extLst>
            </p:cNvPr>
            <p:cNvSpPr txBox="1"/>
            <p:nvPr/>
          </p:nvSpPr>
          <p:spPr>
            <a:xfrm>
              <a:off x="12572650" y="2323107"/>
              <a:ext cx="836796" cy="337962"/>
            </a:xfrm>
            <a:prstGeom prst="rect">
              <a:avLst/>
            </a:prstGeom>
            <a:noFill/>
          </p:spPr>
          <p:txBody>
            <a:bodyPr wrap="none" rtlCol="0">
              <a:spAutoFit/>
            </a:bodyPr>
            <a:lstStyle/>
            <a:p>
              <a:pPr latinLnBrk="0"/>
              <a:r>
                <a:rPr kumimoji="1" lang="en-US" altLang="ko-Kore-KR" sz="1050" dirty="0">
                  <a:latin typeface="Calibri" panose="020F0502020204030204" pitchFamily="34" charset="0"/>
                  <a:cs typeface="Calibri" panose="020F0502020204030204" pitchFamily="34" charset="0"/>
                </a:rPr>
                <a:t>127.25E</a:t>
              </a:r>
              <a:endParaRPr kumimoji="1" lang="ko-Kore-KR" altLang="en-US" sz="1050" dirty="0">
                <a:latin typeface="Calibri" panose="020F0502020204030204" pitchFamily="34" charset="0"/>
                <a:cs typeface="Calibri" panose="020F0502020204030204" pitchFamily="34" charset="0"/>
              </a:endParaRPr>
            </a:p>
          </p:txBody>
        </p:sp>
        <p:sp>
          <p:nvSpPr>
            <p:cNvPr id="64" name="TextBox 63">
              <a:extLst>
                <a:ext uri="{FF2B5EF4-FFF2-40B4-BE49-F238E27FC236}">
                  <a16:creationId xmlns:a16="http://schemas.microsoft.com/office/drawing/2014/main" id="{FDBE7DBE-65F1-4273-1139-BCD6B91EAD58}"/>
                </a:ext>
              </a:extLst>
            </p:cNvPr>
            <p:cNvSpPr txBox="1"/>
            <p:nvPr/>
          </p:nvSpPr>
          <p:spPr>
            <a:xfrm>
              <a:off x="12381622" y="1940130"/>
              <a:ext cx="745052" cy="337962"/>
            </a:xfrm>
            <a:prstGeom prst="rect">
              <a:avLst/>
            </a:prstGeom>
            <a:noFill/>
          </p:spPr>
          <p:txBody>
            <a:bodyPr wrap="none" rtlCol="0">
              <a:spAutoFit/>
            </a:bodyPr>
            <a:lstStyle/>
            <a:p>
              <a:pPr latinLnBrk="0"/>
              <a:r>
                <a:rPr kumimoji="1" lang="en-US" altLang="ko-Kore-KR" sz="1050" dirty="0">
                  <a:latin typeface="Calibri" panose="020F0502020204030204" pitchFamily="34" charset="0"/>
                  <a:cs typeface="Calibri" panose="020F0502020204030204" pitchFamily="34" charset="0"/>
                </a:rPr>
                <a:t>124.5E</a:t>
              </a:r>
              <a:endParaRPr kumimoji="1" lang="ko-Kore-KR" altLang="en-US" sz="1050" dirty="0">
                <a:latin typeface="Calibri" panose="020F0502020204030204" pitchFamily="34" charset="0"/>
                <a:cs typeface="Calibri" panose="020F0502020204030204" pitchFamily="34" charset="0"/>
              </a:endParaRPr>
            </a:p>
          </p:txBody>
        </p:sp>
        <p:cxnSp>
          <p:nvCxnSpPr>
            <p:cNvPr id="65" name="직선 연결선[R] 64">
              <a:extLst>
                <a:ext uri="{FF2B5EF4-FFF2-40B4-BE49-F238E27FC236}">
                  <a16:creationId xmlns:a16="http://schemas.microsoft.com/office/drawing/2014/main" id="{BD03E208-9C41-E99C-6D2A-EA6DAB917255}"/>
                </a:ext>
              </a:extLst>
            </p:cNvPr>
            <p:cNvCxnSpPr>
              <a:cxnSpLocks/>
            </p:cNvCxnSpPr>
            <p:nvPr/>
          </p:nvCxnSpPr>
          <p:spPr>
            <a:xfrm>
              <a:off x="12237806" y="1899530"/>
              <a:ext cx="1846557" cy="2929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포인트가 5개인 별[5] 65">
              <a:extLst>
                <a:ext uri="{FF2B5EF4-FFF2-40B4-BE49-F238E27FC236}">
                  <a16:creationId xmlns:a16="http://schemas.microsoft.com/office/drawing/2014/main" id="{19572E73-F006-0465-5295-F63B223593D8}"/>
                </a:ext>
              </a:extLst>
            </p:cNvPr>
            <p:cNvSpPr>
              <a:spLocks noChangeAspect="1"/>
            </p:cNvSpPr>
            <p:nvPr/>
          </p:nvSpPr>
          <p:spPr>
            <a:xfrm>
              <a:off x="13602047" y="3923545"/>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sp>
          <p:nvSpPr>
            <p:cNvPr id="67" name="포인트가 5개인 별[5] 66">
              <a:extLst>
                <a:ext uri="{FF2B5EF4-FFF2-40B4-BE49-F238E27FC236}">
                  <a16:creationId xmlns:a16="http://schemas.microsoft.com/office/drawing/2014/main" id="{F9DFF4AE-E993-C366-56CF-52BA7FE74ECD}"/>
                </a:ext>
              </a:extLst>
            </p:cNvPr>
            <p:cNvSpPr/>
            <p:nvPr/>
          </p:nvSpPr>
          <p:spPr>
            <a:xfrm>
              <a:off x="13263367" y="3534873"/>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sp>
          <p:nvSpPr>
            <p:cNvPr id="68" name="포인트가 5개인 별[5] 67">
              <a:extLst>
                <a:ext uri="{FF2B5EF4-FFF2-40B4-BE49-F238E27FC236}">
                  <a16:creationId xmlns:a16="http://schemas.microsoft.com/office/drawing/2014/main" id="{2FC4BD36-06D7-9CD3-9BAF-7DE1AD2111E5}"/>
                </a:ext>
              </a:extLst>
            </p:cNvPr>
            <p:cNvSpPr/>
            <p:nvPr/>
          </p:nvSpPr>
          <p:spPr>
            <a:xfrm>
              <a:off x="12914363" y="3156702"/>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sp>
          <p:nvSpPr>
            <p:cNvPr id="69" name="포인트가 5개인 별[5] 68">
              <a:extLst>
                <a:ext uri="{FF2B5EF4-FFF2-40B4-BE49-F238E27FC236}">
                  <a16:creationId xmlns:a16="http://schemas.microsoft.com/office/drawing/2014/main" id="{506C98FB-02DB-3ADE-18E1-C87094AAFAEB}"/>
                </a:ext>
              </a:extLst>
            </p:cNvPr>
            <p:cNvSpPr>
              <a:spLocks noChangeAspect="1"/>
            </p:cNvSpPr>
            <p:nvPr/>
          </p:nvSpPr>
          <p:spPr>
            <a:xfrm>
              <a:off x="12642611" y="2771934"/>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sp>
          <p:nvSpPr>
            <p:cNvPr id="70" name="포인트가 5개인 별[5] 69">
              <a:extLst>
                <a:ext uri="{FF2B5EF4-FFF2-40B4-BE49-F238E27FC236}">
                  <a16:creationId xmlns:a16="http://schemas.microsoft.com/office/drawing/2014/main" id="{FD8DDFF6-77DE-977A-CFEB-8AEB4FA0211C}"/>
                </a:ext>
              </a:extLst>
            </p:cNvPr>
            <p:cNvSpPr>
              <a:spLocks noChangeAspect="1"/>
            </p:cNvSpPr>
            <p:nvPr/>
          </p:nvSpPr>
          <p:spPr>
            <a:xfrm>
              <a:off x="12551346" y="2387366"/>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sp>
          <p:nvSpPr>
            <p:cNvPr id="71" name="포인트가 5개인 별[5] 70">
              <a:extLst>
                <a:ext uri="{FF2B5EF4-FFF2-40B4-BE49-F238E27FC236}">
                  <a16:creationId xmlns:a16="http://schemas.microsoft.com/office/drawing/2014/main" id="{2081CC57-288E-EB5C-730D-5667F32F6E6C}"/>
                </a:ext>
              </a:extLst>
            </p:cNvPr>
            <p:cNvSpPr>
              <a:spLocks noChangeAspect="1"/>
            </p:cNvSpPr>
            <p:nvPr/>
          </p:nvSpPr>
          <p:spPr>
            <a:xfrm>
              <a:off x="12359223" y="2021695"/>
              <a:ext cx="72000" cy="7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grpSp>
      <p:sp>
        <p:nvSpPr>
          <p:cNvPr id="74" name="TextBox 73">
            <a:extLst>
              <a:ext uri="{FF2B5EF4-FFF2-40B4-BE49-F238E27FC236}">
                <a16:creationId xmlns:a16="http://schemas.microsoft.com/office/drawing/2014/main" id="{7C3B5F40-BE03-4597-F678-F5CB6F17912C}"/>
              </a:ext>
            </a:extLst>
          </p:cNvPr>
          <p:cNvSpPr txBox="1"/>
          <p:nvPr/>
        </p:nvSpPr>
        <p:spPr>
          <a:xfrm>
            <a:off x="5845167" y="4884871"/>
            <a:ext cx="6224575" cy="1477328"/>
          </a:xfrm>
          <a:prstGeom prst="rect">
            <a:avLst/>
          </a:prstGeom>
          <a:noFill/>
        </p:spPr>
        <p:txBody>
          <a:bodyPr wrap="square">
            <a:spAutoFit/>
          </a:bodyPr>
          <a:lstStyle/>
          <a:p>
            <a:pPr marL="285750" indent="-285750" latinLnBrk="0">
              <a:buFont typeface="Wingdings" pitchFamily="2" charset="2"/>
              <a:buChar char="§"/>
            </a:pPr>
            <a:r>
              <a:rPr kumimoji="1" lang="en-US" altLang="ko-Kore-KR" dirty="0">
                <a:latin typeface="Calibri" panose="020F0502020204030204" pitchFamily="34" charset="0"/>
                <a:cs typeface="Calibri" panose="020F0502020204030204" pitchFamily="34" charset="0"/>
              </a:rPr>
              <a:t>Negative WSCa and Rossby wave propagation</a:t>
            </a:r>
          </a:p>
          <a:p>
            <a:pPr latinLnBrk="0"/>
            <a:r>
              <a:rPr kumimoji="1" lang="en-US" altLang="ko-Kore-KR" dirty="0">
                <a:latin typeface="Calibri" panose="020F0502020204030204" pitchFamily="34" charset="0"/>
                <a:cs typeface="Calibri" panose="020F0502020204030204" pitchFamily="34" charset="0"/>
                <a:sym typeface="Wingdings" pitchFamily="2" charset="2"/>
              </a:rPr>
              <a:t>	 </a:t>
            </a:r>
            <a:r>
              <a:rPr kumimoji="1" lang="en-US" altLang="ko-Kore-KR" dirty="0">
                <a:latin typeface="Calibri" panose="020F0502020204030204" pitchFamily="34" charset="0"/>
                <a:cs typeface="Calibri" panose="020F0502020204030204" pitchFamily="34" charset="0"/>
              </a:rPr>
              <a:t>positive SSH and temperature anomaly</a:t>
            </a:r>
          </a:p>
          <a:p>
            <a:pPr marL="285750" indent="-285750" latinLnBrk="0">
              <a:buFont typeface="Wingdings" pitchFamily="2" charset="2"/>
              <a:buChar char="§"/>
            </a:pPr>
            <a:r>
              <a:rPr kumimoji="1" lang="en-US" altLang="ko-Kore-KR" dirty="0">
                <a:latin typeface="Calibri" panose="020F0502020204030204" pitchFamily="34" charset="0"/>
                <a:cs typeface="Calibri" panose="020F0502020204030204" pitchFamily="34" charset="0"/>
              </a:rPr>
              <a:t>Deepening of mixed layer </a:t>
            </a:r>
          </a:p>
          <a:p>
            <a:pPr latinLnBrk="0"/>
            <a:r>
              <a:rPr kumimoji="1" lang="en-US" altLang="ko-Kore-KR" dirty="0">
                <a:latin typeface="Calibri" panose="020F0502020204030204" pitchFamily="34" charset="0"/>
                <a:cs typeface="Calibri" panose="020F0502020204030204" pitchFamily="34" charset="0"/>
                <a:sym typeface="Wingdings" pitchFamily="2" charset="2"/>
              </a:rPr>
              <a:t>	 </a:t>
            </a:r>
            <a:r>
              <a:rPr kumimoji="1" lang="en-US" altLang="ko-Kore-KR" dirty="0">
                <a:latin typeface="Calibri" panose="020F0502020204030204" pitchFamily="34" charset="0"/>
                <a:cs typeface="Calibri" panose="020F0502020204030204" pitchFamily="34" charset="0"/>
              </a:rPr>
              <a:t>emergence of the subsurface temperature to the 	      surface</a:t>
            </a:r>
          </a:p>
        </p:txBody>
      </p:sp>
      <p:grpSp>
        <p:nvGrpSpPr>
          <p:cNvPr id="80" name="그룹 79">
            <a:extLst>
              <a:ext uri="{FF2B5EF4-FFF2-40B4-BE49-F238E27FC236}">
                <a16:creationId xmlns:a16="http://schemas.microsoft.com/office/drawing/2014/main" id="{F53781E6-AD24-77DB-8979-D4258CD1A2E7}"/>
              </a:ext>
            </a:extLst>
          </p:cNvPr>
          <p:cNvGrpSpPr/>
          <p:nvPr/>
        </p:nvGrpSpPr>
        <p:grpSpPr>
          <a:xfrm>
            <a:off x="8197010" y="3088235"/>
            <a:ext cx="1786152" cy="1747450"/>
            <a:chOff x="12774538" y="2790506"/>
            <a:chExt cx="3480705" cy="3405286"/>
          </a:xfrm>
        </p:grpSpPr>
        <p:pic>
          <p:nvPicPr>
            <p:cNvPr id="76" name="그림 75">
              <a:extLst>
                <a:ext uri="{FF2B5EF4-FFF2-40B4-BE49-F238E27FC236}">
                  <a16:creationId xmlns:a16="http://schemas.microsoft.com/office/drawing/2014/main" id="{A11ADFC6-85A8-ED7A-0515-A560FB9E13AA}"/>
                </a:ext>
              </a:extLst>
            </p:cNvPr>
            <p:cNvPicPr>
              <a:picLocks noChangeAspect="1"/>
            </p:cNvPicPr>
            <p:nvPr/>
          </p:nvPicPr>
          <p:blipFill rotWithShape="1">
            <a:blip r:embed="rId6"/>
            <a:srcRect t="27692" r="49670" b="-1"/>
            <a:stretch/>
          </p:blipFill>
          <p:spPr>
            <a:xfrm>
              <a:off x="12774538" y="2790506"/>
              <a:ext cx="2998570" cy="3281092"/>
            </a:xfrm>
            <a:prstGeom prst="rect">
              <a:avLst/>
            </a:prstGeom>
          </p:spPr>
        </p:pic>
        <p:pic>
          <p:nvPicPr>
            <p:cNvPr id="77" name="그림 76">
              <a:extLst>
                <a:ext uri="{FF2B5EF4-FFF2-40B4-BE49-F238E27FC236}">
                  <a16:creationId xmlns:a16="http://schemas.microsoft.com/office/drawing/2014/main" id="{9DAE0C88-939E-E49E-4396-365BB4F906E6}"/>
                </a:ext>
              </a:extLst>
            </p:cNvPr>
            <p:cNvPicPr>
              <a:picLocks noChangeAspect="1"/>
            </p:cNvPicPr>
            <p:nvPr/>
          </p:nvPicPr>
          <p:blipFill rotWithShape="1">
            <a:blip r:embed="rId6"/>
            <a:srcRect l="92080" t="27676" b="22229"/>
            <a:stretch/>
          </p:blipFill>
          <p:spPr>
            <a:xfrm>
              <a:off x="15633543" y="3098946"/>
              <a:ext cx="565525" cy="2273139"/>
            </a:xfrm>
            <a:prstGeom prst="rect">
              <a:avLst/>
            </a:prstGeom>
          </p:spPr>
        </p:pic>
        <p:pic>
          <p:nvPicPr>
            <p:cNvPr id="78" name="그림 77">
              <a:extLst>
                <a:ext uri="{FF2B5EF4-FFF2-40B4-BE49-F238E27FC236}">
                  <a16:creationId xmlns:a16="http://schemas.microsoft.com/office/drawing/2014/main" id="{5F29A11A-CF49-61E1-DD94-54D1EE091DD3}"/>
                </a:ext>
              </a:extLst>
            </p:cNvPr>
            <p:cNvPicPr>
              <a:picLocks noChangeAspect="1"/>
            </p:cNvPicPr>
            <p:nvPr/>
          </p:nvPicPr>
          <p:blipFill rotWithShape="1">
            <a:blip r:embed="rId6"/>
            <a:srcRect l="95203" t="24145" b="72105"/>
            <a:stretch/>
          </p:blipFill>
          <p:spPr>
            <a:xfrm>
              <a:off x="15912673" y="2974768"/>
              <a:ext cx="342570" cy="170229"/>
            </a:xfrm>
            <a:prstGeom prst="rect">
              <a:avLst/>
            </a:prstGeom>
          </p:spPr>
        </p:pic>
        <p:sp>
          <p:nvSpPr>
            <p:cNvPr id="79" name="직사각형 78">
              <a:extLst>
                <a:ext uri="{FF2B5EF4-FFF2-40B4-BE49-F238E27FC236}">
                  <a16:creationId xmlns:a16="http://schemas.microsoft.com/office/drawing/2014/main" id="{542D0531-B023-C51A-B7BD-17AA2567761C}"/>
                </a:ext>
              </a:extLst>
            </p:cNvPr>
            <p:cNvSpPr/>
            <p:nvPr/>
          </p:nvSpPr>
          <p:spPr>
            <a:xfrm>
              <a:off x="15633513" y="5346848"/>
              <a:ext cx="450072" cy="848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1528700-DF47-9810-22C1-CC7B8E33A10C}"/>
                  </a:ext>
                </a:extLst>
              </p:cNvPr>
              <p:cNvSpPr txBox="1"/>
              <p:nvPr/>
            </p:nvSpPr>
            <p:spPr>
              <a:xfrm>
                <a:off x="10280528" y="3431106"/>
                <a:ext cx="1171431" cy="439992"/>
              </a:xfrm>
              <a:prstGeom prst="rect">
                <a:avLst/>
              </a:prstGeom>
              <a:noFill/>
            </p:spPr>
            <p:txBody>
              <a:bodyPr wrap="square" rtlCol="0">
                <a:spAutoFit/>
              </a:bodyPr>
              <a:lstStyle/>
              <a:p>
                <a:pPr latinLnBrk="0"/>
                <a14:m>
                  <m:oMathPara xmlns:m="http://schemas.openxmlformats.org/officeDocument/2006/math">
                    <m:oMathParaPr>
                      <m:jc m:val="centerGroup"/>
                    </m:oMathParaPr>
                    <m:oMath xmlns:m="http://schemas.openxmlformats.org/officeDocument/2006/math">
                      <m:sSub>
                        <m:sSubPr>
                          <m:ctrlPr>
                            <a:rPr kumimoji="1" lang="en-US" altLang="ko-Kore-KR" sz="1100" b="0" i="1" smtClean="0">
                              <a:latin typeface="Cambria Math" panose="02040503050406030204" pitchFamily="18" charset="0"/>
                            </a:rPr>
                          </m:ctrlPr>
                        </m:sSubPr>
                        <m:e>
                          <m:r>
                            <a:rPr kumimoji="1" lang="en-US" altLang="ko-Kore-KR" sz="1100" b="0" i="1" smtClean="0">
                              <a:latin typeface="Cambria Math" panose="02040503050406030204" pitchFamily="18" charset="0"/>
                            </a:rPr>
                            <m:t>𝑤</m:t>
                          </m:r>
                        </m:e>
                        <m:sub>
                          <m:r>
                            <a:rPr kumimoji="1" lang="en-US" altLang="ko-Kore-KR" sz="1100" b="0" i="1" smtClean="0">
                              <a:latin typeface="Cambria Math" panose="02040503050406030204" pitchFamily="18" charset="0"/>
                            </a:rPr>
                            <m:t>𝑒</m:t>
                          </m:r>
                        </m:sub>
                      </m:sSub>
                      <m:r>
                        <a:rPr kumimoji="1" lang="en-US" altLang="ko-Kore-KR" sz="1100" b="0" i="1" smtClean="0">
                          <a:latin typeface="Cambria Math" panose="02040503050406030204" pitchFamily="18" charset="0"/>
                        </a:rPr>
                        <m:t>= </m:t>
                      </m:r>
                      <m:f>
                        <m:fPr>
                          <m:ctrlPr>
                            <a:rPr kumimoji="1" lang="en-US" altLang="ko-Kore-KR" sz="1100" b="0" i="1" smtClean="0">
                              <a:latin typeface="Cambria Math" panose="02040503050406030204" pitchFamily="18" charset="0"/>
                            </a:rPr>
                          </m:ctrlPr>
                        </m:fPr>
                        <m:num>
                          <m:r>
                            <a:rPr kumimoji="1" lang="en-US" altLang="ko-Kore-KR" sz="1100" b="0" i="1" smtClean="0">
                              <a:latin typeface="Cambria Math" panose="02040503050406030204" pitchFamily="18" charset="0"/>
                            </a:rPr>
                            <m:t>1</m:t>
                          </m:r>
                        </m:num>
                        <m:den>
                          <m:r>
                            <a:rPr kumimoji="1" lang="en-US" altLang="ko-Kore-KR" sz="1100" b="0" i="1" smtClean="0">
                              <a:latin typeface="Cambria Math" panose="02040503050406030204" pitchFamily="18" charset="0"/>
                              <a:ea typeface="Cambria Math" panose="02040503050406030204" pitchFamily="18" charset="0"/>
                            </a:rPr>
                            <m:t>𝜌</m:t>
                          </m:r>
                          <m:r>
                            <a:rPr kumimoji="1" lang="en-US" altLang="ko-Kore-KR" sz="1100" b="0" i="1" smtClean="0">
                              <a:latin typeface="Cambria Math" panose="02040503050406030204" pitchFamily="18" charset="0"/>
                              <a:ea typeface="Cambria Math" panose="02040503050406030204" pitchFamily="18" charset="0"/>
                            </a:rPr>
                            <m:t>𝑓</m:t>
                          </m:r>
                        </m:den>
                      </m:f>
                      <m:r>
                        <m:rPr>
                          <m:sty m:val="p"/>
                        </m:rPr>
                        <a:rPr kumimoji="1" lang="en-US" altLang="ko-Kore-KR" sz="1100" b="0" i="1" smtClean="0">
                          <a:latin typeface="Cambria Math" panose="02040503050406030204" pitchFamily="18" charset="0"/>
                          <a:ea typeface="Cambria Math" panose="02040503050406030204" pitchFamily="18" charset="0"/>
                        </a:rPr>
                        <m:t>∇</m:t>
                      </m:r>
                      <m:r>
                        <a:rPr kumimoji="1" lang="en-US" altLang="ko-Kore-KR" sz="1100" b="0" i="1" smtClean="0">
                          <a:latin typeface="Cambria Math" panose="02040503050406030204" pitchFamily="18" charset="0"/>
                          <a:ea typeface="Cambria Math" panose="02040503050406030204" pitchFamily="18" charset="0"/>
                        </a:rPr>
                        <m:t>×</m:t>
                      </m:r>
                      <m:acc>
                        <m:accPr>
                          <m:chr m:val="⃑"/>
                          <m:ctrlPr>
                            <a:rPr kumimoji="1" lang="en-US" altLang="ko-Kore-KR" sz="1100" b="0" i="1" smtClean="0">
                              <a:latin typeface="Cambria Math" panose="02040503050406030204" pitchFamily="18" charset="0"/>
                              <a:ea typeface="Cambria Math" panose="02040503050406030204" pitchFamily="18" charset="0"/>
                            </a:rPr>
                          </m:ctrlPr>
                        </m:accPr>
                        <m:e>
                          <m:r>
                            <a:rPr kumimoji="1" lang="en-US" altLang="ko-Kore-KR" sz="1100" b="0" i="1" smtClean="0">
                              <a:latin typeface="Cambria Math" panose="02040503050406030204" pitchFamily="18" charset="0"/>
                              <a:ea typeface="Cambria Math" panose="02040503050406030204" pitchFamily="18" charset="0"/>
                            </a:rPr>
                            <m:t>𝜏</m:t>
                          </m:r>
                          <m:r>
                            <a:rPr kumimoji="1" lang="en-US" altLang="ko-Kore-KR" sz="1100" b="0" i="1" smtClean="0">
                              <a:latin typeface="Cambria Math" panose="02040503050406030204" pitchFamily="18" charset="0"/>
                              <a:ea typeface="Cambria Math" panose="02040503050406030204" pitchFamily="18" charset="0"/>
                            </a:rPr>
                            <m:t> </m:t>
                          </m:r>
                        </m:e>
                      </m:acc>
                    </m:oMath>
                  </m:oMathPara>
                </a14:m>
                <a:endParaRPr kumimoji="1" lang="en-US" altLang="ko-Kore-KR" sz="1100" dirty="0">
                  <a:latin typeface="Calibri" panose="020F0502020204030204" pitchFamily="34" charset="0"/>
                  <a:cs typeface="Calibri" panose="020F0502020204030204" pitchFamily="34" charset="0"/>
                </a:endParaRPr>
              </a:p>
            </p:txBody>
          </p:sp>
        </mc:Choice>
        <mc:Fallback xmlns="">
          <p:sp>
            <p:nvSpPr>
              <p:cNvPr id="82" name="TextBox 81">
                <a:extLst>
                  <a:ext uri="{FF2B5EF4-FFF2-40B4-BE49-F238E27FC236}">
                    <a16:creationId xmlns:a16="http://schemas.microsoft.com/office/drawing/2014/main" id="{F1528700-DF47-9810-22C1-CC7B8E33A10C}"/>
                  </a:ext>
                </a:extLst>
              </p:cNvPr>
              <p:cNvSpPr txBox="1">
                <a:spLocks noRot="1" noChangeAspect="1" noMove="1" noResize="1" noEditPoints="1" noAdjustHandles="1" noChangeArrowheads="1" noChangeShapeType="1" noTextEdit="1"/>
              </p:cNvSpPr>
              <p:nvPr/>
            </p:nvSpPr>
            <p:spPr>
              <a:xfrm>
                <a:off x="10280528" y="3431106"/>
                <a:ext cx="1171431" cy="439992"/>
              </a:xfrm>
              <a:prstGeom prst="rect">
                <a:avLst/>
              </a:prstGeom>
              <a:blipFill>
                <a:blip r:embed="rId7"/>
                <a:stretch>
                  <a:fillRect b="-2857"/>
                </a:stretch>
              </a:blipFill>
            </p:spPr>
            <p:txBody>
              <a:bodyPr/>
              <a:lstStyle/>
              <a:p>
                <a:r>
                  <a:rPr lang="ko-KR" altLang="en-US">
                    <a:noFill/>
                  </a:rPr>
                  <a:t> </a:t>
                </a:r>
              </a:p>
            </p:txBody>
          </p:sp>
        </mc:Fallback>
      </mc:AlternateContent>
      <p:sp>
        <p:nvSpPr>
          <p:cNvPr id="83" name="TextBox 82">
            <a:extLst>
              <a:ext uri="{FF2B5EF4-FFF2-40B4-BE49-F238E27FC236}">
                <a16:creationId xmlns:a16="http://schemas.microsoft.com/office/drawing/2014/main" id="{CB611C86-AD6D-88F6-3A0F-E09668FE402F}"/>
              </a:ext>
            </a:extLst>
          </p:cNvPr>
          <p:cNvSpPr txBox="1"/>
          <p:nvPr/>
        </p:nvSpPr>
        <p:spPr>
          <a:xfrm>
            <a:off x="9988434" y="3171114"/>
            <a:ext cx="1899494" cy="338554"/>
          </a:xfrm>
          <a:prstGeom prst="rect">
            <a:avLst/>
          </a:prstGeom>
          <a:noFill/>
        </p:spPr>
        <p:txBody>
          <a:bodyPr wrap="none" rtlCol="0">
            <a:spAutoFit/>
          </a:bodyPr>
          <a:lstStyle/>
          <a:p>
            <a:pPr latinLnBrk="0"/>
            <a:r>
              <a:rPr kumimoji="1" lang="en-US" altLang="ko-Kore-KR" sz="1600" b="1" dirty="0">
                <a:latin typeface="Calibri" panose="020F0502020204030204" pitchFamily="34" charset="0"/>
                <a:cs typeface="Calibri" panose="020F0502020204030204" pitchFamily="34" charset="0"/>
              </a:rPr>
              <a:t>Ekman</a:t>
            </a:r>
            <a:r>
              <a:rPr kumimoji="1" lang="ko-KR" altLang="en-US" sz="1600" b="1" dirty="0">
                <a:latin typeface="Calibri" panose="020F0502020204030204" pitchFamily="34" charset="0"/>
                <a:cs typeface="Calibri" panose="020F0502020204030204" pitchFamily="34" charset="0"/>
              </a:rPr>
              <a:t> </a:t>
            </a:r>
            <a:r>
              <a:rPr kumimoji="1" lang="en-US" altLang="ko-KR" sz="1600" b="1" dirty="0">
                <a:latin typeface="Calibri" panose="020F0502020204030204" pitchFamily="34" charset="0"/>
                <a:cs typeface="Calibri" panose="020F0502020204030204" pitchFamily="34" charset="0"/>
              </a:rPr>
              <a:t>downwelling</a:t>
            </a:r>
            <a:endParaRPr kumimoji="1" lang="ko-Kore-KR" altLang="en-US" sz="16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ADF8D6A-E347-8419-5B48-196F33A1858F}"/>
                  </a:ext>
                </a:extLst>
              </p:cNvPr>
              <p:cNvSpPr txBox="1"/>
              <p:nvPr/>
            </p:nvSpPr>
            <p:spPr>
              <a:xfrm>
                <a:off x="10213746" y="4181951"/>
                <a:ext cx="1292790" cy="400431"/>
              </a:xfrm>
              <a:prstGeom prst="rect">
                <a:avLst/>
              </a:prstGeom>
              <a:noFill/>
            </p:spPr>
            <p:txBody>
              <a:bodyPr wrap="none" lIns="0" tIns="0" rIns="0" bIns="0" rtlCol="0">
                <a:spAutoFit/>
              </a:bodyPr>
              <a:lstStyle/>
              <a:p>
                <a:pPr latinLnBrk="0"/>
                <a14:m>
                  <m:oMathPara xmlns:m="http://schemas.openxmlformats.org/officeDocument/2006/math">
                    <m:oMathParaPr>
                      <m:jc m:val="centerGroup"/>
                    </m:oMathParaPr>
                    <m:oMath xmlns:m="http://schemas.openxmlformats.org/officeDocument/2006/math">
                      <m:r>
                        <a:rPr kumimoji="1" lang="ko-Kore-KR" altLang="en-US" sz="1100" i="1" smtClean="0">
                          <a:latin typeface="Cambria Math" panose="02040503050406030204" pitchFamily="18" charset="0"/>
                        </a:rPr>
                        <m:t>∆</m:t>
                      </m:r>
                      <m:r>
                        <a:rPr kumimoji="1" lang="en-US" altLang="ko-Kore-KR" sz="1100" b="0" i="1" smtClean="0">
                          <a:latin typeface="Cambria Math" panose="02040503050406030204" pitchFamily="18" charset="0"/>
                        </a:rPr>
                        <m:t>𝑇</m:t>
                      </m:r>
                      <m:r>
                        <a:rPr kumimoji="1" lang="en-US" altLang="ko-Kore-KR" sz="1100" b="0" i="1" smtClean="0">
                          <a:latin typeface="Cambria Math" panose="02040503050406030204" pitchFamily="18" charset="0"/>
                        </a:rPr>
                        <m:t>~</m:t>
                      </m:r>
                      <m:nary>
                        <m:naryPr>
                          <m:ctrlPr>
                            <a:rPr kumimoji="1" lang="ko-Kore-KR" altLang="en-US" sz="1100" i="1" smtClean="0">
                              <a:latin typeface="Cambria Math" panose="02040503050406030204" pitchFamily="18" charset="0"/>
                            </a:rPr>
                          </m:ctrlPr>
                        </m:naryPr>
                        <m:sub>
                          <m:r>
                            <m:rPr>
                              <m:brk m:alnAt="23"/>
                            </m:rPr>
                            <a:rPr kumimoji="1" lang="en-US" altLang="ko-Kore-KR" sz="1100" b="0" i="1" smtClean="0">
                              <a:latin typeface="Cambria Math" panose="02040503050406030204" pitchFamily="18" charset="0"/>
                            </a:rPr>
                            <m:t>𝑀</m:t>
                          </m:r>
                          <m:r>
                            <a:rPr kumimoji="1" lang="en-US" altLang="ko-Kore-KR" sz="1100" b="0" i="1" smtClean="0">
                              <a:latin typeface="Cambria Math" panose="02040503050406030204" pitchFamily="18" charset="0"/>
                            </a:rPr>
                            <m:t>𝑎𝑦</m:t>
                          </m:r>
                        </m:sub>
                        <m:sup>
                          <m:r>
                            <a:rPr kumimoji="1" lang="en-US" altLang="ko-Kore-KR" sz="1100" b="0" i="1" smtClean="0">
                              <a:latin typeface="Cambria Math" panose="02040503050406030204" pitchFamily="18" charset="0"/>
                            </a:rPr>
                            <m:t>𝑆𝑒𝑝</m:t>
                          </m:r>
                        </m:sup>
                        <m:e>
                          <m:sSub>
                            <m:sSubPr>
                              <m:ctrlPr>
                                <a:rPr kumimoji="1" lang="en-US" altLang="ko-Kore-KR" sz="1100" b="0" i="1" smtClean="0">
                                  <a:latin typeface="Cambria Math" panose="02040503050406030204" pitchFamily="18" charset="0"/>
                                </a:rPr>
                              </m:ctrlPr>
                            </m:sSubPr>
                            <m:e>
                              <m:r>
                                <a:rPr kumimoji="1" lang="en-US" altLang="ko-Kore-KR" sz="1100" b="0" i="1" smtClean="0">
                                  <a:latin typeface="Cambria Math" panose="02040503050406030204" pitchFamily="18" charset="0"/>
                                </a:rPr>
                                <m:t>−</m:t>
                              </m:r>
                              <m:r>
                                <a:rPr kumimoji="1" lang="en-US" altLang="ko-Kore-KR" sz="1100" b="0" i="1" smtClean="0">
                                  <a:latin typeface="Cambria Math" panose="02040503050406030204" pitchFamily="18" charset="0"/>
                                </a:rPr>
                                <m:t>𝑤</m:t>
                              </m:r>
                            </m:e>
                            <m:sub>
                              <m:r>
                                <a:rPr kumimoji="1" lang="en-US" altLang="ko-Kore-KR" sz="1100" b="0" i="1" smtClean="0">
                                  <a:latin typeface="Cambria Math" panose="02040503050406030204" pitchFamily="18" charset="0"/>
                                </a:rPr>
                                <m:t>𝑒</m:t>
                              </m:r>
                            </m:sub>
                          </m:sSub>
                          <m:f>
                            <m:fPr>
                              <m:ctrlPr>
                                <a:rPr kumimoji="1" lang="en-US" altLang="ko-Kore-KR" sz="1100" b="0" i="1" smtClean="0">
                                  <a:latin typeface="Cambria Math" panose="02040503050406030204" pitchFamily="18" charset="0"/>
                                  <a:ea typeface="Cambria Math" panose="02040503050406030204" pitchFamily="18" charset="0"/>
                                </a:rPr>
                              </m:ctrlPr>
                            </m:fPr>
                            <m:num>
                              <m:r>
                                <a:rPr kumimoji="1" lang="en-US" altLang="ko-Kore-KR" sz="1100" b="0" i="1" smtClean="0">
                                  <a:latin typeface="Cambria Math" panose="02040503050406030204" pitchFamily="18" charset="0"/>
                                  <a:ea typeface="Cambria Math" panose="02040503050406030204" pitchFamily="18" charset="0"/>
                                </a:rPr>
                                <m:t>𝜕</m:t>
                              </m:r>
                              <m:r>
                                <a:rPr kumimoji="1" lang="en-US" altLang="ko-Kore-KR" sz="1100" b="0" i="1" smtClean="0">
                                  <a:latin typeface="Cambria Math" panose="02040503050406030204" pitchFamily="18" charset="0"/>
                                  <a:ea typeface="Cambria Math" panose="02040503050406030204" pitchFamily="18" charset="0"/>
                                </a:rPr>
                                <m:t>𝑇</m:t>
                              </m:r>
                            </m:num>
                            <m:den>
                              <m:r>
                                <a:rPr kumimoji="1" lang="en-US" altLang="ko-Kore-KR" sz="1100" b="0" i="1" smtClean="0">
                                  <a:latin typeface="Cambria Math" panose="02040503050406030204" pitchFamily="18" charset="0"/>
                                  <a:ea typeface="Cambria Math" panose="02040503050406030204" pitchFamily="18" charset="0"/>
                                </a:rPr>
                                <m:t>𝜕</m:t>
                              </m:r>
                              <m:r>
                                <a:rPr kumimoji="1" lang="en-US" altLang="ko-Kore-KR" sz="1100" b="0" i="1" smtClean="0">
                                  <a:latin typeface="Cambria Math" panose="02040503050406030204" pitchFamily="18" charset="0"/>
                                  <a:ea typeface="Cambria Math" panose="02040503050406030204" pitchFamily="18" charset="0"/>
                                </a:rPr>
                                <m:t>𝑧</m:t>
                              </m:r>
                            </m:den>
                          </m:f>
                          <m:r>
                            <a:rPr kumimoji="1" lang="en-US" altLang="ko-Kore-KR" sz="1100" b="0" i="1" smtClean="0">
                              <a:latin typeface="Cambria Math" panose="02040503050406030204" pitchFamily="18" charset="0"/>
                              <a:ea typeface="Cambria Math" panose="02040503050406030204" pitchFamily="18" charset="0"/>
                            </a:rPr>
                            <m:t>𝑑𝑡</m:t>
                          </m:r>
                          <m:r>
                            <a:rPr kumimoji="1" lang="en-US" altLang="ko-Kore-KR" sz="1100" b="0" i="1" smtClean="0">
                              <a:latin typeface="Cambria Math" panose="02040503050406030204" pitchFamily="18" charset="0"/>
                            </a:rPr>
                            <m:t> </m:t>
                          </m:r>
                        </m:e>
                      </m:nary>
                    </m:oMath>
                  </m:oMathPara>
                </a14:m>
                <a:endParaRPr kumimoji="1" lang="ko-Kore-KR" altLang="en-US" sz="1100" dirty="0">
                  <a:latin typeface="Calibri" panose="020F0502020204030204" pitchFamily="34" charset="0"/>
                  <a:cs typeface="Calibri" panose="020F0502020204030204" pitchFamily="34" charset="0"/>
                </a:endParaRPr>
              </a:p>
            </p:txBody>
          </p:sp>
        </mc:Choice>
        <mc:Fallback xmlns="">
          <p:sp>
            <p:nvSpPr>
              <p:cNvPr id="84" name="TextBox 83">
                <a:extLst>
                  <a:ext uri="{FF2B5EF4-FFF2-40B4-BE49-F238E27FC236}">
                    <a16:creationId xmlns:a16="http://schemas.microsoft.com/office/drawing/2014/main" id="{FADF8D6A-E347-8419-5B48-196F33A1858F}"/>
                  </a:ext>
                </a:extLst>
              </p:cNvPr>
              <p:cNvSpPr txBox="1">
                <a:spLocks noRot="1" noChangeAspect="1" noMove="1" noResize="1" noEditPoints="1" noAdjustHandles="1" noChangeArrowheads="1" noChangeShapeType="1" noTextEdit="1"/>
              </p:cNvSpPr>
              <p:nvPr/>
            </p:nvSpPr>
            <p:spPr>
              <a:xfrm>
                <a:off x="10213746" y="4181951"/>
                <a:ext cx="1292790" cy="400431"/>
              </a:xfrm>
              <a:prstGeom prst="rect">
                <a:avLst/>
              </a:prstGeom>
              <a:blipFill>
                <a:blip r:embed="rId8"/>
                <a:stretch>
                  <a:fillRect l="-23301" t="-175000" r="-3883" b="-253125"/>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933DE29E-1E1C-960B-478E-46D8DD7F6D1D}"/>
              </a:ext>
            </a:extLst>
          </p:cNvPr>
          <p:cNvSpPr txBox="1"/>
          <p:nvPr/>
        </p:nvSpPr>
        <p:spPr>
          <a:xfrm>
            <a:off x="9952867" y="3873406"/>
            <a:ext cx="2073068" cy="338554"/>
          </a:xfrm>
          <a:prstGeom prst="rect">
            <a:avLst/>
          </a:prstGeom>
          <a:noFill/>
        </p:spPr>
        <p:txBody>
          <a:bodyPr wrap="none" rtlCol="0">
            <a:spAutoFit/>
          </a:bodyPr>
          <a:lstStyle/>
          <a:p>
            <a:pPr latinLnBrk="0"/>
            <a:r>
              <a:rPr kumimoji="1" lang="en-US" altLang="ko-Kore-KR" sz="1600" b="1" dirty="0">
                <a:latin typeface="Calibri" panose="020F0502020204030204" pitchFamily="34" charset="0"/>
                <a:cs typeface="Calibri" panose="020F0502020204030204" pitchFamily="34" charset="0"/>
              </a:rPr>
              <a:t>Temperature increase </a:t>
            </a:r>
            <a:endParaRPr kumimoji="1" lang="ko-Kore-KR" altLang="en-US" sz="1600" b="1" dirty="0">
              <a:latin typeface="Calibri" panose="020F0502020204030204" pitchFamily="34" charset="0"/>
              <a:cs typeface="Calibri" panose="020F0502020204030204" pitchFamily="34" charset="0"/>
            </a:endParaRPr>
          </a:p>
        </p:txBody>
      </p:sp>
      <p:sp>
        <p:nvSpPr>
          <p:cNvPr id="87" name="직사각형 86">
            <a:extLst>
              <a:ext uri="{FF2B5EF4-FFF2-40B4-BE49-F238E27FC236}">
                <a16:creationId xmlns:a16="http://schemas.microsoft.com/office/drawing/2014/main" id="{9645AA3C-2933-0089-1E90-8DC542D5C3DD}"/>
              </a:ext>
            </a:extLst>
          </p:cNvPr>
          <p:cNvSpPr/>
          <p:nvPr/>
        </p:nvSpPr>
        <p:spPr>
          <a:xfrm>
            <a:off x="8394486" y="3030900"/>
            <a:ext cx="126124" cy="1072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kumimoji="1" lang="ko-Kore-KR" altLang="en-US">
              <a:latin typeface="Calibri" panose="020F0502020204030204" pitchFamily="34" charset="0"/>
              <a:cs typeface="Calibri" panose="020F0502020204030204" pitchFamily="34" charset="0"/>
            </a:endParaRPr>
          </a:p>
        </p:txBody>
      </p:sp>
      <p:sp>
        <p:nvSpPr>
          <p:cNvPr id="88" name="TextBox 87">
            <a:extLst>
              <a:ext uri="{FF2B5EF4-FFF2-40B4-BE49-F238E27FC236}">
                <a16:creationId xmlns:a16="http://schemas.microsoft.com/office/drawing/2014/main" id="{90B94C3D-69EF-795F-95C8-CC9C0A46AD26}"/>
              </a:ext>
            </a:extLst>
          </p:cNvPr>
          <p:cNvSpPr txBox="1"/>
          <p:nvPr/>
        </p:nvSpPr>
        <p:spPr>
          <a:xfrm>
            <a:off x="6418063" y="1000948"/>
            <a:ext cx="2141939" cy="261610"/>
          </a:xfrm>
          <a:prstGeom prst="rect">
            <a:avLst/>
          </a:prstGeom>
          <a:noFill/>
        </p:spPr>
        <p:txBody>
          <a:bodyPr wrap="square" rtlCol="0">
            <a:spAutoFit/>
          </a:bodyPr>
          <a:lstStyle/>
          <a:p>
            <a:pPr latinLnBrk="0"/>
            <a:r>
              <a:rPr kumimoji="1" lang="en-US" altLang="ko-Kore-KR" sz="1050" dirty="0">
                <a:latin typeface="Calibri" panose="020F0502020204030204" pitchFamily="34" charset="0"/>
                <a:cs typeface="Calibri" panose="020F0502020204030204" pitchFamily="34" charset="0"/>
              </a:rPr>
              <a:t>Shading: SSHa [cm]</a:t>
            </a:r>
            <a:endParaRPr kumimoji="1" lang="ko-Kore-KR" altLang="en-US" sz="1050" dirty="0">
              <a:latin typeface="Calibri" panose="020F0502020204030204" pitchFamily="34" charset="0"/>
              <a:cs typeface="Calibri" panose="020F0502020204030204" pitchFamily="34" charset="0"/>
            </a:endParaRPr>
          </a:p>
        </p:txBody>
      </p:sp>
      <p:sp>
        <p:nvSpPr>
          <p:cNvPr id="89" name="TextBox 88">
            <a:extLst>
              <a:ext uri="{FF2B5EF4-FFF2-40B4-BE49-F238E27FC236}">
                <a16:creationId xmlns:a16="http://schemas.microsoft.com/office/drawing/2014/main" id="{066C5B84-C014-9DC8-C19C-33AFB05D2BD1}"/>
              </a:ext>
            </a:extLst>
          </p:cNvPr>
          <p:cNvSpPr txBox="1"/>
          <p:nvPr/>
        </p:nvSpPr>
        <p:spPr>
          <a:xfrm>
            <a:off x="6398343" y="1156091"/>
            <a:ext cx="1085554" cy="261610"/>
          </a:xfrm>
          <a:prstGeom prst="rect">
            <a:avLst/>
          </a:prstGeom>
          <a:noFill/>
        </p:spPr>
        <p:txBody>
          <a:bodyPr wrap="none" rtlCol="0">
            <a:spAutoFit/>
          </a:bodyPr>
          <a:lstStyle/>
          <a:p>
            <a:pPr latinLnBrk="0"/>
            <a:r>
              <a:rPr kumimoji="1" lang="en-US" altLang="ko-Kore-KR" sz="1050" dirty="0">
                <a:latin typeface="Calibri" panose="020F0502020204030204" pitchFamily="34" charset="0"/>
                <a:cs typeface="Calibri" panose="020F0502020204030204" pitchFamily="34" charset="0"/>
              </a:rPr>
              <a:t>Contour : WSCa</a:t>
            </a:r>
            <a:endParaRPr kumimoji="1" lang="ko-Kore-KR" altLang="en-US" sz="1050" dirty="0">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A354A24A-D38A-C547-3614-9703D3F3831D}"/>
              </a:ext>
            </a:extLst>
          </p:cNvPr>
          <p:cNvSpPr txBox="1"/>
          <p:nvPr/>
        </p:nvSpPr>
        <p:spPr>
          <a:xfrm>
            <a:off x="7339618" y="1164418"/>
            <a:ext cx="1143262" cy="253916"/>
          </a:xfrm>
          <a:prstGeom prst="rect">
            <a:avLst/>
          </a:prstGeom>
          <a:noFill/>
        </p:spPr>
        <p:txBody>
          <a:bodyPr wrap="none" rtlCol="0">
            <a:spAutoFit/>
          </a:bodyPr>
          <a:lstStyle/>
          <a:p>
            <a:pPr latinLnBrk="0"/>
            <a:r>
              <a:rPr kumimoji="1" lang="en-US" altLang="ko-Kore-KR" sz="1000" dirty="0">
                <a:latin typeface="Calibri" panose="020F0502020204030204" pitchFamily="34" charset="0"/>
                <a:cs typeface="Calibri" panose="020F0502020204030204" pitchFamily="34" charset="0"/>
              </a:rPr>
              <a:t>CI = 2 x 10</a:t>
            </a:r>
            <a:r>
              <a:rPr kumimoji="1" lang="en-US" altLang="ko-Kore-KR" sz="1000" baseline="30000" dirty="0">
                <a:latin typeface="Calibri" panose="020F0502020204030204" pitchFamily="34" charset="0"/>
                <a:cs typeface="Calibri" panose="020F0502020204030204" pitchFamily="34" charset="0"/>
              </a:rPr>
              <a:t>-8</a:t>
            </a:r>
            <a:r>
              <a:rPr kumimoji="1" lang="en-US" altLang="ko-Kore-KR" sz="1000" dirty="0">
                <a:latin typeface="Calibri" panose="020F0502020204030204" pitchFamily="34" charset="0"/>
                <a:cs typeface="Calibri" panose="020F0502020204030204" pitchFamily="34" charset="0"/>
              </a:rPr>
              <a:t> N</a:t>
            </a:r>
            <a:r>
              <a:rPr kumimoji="1" lang="ko-KR" altLang="en-US" sz="1000" dirty="0">
                <a:latin typeface="Calibri" panose="020F0502020204030204" pitchFamily="34" charset="0"/>
                <a:cs typeface="Calibri" panose="020F0502020204030204" pitchFamily="34" charset="0"/>
              </a:rPr>
              <a:t> </a:t>
            </a:r>
            <a:r>
              <a:rPr kumimoji="1" lang="en-US" altLang="ko-Kore-KR" sz="1000" dirty="0">
                <a:latin typeface="Calibri" panose="020F0502020204030204" pitchFamily="34" charset="0"/>
                <a:cs typeface="Calibri" panose="020F0502020204030204" pitchFamily="34" charset="0"/>
              </a:rPr>
              <a:t>m</a:t>
            </a:r>
            <a:r>
              <a:rPr kumimoji="1" lang="en-US" altLang="ko-KR" sz="1000" baseline="30000" dirty="0">
                <a:latin typeface="Calibri" panose="020F0502020204030204" pitchFamily="34" charset="0"/>
                <a:cs typeface="Calibri" panose="020F0502020204030204" pitchFamily="34" charset="0"/>
              </a:rPr>
              <a:t>-</a:t>
            </a:r>
            <a:r>
              <a:rPr kumimoji="1" lang="en-US" altLang="ko-Kore-KR" sz="1000" baseline="30000" dirty="0">
                <a:latin typeface="Calibri" panose="020F0502020204030204" pitchFamily="34" charset="0"/>
                <a:cs typeface="Calibri" panose="020F0502020204030204" pitchFamily="34" charset="0"/>
              </a:rPr>
              <a:t>3</a:t>
            </a:r>
            <a:endParaRPr kumimoji="1" lang="ko-Kore-KR" altLang="en-US" sz="1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23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10" grpId="0"/>
      <p:bldP spid="74" grpId="0"/>
      <p:bldP spid="82" grpId="0"/>
      <p:bldP spid="83" grpId="0"/>
      <p:bldP spid="84" grpId="0"/>
      <p:bldP spid="85" grpId="0"/>
      <p:bldP spid="87" grpId="0" animBg="1"/>
      <p:bldP spid="88" grpId="0"/>
      <p:bldP spid="89" grpId="0"/>
      <p:bldP spid="9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D599820-6969-CECE-61E1-2840DE5271A4}"/>
              </a:ext>
            </a:extLst>
          </p:cNvPr>
          <p:cNvPicPr>
            <a:picLocks noChangeAspect="1"/>
          </p:cNvPicPr>
          <p:nvPr/>
        </p:nvPicPr>
        <p:blipFill>
          <a:blip r:embed="rId2"/>
          <a:srcRect b="5498"/>
          <a:stretch>
            <a:fillRect/>
          </a:stretch>
        </p:blipFill>
        <p:spPr>
          <a:xfrm>
            <a:off x="6770279" y="282857"/>
            <a:ext cx="4047623" cy="3515805"/>
          </a:xfrm>
          <a:prstGeom prst="rect">
            <a:avLst/>
          </a:prstGeom>
        </p:spPr>
      </p:pic>
      <p:sp>
        <p:nvSpPr>
          <p:cNvPr id="10" name="TextBox 9">
            <a:extLst>
              <a:ext uri="{FF2B5EF4-FFF2-40B4-BE49-F238E27FC236}">
                <a16:creationId xmlns:a16="http://schemas.microsoft.com/office/drawing/2014/main" id="{E62280C7-D4CE-E0E0-3344-CBB64CC0C30A}"/>
              </a:ext>
            </a:extLst>
          </p:cNvPr>
          <p:cNvSpPr txBox="1"/>
          <p:nvPr/>
        </p:nvSpPr>
        <p:spPr>
          <a:xfrm>
            <a:off x="8172168" y="50484"/>
            <a:ext cx="952505" cy="369332"/>
          </a:xfrm>
          <a:prstGeom prst="rect">
            <a:avLst/>
          </a:prstGeom>
          <a:noFill/>
        </p:spPr>
        <p:txBody>
          <a:bodyPr wrap="none" rtlCol="0">
            <a:spAutoFit/>
          </a:bodyPr>
          <a:lstStyle/>
          <a:p>
            <a:r>
              <a:rPr kumimoji="1" lang="en-US" altLang="ko-KR" dirty="0"/>
              <a:t>East Sea</a:t>
            </a:r>
            <a:endParaRPr kumimoji="1" lang="ko-KR" altLang="en-US" dirty="0"/>
          </a:p>
        </p:txBody>
      </p:sp>
      <p:sp>
        <p:nvSpPr>
          <p:cNvPr id="13" name="TextBox 12">
            <a:extLst>
              <a:ext uri="{FF2B5EF4-FFF2-40B4-BE49-F238E27FC236}">
                <a16:creationId xmlns:a16="http://schemas.microsoft.com/office/drawing/2014/main" id="{6410E7AC-69F6-6E10-3695-A426CF990CFE}"/>
              </a:ext>
            </a:extLst>
          </p:cNvPr>
          <p:cNvSpPr txBox="1"/>
          <p:nvPr/>
        </p:nvSpPr>
        <p:spPr>
          <a:xfrm>
            <a:off x="13299468" y="1513079"/>
            <a:ext cx="3430939" cy="646331"/>
          </a:xfrm>
          <a:prstGeom prst="rect">
            <a:avLst/>
          </a:prstGeom>
          <a:solidFill>
            <a:schemeClr val="bg1"/>
          </a:solidFill>
          <a:ln>
            <a:solidFill>
              <a:schemeClr val="tx1"/>
            </a:solidFill>
          </a:ln>
        </p:spPr>
        <p:txBody>
          <a:bodyPr wrap="none" rtlCol="0">
            <a:spAutoFit/>
          </a:bodyPr>
          <a:lstStyle/>
          <a:p>
            <a:r>
              <a:rPr kumimoji="1" lang="en-US" altLang="ko-KR" b="1" dirty="0"/>
              <a:t>Seas around China</a:t>
            </a:r>
            <a:r>
              <a:rPr kumimoji="1" lang="en" altLang="ko-KR" b="1" dirty="0"/>
              <a:t>: </a:t>
            </a:r>
          </a:p>
          <a:p>
            <a:r>
              <a:rPr kumimoji="1" lang="en" altLang="ko-KR" b="1" dirty="0"/>
              <a:t>Rapid SST Acceleration Since 1950</a:t>
            </a:r>
            <a:endParaRPr kumimoji="1" lang="ko-KR" altLang="en-US" b="1" dirty="0"/>
          </a:p>
        </p:txBody>
      </p:sp>
      <p:sp>
        <p:nvSpPr>
          <p:cNvPr id="14" name="TextBox 13">
            <a:extLst>
              <a:ext uri="{FF2B5EF4-FFF2-40B4-BE49-F238E27FC236}">
                <a16:creationId xmlns:a16="http://schemas.microsoft.com/office/drawing/2014/main" id="{CE2E96AA-29AB-103E-F172-872026E9CA13}"/>
              </a:ext>
            </a:extLst>
          </p:cNvPr>
          <p:cNvSpPr txBox="1"/>
          <p:nvPr/>
        </p:nvSpPr>
        <p:spPr>
          <a:xfrm>
            <a:off x="12051414" y="1825135"/>
            <a:ext cx="1088760" cy="369332"/>
          </a:xfrm>
          <a:prstGeom prst="rect">
            <a:avLst/>
          </a:prstGeom>
          <a:noFill/>
        </p:spPr>
        <p:txBody>
          <a:bodyPr wrap="none" rtlCol="0">
            <a:spAutoFit/>
          </a:bodyPr>
          <a:lstStyle/>
          <a:p>
            <a:r>
              <a:rPr kumimoji="1" lang="en-US" altLang="ko-KR" b="1" dirty="0"/>
              <a:t>SST trend</a:t>
            </a:r>
            <a:endParaRPr kumimoji="1" lang="ko-KR" altLang="en-US" b="1" dirty="0"/>
          </a:p>
        </p:txBody>
      </p:sp>
      <p:pic>
        <p:nvPicPr>
          <p:cNvPr id="26" name="그림 25" descr="텍스트, 지도, 스크린샷, 도표이(가) 표시된 사진&#10;&#10;자동 생성된 설명">
            <a:extLst>
              <a:ext uri="{FF2B5EF4-FFF2-40B4-BE49-F238E27FC236}">
                <a16:creationId xmlns:a16="http://schemas.microsoft.com/office/drawing/2014/main" id="{CBDD0658-C2DC-340A-2BC1-E6637539093E}"/>
              </a:ext>
            </a:extLst>
          </p:cNvPr>
          <p:cNvPicPr>
            <a:picLocks noChangeAspect="1"/>
          </p:cNvPicPr>
          <p:nvPr/>
        </p:nvPicPr>
        <p:blipFill>
          <a:blip r:embed="rId3"/>
          <a:srcRect b="12583"/>
          <a:stretch>
            <a:fillRect/>
          </a:stretch>
        </p:blipFill>
        <p:spPr>
          <a:xfrm>
            <a:off x="0" y="282857"/>
            <a:ext cx="6312573" cy="3252981"/>
          </a:xfrm>
          <a:prstGeom prst="rect">
            <a:avLst/>
          </a:prstGeom>
        </p:spPr>
      </p:pic>
      <p:sp>
        <p:nvSpPr>
          <p:cNvPr id="27" name="TextBox 26">
            <a:extLst>
              <a:ext uri="{FF2B5EF4-FFF2-40B4-BE49-F238E27FC236}">
                <a16:creationId xmlns:a16="http://schemas.microsoft.com/office/drawing/2014/main" id="{4A855E09-1DA2-AF95-93D9-DAE7F64FFA19}"/>
              </a:ext>
            </a:extLst>
          </p:cNvPr>
          <p:cNvSpPr txBox="1"/>
          <p:nvPr/>
        </p:nvSpPr>
        <p:spPr>
          <a:xfrm>
            <a:off x="3568907" y="0"/>
            <a:ext cx="1693477" cy="369332"/>
          </a:xfrm>
          <a:prstGeom prst="rect">
            <a:avLst/>
          </a:prstGeom>
          <a:noFill/>
        </p:spPr>
        <p:txBody>
          <a:bodyPr wrap="none" rtlCol="0">
            <a:spAutoFit/>
          </a:bodyPr>
          <a:lstStyle/>
          <a:p>
            <a:r>
              <a:rPr kumimoji="1" lang="en-US" altLang="ko-KR" dirty="0"/>
              <a:t>Lee et al. (2023)</a:t>
            </a:r>
            <a:endParaRPr kumimoji="1" lang="ko-KR" altLang="en-US" dirty="0"/>
          </a:p>
        </p:txBody>
      </p:sp>
      <p:sp>
        <p:nvSpPr>
          <p:cNvPr id="28" name="TextBox 27">
            <a:extLst>
              <a:ext uri="{FF2B5EF4-FFF2-40B4-BE49-F238E27FC236}">
                <a16:creationId xmlns:a16="http://schemas.microsoft.com/office/drawing/2014/main" id="{B5891D8B-261F-33D4-1D70-EFB6950F53B2}"/>
              </a:ext>
            </a:extLst>
          </p:cNvPr>
          <p:cNvSpPr txBox="1"/>
          <p:nvPr/>
        </p:nvSpPr>
        <p:spPr>
          <a:xfrm>
            <a:off x="10271657" y="3244334"/>
            <a:ext cx="1191352" cy="369332"/>
          </a:xfrm>
          <a:prstGeom prst="rect">
            <a:avLst/>
          </a:prstGeom>
          <a:noFill/>
        </p:spPr>
        <p:txBody>
          <a:bodyPr wrap="none" rtlCol="0">
            <a:spAutoFit/>
          </a:bodyPr>
          <a:lstStyle/>
          <a:p>
            <a:r>
              <a:rPr kumimoji="1" lang="en-US" altLang="ko-KR" dirty="0"/>
              <a:t>1982-2018</a:t>
            </a:r>
            <a:endParaRPr kumimoji="1" lang="ko-KR" altLang="en-US" dirty="0"/>
          </a:p>
        </p:txBody>
      </p:sp>
      <p:pic>
        <p:nvPicPr>
          <p:cNvPr id="30" name="그림 29">
            <a:extLst>
              <a:ext uri="{FF2B5EF4-FFF2-40B4-BE49-F238E27FC236}">
                <a16:creationId xmlns:a16="http://schemas.microsoft.com/office/drawing/2014/main" id="{125774D2-87A8-A347-5FF8-D9CA29397C68}"/>
              </a:ext>
            </a:extLst>
          </p:cNvPr>
          <p:cNvPicPr>
            <a:picLocks noChangeAspect="1"/>
          </p:cNvPicPr>
          <p:nvPr/>
        </p:nvPicPr>
        <p:blipFill>
          <a:blip r:embed="rId4"/>
          <a:stretch>
            <a:fillRect/>
          </a:stretch>
        </p:blipFill>
        <p:spPr>
          <a:xfrm>
            <a:off x="536511" y="3798662"/>
            <a:ext cx="6610592" cy="3043344"/>
          </a:xfrm>
          <a:prstGeom prst="rect">
            <a:avLst/>
          </a:prstGeom>
        </p:spPr>
      </p:pic>
      <p:sp>
        <p:nvSpPr>
          <p:cNvPr id="5" name="TextBox 4">
            <a:extLst>
              <a:ext uri="{FF2B5EF4-FFF2-40B4-BE49-F238E27FC236}">
                <a16:creationId xmlns:a16="http://schemas.microsoft.com/office/drawing/2014/main" id="{98D4F70E-27C0-A634-6669-F10EF30C0B31}"/>
              </a:ext>
            </a:extLst>
          </p:cNvPr>
          <p:cNvSpPr txBox="1"/>
          <p:nvPr/>
        </p:nvSpPr>
        <p:spPr>
          <a:xfrm>
            <a:off x="9881480" y="532919"/>
            <a:ext cx="2044021" cy="369332"/>
          </a:xfrm>
          <a:prstGeom prst="rect">
            <a:avLst/>
          </a:prstGeom>
          <a:noFill/>
        </p:spPr>
        <p:txBody>
          <a:bodyPr wrap="none" rtlCol="0">
            <a:spAutoFit/>
          </a:bodyPr>
          <a:lstStyle/>
          <a:p>
            <a:r>
              <a:rPr kumimoji="1" lang="en-US" altLang="ko-KR" dirty="0"/>
              <a:t>Lee and Park (2019)</a:t>
            </a:r>
            <a:endParaRPr kumimoji="1" lang="ko-KR" altLang="en-US" dirty="0"/>
          </a:p>
        </p:txBody>
      </p:sp>
      <p:sp>
        <p:nvSpPr>
          <p:cNvPr id="31" name="TextBox 30">
            <a:extLst>
              <a:ext uri="{FF2B5EF4-FFF2-40B4-BE49-F238E27FC236}">
                <a16:creationId xmlns:a16="http://schemas.microsoft.com/office/drawing/2014/main" id="{61B38818-C5AD-AAD3-5ECF-366F92C0E8F0}"/>
              </a:ext>
            </a:extLst>
          </p:cNvPr>
          <p:cNvSpPr txBox="1"/>
          <p:nvPr/>
        </p:nvSpPr>
        <p:spPr>
          <a:xfrm>
            <a:off x="7209003" y="6370195"/>
            <a:ext cx="1773499" cy="369332"/>
          </a:xfrm>
          <a:prstGeom prst="rect">
            <a:avLst/>
          </a:prstGeom>
          <a:noFill/>
        </p:spPr>
        <p:txBody>
          <a:bodyPr wrap="none" rtlCol="0">
            <a:spAutoFit/>
          </a:bodyPr>
          <a:lstStyle/>
          <a:p>
            <a:r>
              <a:rPr kumimoji="1" lang="en-US" altLang="ko-KR" dirty="0"/>
              <a:t>Park et al. (2019)</a:t>
            </a:r>
            <a:endParaRPr kumimoji="1" lang="ko-KR" altLang="en-US" dirty="0"/>
          </a:p>
        </p:txBody>
      </p:sp>
      <p:sp>
        <p:nvSpPr>
          <p:cNvPr id="32" name="TextBox 31">
            <a:extLst>
              <a:ext uri="{FF2B5EF4-FFF2-40B4-BE49-F238E27FC236}">
                <a16:creationId xmlns:a16="http://schemas.microsoft.com/office/drawing/2014/main" id="{5444423A-7EF2-CFDE-486E-F39B8FABC7A9}"/>
              </a:ext>
            </a:extLst>
          </p:cNvPr>
          <p:cNvSpPr txBox="1"/>
          <p:nvPr/>
        </p:nvSpPr>
        <p:spPr>
          <a:xfrm>
            <a:off x="7195474" y="5764298"/>
            <a:ext cx="1191352" cy="369332"/>
          </a:xfrm>
          <a:prstGeom prst="rect">
            <a:avLst/>
          </a:prstGeom>
          <a:noFill/>
        </p:spPr>
        <p:txBody>
          <a:bodyPr wrap="none" rtlCol="0">
            <a:spAutoFit/>
          </a:bodyPr>
          <a:lstStyle/>
          <a:p>
            <a:r>
              <a:rPr kumimoji="1" lang="en-US" altLang="ko-KR" dirty="0"/>
              <a:t>1982-2014</a:t>
            </a:r>
            <a:endParaRPr kumimoji="1" lang="ko-KR" altLang="en-US" dirty="0"/>
          </a:p>
        </p:txBody>
      </p:sp>
    </p:spTree>
    <p:extLst>
      <p:ext uri="{BB962C8B-B14F-4D97-AF65-F5344CB8AC3E}">
        <p14:creationId xmlns:p14="http://schemas.microsoft.com/office/powerpoint/2010/main" val="129411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90945643-CD7D-DB29-6669-42E176F349CF}"/>
              </a:ext>
            </a:extLst>
          </p:cNvPr>
          <p:cNvGrpSpPr/>
          <p:nvPr/>
        </p:nvGrpSpPr>
        <p:grpSpPr>
          <a:xfrm>
            <a:off x="2579530" y="188672"/>
            <a:ext cx="6706456" cy="3948812"/>
            <a:chOff x="6304855" y="647628"/>
            <a:chExt cx="5038659" cy="2966801"/>
          </a:xfrm>
        </p:grpSpPr>
        <p:pic>
          <p:nvPicPr>
            <p:cNvPr id="3" name="그림 2">
              <a:extLst>
                <a:ext uri="{FF2B5EF4-FFF2-40B4-BE49-F238E27FC236}">
                  <a16:creationId xmlns:a16="http://schemas.microsoft.com/office/drawing/2014/main" id="{EDD7EAA4-8F08-F727-D521-97AFA706C19D}"/>
                </a:ext>
              </a:extLst>
            </p:cNvPr>
            <p:cNvPicPr>
              <a:picLocks noChangeAspect="1"/>
            </p:cNvPicPr>
            <p:nvPr/>
          </p:nvPicPr>
          <p:blipFill>
            <a:blip r:embed="rId2"/>
            <a:stretch>
              <a:fillRect/>
            </a:stretch>
          </p:blipFill>
          <p:spPr>
            <a:xfrm>
              <a:off x="6304855" y="647628"/>
              <a:ext cx="5038659" cy="2966801"/>
            </a:xfrm>
            <a:prstGeom prst="rect">
              <a:avLst/>
            </a:prstGeom>
          </p:spPr>
        </p:pic>
        <p:sp>
          <p:nvSpPr>
            <p:cNvPr id="4" name="TextBox 3">
              <a:extLst>
                <a:ext uri="{FF2B5EF4-FFF2-40B4-BE49-F238E27FC236}">
                  <a16:creationId xmlns:a16="http://schemas.microsoft.com/office/drawing/2014/main" id="{E42536B6-0F73-2E48-185A-91361CBECCBB}"/>
                </a:ext>
              </a:extLst>
            </p:cNvPr>
            <p:cNvSpPr txBox="1"/>
            <p:nvPr/>
          </p:nvSpPr>
          <p:spPr>
            <a:xfrm>
              <a:off x="6630202" y="1044280"/>
              <a:ext cx="962524" cy="300609"/>
            </a:xfrm>
            <a:prstGeom prst="rect">
              <a:avLst/>
            </a:prstGeom>
            <a:noFill/>
          </p:spPr>
          <p:txBody>
            <a:bodyPr wrap="none" rtlCol="0">
              <a:spAutoFit/>
            </a:bodyPr>
            <a:lstStyle/>
            <a:p>
              <a:r>
                <a:rPr kumimoji="1" lang="en" altLang="ko-KR" sz="2000" b="1" u="sng" dirty="0"/>
                <a:t>0.10–0.14 </a:t>
              </a:r>
              <a:endParaRPr kumimoji="1" lang="ko-KR" altLang="en-US" sz="2000" b="1" u="sng" dirty="0"/>
            </a:p>
          </p:txBody>
        </p:sp>
        <p:sp>
          <p:nvSpPr>
            <p:cNvPr id="5" name="TextBox 4">
              <a:extLst>
                <a:ext uri="{FF2B5EF4-FFF2-40B4-BE49-F238E27FC236}">
                  <a16:creationId xmlns:a16="http://schemas.microsoft.com/office/drawing/2014/main" id="{671ADD14-2ACB-C731-03B2-7D996BF55B00}"/>
                </a:ext>
              </a:extLst>
            </p:cNvPr>
            <p:cNvSpPr txBox="1"/>
            <p:nvPr/>
          </p:nvSpPr>
          <p:spPr>
            <a:xfrm>
              <a:off x="6556570" y="727251"/>
              <a:ext cx="1242648" cy="346856"/>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 altLang="ko-KR" sz="2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rPr>
                <a:t>Since 1950: </a:t>
              </a:r>
            </a:p>
          </p:txBody>
        </p:sp>
        <p:sp>
          <p:nvSpPr>
            <p:cNvPr id="6" name="TextBox 5">
              <a:extLst>
                <a:ext uri="{FF2B5EF4-FFF2-40B4-BE49-F238E27FC236}">
                  <a16:creationId xmlns:a16="http://schemas.microsoft.com/office/drawing/2014/main" id="{36A52B1C-EC70-2477-3D0D-C18E9516537F}"/>
                </a:ext>
              </a:extLst>
            </p:cNvPr>
            <p:cNvSpPr txBox="1"/>
            <p:nvPr/>
          </p:nvSpPr>
          <p:spPr>
            <a:xfrm>
              <a:off x="9487304" y="1027362"/>
              <a:ext cx="923985" cy="300609"/>
            </a:xfrm>
            <a:prstGeom prst="rect">
              <a:avLst/>
            </a:prstGeom>
            <a:noFill/>
          </p:spPr>
          <p:txBody>
            <a:bodyPr wrap="none" rtlCol="0">
              <a:spAutoFit/>
            </a:bodyPr>
            <a:lstStyle/>
            <a:p>
              <a:r>
                <a:rPr kumimoji="1" lang="en" altLang="ko-KR" sz="2000" b="1" u="sng" dirty="0"/>
                <a:t>0.14–0.16</a:t>
              </a:r>
              <a:endParaRPr kumimoji="1" lang="ko-KR" altLang="en-US" sz="2000" b="1" u="sng" dirty="0"/>
            </a:p>
          </p:txBody>
        </p:sp>
        <p:sp>
          <p:nvSpPr>
            <p:cNvPr id="7" name="TextBox 6">
              <a:extLst>
                <a:ext uri="{FF2B5EF4-FFF2-40B4-BE49-F238E27FC236}">
                  <a16:creationId xmlns:a16="http://schemas.microsoft.com/office/drawing/2014/main" id="{7C65D9C2-C752-8B33-F27B-7DFD9ED547FD}"/>
                </a:ext>
              </a:extLst>
            </p:cNvPr>
            <p:cNvSpPr txBox="1"/>
            <p:nvPr/>
          </p:nvSpPr>
          <p:spPr>
            <a:xfrm>
              <a:off x="9343034" y="744305"/>
              <a:ext cx="1242648" cy="346856"/>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 altLang="ko-KR" sz="2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rPr>
                <a:t>Since 1982: </a:t>
              </a:r>
            </a:p>
          </p:txBody>
        </p:sp>
      </p:grpSp>
      <p:sp>
        <p:nvSpPr>
          <p:cNvPr id="10" name="TextBox 9">
            <a:extLst>
              <a:ext uri="{FF2B5EF4-FFF2-40B4-BE49-F238E27FC236}">
                <a16:creationId xmlns:a16="http://schemas.microsoft.com/office/drawing/2014/main" id="{8BBF0CE3-746D-7490-1B0D-C01A86A6233D}"/>
              </a:ext>
            </a:extLst>
          </p:cNvPr>
          <p:cNvSpPr txBox="1"/>
          <p:nvPr/>
        </p:nvSpPr>
        <p:spPr>
          <a:xfrm>
            <a:off x="10245191" y="6455535"/>
            <a:ext cx="1956369" cy="369332"/>
          </a:xfrm>
          <a:prstGeom prst="rect">
            <a:avLst/>
          </a:prstGeom>
          <a:noFill/>
        </p:spPr>
        <p:txBody>
          <a:bodyPr wrap="none" rtlCol="0">
            <a:spAutoFit/>
          </a:bodyPr>
          <a:lstStyle/>
          <a:p>
            <a:r>
              <a:rPr kumimoji="1" lang="en-US" altLang="ko-KR" dirty="0"/>
              <a:t>Wang et al. (2023) </a:t>
            </a:r>
            <a:endParaRPr kumimoji="1" lang="ko-KR" altLang="en-US" dirty="0"/>
          </a:p>
        </p:txBody>
      </p:sp>
      <p:grpSp>
        <p:nvGrpSpPr>
          <p:cNvPr id="22" name="그룹 21">
            <a:extLst>
              <a:ext uri="{FF2B5EF4-FFF2-40B4-BE49-F238E27FC236}">
                <a16:creationId xmlns:a16="http://schemas.microsoft.com/office/drawing/2014/main" id="{06FDF186-1E86-E5FA-E3A2-7212F2979904}"/>
              </a:ext>
            </a:extLst>
          </p:cNvPr>
          <p:cNvGrpSpPr/>
          <p:nvPr/>
        </p:nvGrpSpPr>
        <p:grpSpPr>
          <a:xfrm>
            <a:off x="2425861" y="4181743"/>
            <a:ext cx="6331204" cy="3330382"/>
            <a:chOff x="2975263" y="4470743"/>
            <a:chExt cx="5232400" cy="2752382"/>
          </a:xfrm>
        </p:grpSpPr>
        <p:sp>
          <p:nvSpPr>
            <p:cNvPr id="9" name="슬라이드 번호 개체 틀 1">
              <a:extLst>
                <a:ext uri="{FF2B5EF4-FFF2-40B4-BE49-F238E27FC236}">
                  <a16:creationId xmlns:a16="http://schemas.microsoft.com/office/drawing/2014/main" id="{B89226EB-699A-7F34-AB30-7F15667E5665}"/>
                </a:ext>
              </a:extLst>
            </p:cNvPr>
            <p:cNvSpPr txBox="1">
              <a:spLocks/>
            </p:cNvSpPr>
            <p:nvPr/>
          </p:nvSpPr>
          <p:spPr>
            <a:xfrm>
              <a:off x="5110217" y="6858000"/>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fld id="{2C6B1FF6-39B9-40F5-8B67-33C6354A3D4F}" type="slidenum">
                <a:rPr lang="en-US" smtClean="0"/>
                <a:pPr algn="ctr"/>
                <a:t>5</a:t>
              </a:fld>
              <a:endParaRPr lang="en-US" sz="2400" dirty="0"/>
            </a:p>
          </p:txBody>
        </p:sp>
        <p:grpSp>
          <p:nvGrpSpPr>
            <p:cNvPr id="11" name="그룹 10">
              <a:extLst>
                <a:ext uri="{FF2B5EF4-FFF2-40B4-BE49-F238E27FC236}">
                  <a16:creationId xmlns:a16="http://schemas.microsoft.com/office/drawing/2014/main" id="{850A5FF9-4E59-B8DE-8E07-A4A822FF9BB3}"/>
                </a:ext>
              </a:extLst>
            </p:cNvPr>
            <p:cNvGrpSpPr/>
            <p:nvPr/>
          </p:nvGrpSpPr>
          <p:grpSpPr>
            <a:xfrm>
              <a:off x="2975263" y="4470743"/>
              <a:ext cx="5232400" cy="2184400"/>
              <a:chOff x="6082593" y="3968972"/>
              <a:chExt cx="5232400" cy="2184400"/>
            </a:xfrm>
          </p:grpSpPr>
          <p:pic>
            <p:nvPicPr>
              <p:cNvPr id="12" name="그림 11">
                <a:extLst>
                  <a:ext uri="{FF2B5EF4-FFF2-40B4-BE49-F238E27FC236}">
                    <a16:creationId xmlns:a16="http://schemas.microsoft.com/office/drawing/2014/main" id="{E0FE7C71-5929-C9E1-AB43-7F18323FDA8F}"/>
                  </a:ext>
                </a:extLst>
              </p:cNvPr>
              <p:cNvPicPr>
                <a:picLocks noChangeAspect="1"/>
              </p:cNvPicPr>
              <p:nvPr/>
            </p:nvPicPr>
            <p:blipFill>
              <a:blip r:embed="rId3"/>
              <a:stretch>
                <a:fillRect/>
              </a:stretch>
            </p:blipFill>
            <p:spPr>
              <a:xfrm>
                <a:off x="6082593" y="3968972"/>
                <a:ext cx="5232400" cy="2184400"/>
              </a:xfrm>
              <a:prstGeom prst="rect">
                <a:avLst/>
              </a:prstGeom>
            </p:spPr>
          </p:pic>
          <p:pic>
            <p:nvPicPr>
              <p:cNvPr id="13" name="그림 12">
                <a:extLst>
                  <a:ext uri="{FF2B5EF4-FFF2-40B4-BE49-F238E27FC236}">
                    <a16:creationId xmlns:a16="http://schemas.microsoft.com/office/drawing/2014/main" id="{06A95622-AF4A-734C-277A-45C408E932D2}"/>
                  </a:ext>
                </a:extLst>
              </p:cNvPr>
              <p:cNvPicPr>
                <a:picLocks noChangeAspect="1"/>
              </p:cNvPicPr>
              <p:nvPr/>
            </p:nvPicPr>
            <p:blipFill>
              <a:blip r:embed="rId4"/>
              <a:srcRect l="4711" b="20932"/>
              <a:stretch>
                <a:fillRect/>
              </a:stretch>
            </p:blipFill>
            <p:spPr>
              <a:xfrm>
                <a:off x="6818310" y="4115369"/>
                <a:ext cx="4126672" cy="351457"/>
              </a:xfrm>
              <a:prstGeom prst="rect">
                <a:avLst/>
              </a:prstGeom>
            </p:spPr>
          </p:pic>
        </p:grpSp>
        <p:cxnSp>
          <p:nvCxnSpPr>
            <p:cNvPr id="14" name="직선 화살표 연결선 13">
              <a:extLst>
                <a:ext uri="{FF2B5EF4-FFF2-40B4-BE49-F238E27FC236}">
                  <a16:creationId xmlns:a16="http://schemas.microsoft.com/office/drawing/2014/main" id="{19CD2531-B323-1ECD-195F-D8EBE1525CF7}"/>
                </a:ext>
              </a:extLst>
            </p:cNvPr>
            <p:cNvCxnSpPr>
              <a:cxnSpLocks/>
            </p:cNvCxnSpPr>
            <p:nvPr/>
          </p:nvCxnSpPr>
          <p:spPr>
            <a:xfrm flipV="1">
              <a:off x="5631344" y="5382186"/>
              <a:ext cx="979254" cy="5209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E29534C8-DD28-C94C-04AC-566329368EBE}"/>
                </a:ext>
              </a:extLst>
            </p:cNvPr>
            <p:cNvCxnSpPr>
              <a:cxnSpLocks/>
            </p:cNvCxnSpPr>
            <p:nvPr/>
          </p:nvCxnSpPr>
          <p:spPr>
            <a:xfrm>
              <a:off x="6635927" y="5343736"/>
              <a:ext cx="787355" cy="431775"/>
            </a:xfrm>
            <a:prstGeom prst="straightConnector1">
              <a:avLst/>
            </a:prstGeom>
            <a:ln w="1905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691F4D3-A4CC-47E8-276A-4CC98C001868}"/>
                </a:ext>
              </a:extLst>
            </p:cNvPr>
            <p:cNvCxnSpPr>
              <a:cxnSpLocks/>
            </p:cNvCxnSpPr>
            <p:nvPr/>
          </p:nvCxnSpPr>
          <p:spPr>
            <a:xfrm flipV="1">
              <a:off x="7440428" y="5278039"/>
              <a:ext cx="612161" cy="47106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6C9B9BF-29DD-8966-FA8E-8D20D8F95122}"/>
                </a:ext>
              </a:extLst>
            </p:cNvPr>
            <p:cNvSpPr txBox="1"/>
            <p:nvPr/>
          </p:nvSpPr>
          <p:spPr>
            <a:xfrm>
              <a:off x="5631343" y="5278039"/>
              <a:ext cx="708848" cy="369332"/>
            </a:xfrm>
            <a:prstGeom prst="rect">
              <a:avLst/>
            </a:prstGeom>
            <a:noFill/>
          </p:spPr>
          <p:txBody>
            <a:bodyPr wrap="none" rtlCol="0">
              <a:spAutoFit/>
            </a:bodyPr>
            <a:lstStyle/>
            <a:p>
              <a:r>
                <a:rPr kumimoji="1" lang="en-US" altLang="ko-KR" dirty="0">
                  <a:solidFill>
                    <a:srgbClr val="FF0000"/>
                  </a:solidFill>
                </a:rPr>
                <a:t>+0.31</a:t>
              </a:r>
              <a:endParaRPr kumimoji="1" lang="ko-KR" altLang="en-US" dirty="0">
                <a:solidFill>
                  <a:srgbClr val="FF0000"/>
                </a:solidFill>
              </a:endParaRPr>
            </a:p>
          </p:txBody>
        </p:sp>
        <p:sp>
          <p:nvSpPr>
            <p:cNvPr id="18" name="TextBox 17">
              <a:extLst>
                <a:ext uri="{FF2B5EF4-FFF2-40B4-BE49-F238E27FC236}">
                  <a16:creationId xmlns:a16="http://schemas.microsoft.com/office/drawing/2014/main" id="{A16E565D-8194-6D31-39AA-21131185D92C}"/>
                </a:ext>
              </a:extLst>
            </p:cNvPr>
            <p:cNvSpPr txBox="1"/>
            <p:nvPr/>
          </p:nvSpPr>
          <p:spPr>
            <a:xfrm>
              <a:off x="6692458" y="5134859"/>
              <a:ext cx="663964" cy="369332"/>
            </a:xfrm>
            <a:prstGeom prst="rect">
              <a:avLst/>
            </a:prstGeom>
            <a:noFill/>
          </p:spPr>
          <p:txBody>
            <a:bodyPr wrap="none" rtlCol="0">
              <a:spAutoFit/>
            </a:bodyPr>
            <a:lstStyle/>
            <a:p>
              <a:r>
                <a:rPr kumimoji="1" lang="en-US" altLang="ko-KR" dirty="0">
                  <a:solidFill>
                    <a:srgbClr val="0432FF"/>
                  </a:solidFill>
                </a:rPr>
                <a:t>-0.27</a:t>
              </a:r>
              <a:endParaRPr kumimoji="1" lang="ko-KR" altLang="en-US" dirty="0">
                <a:solidFill>
                  <a:srgbClr val="0432FF"/>
                </a:solidFill>
              </a:endParaRPr>
            </a:p>
          </p:txBody>
        </p:sp>
        <p:sp>
          <p:nvSpPr>
            <p:cNvPr id="19" name="TextBox 18">
              <a:extLst>
                <a:ext uri="{FF2B5EF4-FFF2-40B4-BE49-F238E27FC236}">
                  <a16:creationId xmlns:a16="http://schemas.microsoft.com/office/drawing/2014/main" id="{3C614902-990B-318E-A154-97A321964388}"/>
                </a:ext>
              </a:extLst>
            </p:cNvPr>
            <p:cNvSpPr txBox="1"/>
            <p:nvPr/>
          </p:nvSpPr>
          <p:spPr>
            <a:xfrm>
              <a:off x="7433428" y="4945940"/>
              <a:ext cx="708848" cy="369332"/>
            </a:xfrm>
            <a:prstGeom prst="rect">
              <a:avLst/>
            </a:prstGeom>
            <a:noFill/>
          </p:spPr>
          <p:txBody>
            <a:bodyPr wrap="none" rtlCol="0">
              <a:spAutoFit/>
            </a:bodyPr>
            <a:lstStyle/>
            <a:p>
              <a:r>
                <a:rPr kumimoji="1" lang="en-US" altLang="ko-KR" dirty="0">
                  <a:solidFill>
                    <a:schemeClr val="accent2">
                      <a:lumMod val="50000"/>
                    </a:schemeClr>
                  </a:solidFill>
                </a:rPr>
                <a:t>+0.45</a:t>
              </a:r>
              <a:endParaRPr kumimoji="1" lang="ko-KR" altLang="en-US" dirty="0">
                <a:solidFill>
                  <a:schemeClr val="accent2">
                    <a:lumMod val="50000"/>
                  </a:schemeClr>
                </a:solidFill>
              </a:endParaRPr>
            </a:p>
          </p:txBody>
        </p:sp>
        <p:cxnSp>
          <p:nvCxnSpPr>
            <p:cNvPr id="20" name="직선 연결선[R] 19">
              <a:extLst>
                <a:ext uri="{FF2B5EF4-FFF2-40B4-BE49-F238E27FC236}">
                  <a16:creationId xmlns:a16="http://schemas.microsoft.com/office/drawing/2014/main" id="{313B092A-7257-CB12-64E0-DF81AEC5E715}"/>
                </a:ext>
              </a:extLst>
            </p:cNvPr>
            <p:cNvCxnSpPr>
              <a:cxnSpLocks/>
            </p:cNvCxnSpPr>
            <p:nvPr/>
          </p:nvCxnSpPr>
          <p:spPr>
            <a:xfrm>
              <a:off x="6610599" y="4958087"/>
              <a:ext cx="0" cy="14510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F43CC92A-3A71-F569-DC7C-253D6AFEAF38}"/>
                </a:ext>
              </a:extLst>
            </p:cNvPr>
            <p:cNvCxnSpPr>
              <a:cxnSpLocks/>
            </p:cNvCxnSpPr>
            <p:nvPr/>
          </p:nvCxnSpPr>
          <p:spPr>
            <a:xfrm>
              <a:off x="7396454" y="4958087"/>
              <a:ext cx="0" cy="14510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C08687BB-B2BE-1CF2-E4DF-A0AE7C464695}"/>
              </a:ext>
            </a:extLst>
          </p:cNvPr>
          <p:cNvSpPr txBox="1"/>
          <p:nvPr/>
        </p:nvSpPr>
        <p:spPr>
          <a:xfrm>
            <a:off x="5773835" y="6040847"/>
            <a:ext cx="1006045" cy="369332"/>
          </a:xfrm>
          <a:prstGeom prst="rect">
            <a:avLst/>
          </a:prstGeom>
          <a:noFill/>
        </p:spPr>
        <p:txBody>
          <a:bodyPr wrap="none" rtlCol="0">
            <a:spAutoFit/>
          </a:bodyPr>
          <a:lstStyle/>
          <a:p>
            <a:r>
              <a:rPr kumimoji="1" lang="en-US" altLang="ko-KR" dirty="0"/>
              <a:t>warming</a:t>
            </a:r>
            <a:endParaRPr kumimoji="1" lang="ko-KR" altLang="en-US" dirty="0"/>
          </a:p>
        </p:txBody>
      </p:sp>
      <p:sp>
        <p:nvSpPr>
          <p:cNvPr id="24" name="TextBox 23">
            <a:extLst>
              <a:ext uri="{FF2B5EF4-FFF2-40B4-BE49-F238E27FC236}">
                <a16:creationId xmlns:a16="http://schemas.microsoft.com/office/drawing/2014/main" id="{2AA85F70-3384-218E-F410-A6EDC43AEF3D}"/>
              </a:ext>
            </a:extLst>
          </p:cNvPr>
          <p:cNvSpPr txBox="1"/>
          <p:nvPr/>
        </p:nvSpPr>
        <p:spPr>
          <a:xfrm>
            <a:off x="6855264" y="6020936"/>
            <a:ext cx="778868" cy="369332"/>
          </a:xfrm>
          <a:prstGeom prst="rect">
            <a:avLst/>
          </a:prstGeom>
          <a:noFill/>
        </p:spPr>
        <p:txBody>
          <a:bodyPr wrap="none" rtlCol="0">
            <a:spAutoFit/>
          </a:bodyPr>
          <a:lstStyle/>
          <a:p>
            <a:r>
              <a:rPr kumimoji="1" lang="en-US" altLang="ko-KR" dirty="0"/>
              <a:t>Hiatus</a:t>
            </a:r>
            <a:endParaRPr kumimoji="1" lang="ko-KR" altLang="en-US" dirty="0"/>
          </a:p>
        </p:txBody>
      </p:sp>
      <p:sp>
        <p:nvSpPr>
          <p:cNvPr id="25" name="TextBox 24">
            <a:extLst>
              <a:ext uri="{FF2B5EF4-FFF2-40B4-BE49-F238E27FC236}">
                <a16:creationId xmlns:a16="http://schemas.microsoft.com/office/drawing/2014/main" id="{B28E0300-1540-DA9C-7C57-93CBE0D93772}"/>
              </a:ext>
            </a:extLst>
          </p:cNvPr>
          <p:cNvSpPr txBox="1"/>
          <p:nvPr/>
        </p:nvSpPr>
        <p:spPr>
          <a:xfrm>
            <a:off x="7770181" y="6029764"/>
            <a:ext cx="1568378" cy="369332"/>
          </a:xfrm>
          <a:prstGeom prst="rect">
            <a:avLst/>
          </a:prstGeom>
          <a:noFill/>
        </p:spPr>
        <p:txBody>
          <a:bodyPr wrap="none" rtlCol="0">
            <a:spAutoFit/>
          </a:bodyPr>
          <a:lstStyle/>
          <a:p>
            <a:r>
              <a:rPr kumimoji="1" lang="en-US" altLang="ko-KR" dirty="0"/>
              <a:t>Reacceleration</a:t>
            </a:r>
            <a:endParaRPr kumimoji="1" lang="ko-KR" altLang="en-US" dirty="0"/>
          </a:p>
        </p:txBody>
      </p:sp>
    </p:spTree>
    <p:extLst>
      <p:ext uri="{BB962C8B-B14F-4D97-AF65-F5344CB8AC3E}">
        <p14:creationId xmlns:p14="http://schemas.microsoft.com/office/powerpoint/2010/main" val="422615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DA320-CB5F-70BD-C1F9-999BE319A0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199D20-645D-2EAB-39C9-7DAC8FF4D180}"/>
              </a:ext>
            </a:extLst>
          </p:cNvPr>
          <p:cNvSpPr txBox="1"/>
          <p:nvPr/>
        </p:nvSpPr>
        <p:spPr>
          <a:xfrm>
            <a:off x="211618" y="55902"/>
            <a:ext cx="7444667" cy="523220"/>
          </a:xfrm>
          <a:prstGeom prst="rect">
            <a:avLst/>
          </a:prstGeom>
          <a:noFill/>
        </p:spPr>
        <p:txBody>
          <a:bodyPr wrap="none" rtlCol="0">
            <a:spAutoFit/>
          </a:bodyPr>
          <a:lstStyle/>
          <a:p>
            <a:r>
              <a:rPr kumimoji="1" lang="en-US" altLang="ko-Kore-KR" sz="2800" b="1" dirty="0"/>
              <a:t>From previous studies (warming – hiatus period)</a:t>
            </a:r>
            <a:endParaRPr kumimoji="1" lang="ko-Kore-KR" altLang="en-US" sz="2800" b="1" dirty="0"/>
          </a:p>
        </p:txBody>
      </p:sp>
      <p:pic>
        <p:nvPicPr>
          <p:cNvPr id="18" name="그림 17" descr="텍스트, 지도이(가) 표시된 사진&#10;&#10;자동 생성된 설명">
            <a:extLst>
              <a:ext uri="{FF2B5EF4-FFF2-40B4-BE49-F238E27FC236}">
                <a16:creationId xmlns:a16="http://schemas.microsoft.com/office/drawing/2014/main" id="{744AA291-9BE8-0060-DD90-242F785BD4A6}"/>
              </a:ext>
            </a:extLst>
          </p:cNvPr>
          <p:cNvPicPr>
            <a:picLocks noChangeAspect="1"/>
          </p:cNvPicPr>
          <p:nvPr/>
        </p:nvPicPr>
        <p:blipFill>
          <a:blip r:embed="rId2"/>
          <a:srcRect b="18353"/>
          <a:stretch>
            <a:fillRect/>
          </a:stretch>
        </p:blipFill>
        <p:spPr>
          <a:xfrm>
            <a:off x="993987" y="727966"/>
            <a:ext cx="5102013" cy="4769514"/>
          </a:xfrm>
          <a:prstGeom prst="rect">
            <a:avLst/>
          </a:prstGeom>
        </p:spPr>
      </p:pic>
      <p:sp>
        <p:nvSpPr>
          <p:cNvPr id="33" name="TextBox 32">
            <a:extLst>
              <a:ext uri="{FF2B5EF4-FFF2-40B4-BE49-F238E27FC236}">
                <a16:creationId xmlns:a16="http://schemas.microsoft.com/office/drawing/2014/main" id="{C7FC7007-B2E0-0856-0659-A26446218974}"/>
              </a:ext>
            </a:extLst>
          </p:cNvPr>
          <p:cNvSpPr txBox="1"/>
          <p:nvPr/>
        </p:nvSpPr>
        <p:spPr>
          <a:xfrm>
            <a:off x="3684482" y="6157138"/>
            <a:ext cx="1722331" cy="369332"/>
          </a:xfrm>
          <a:prstGeom prst="rect">
            <a:avLst/>
          </a:prstGeom>
          <a:noFill/>
        </p:spPr>
        <p:txBody>
          <a:bodyPr wrap="none" rtlCol="0">
            <a:spAutoFit/>
          </a:bodyPr>
          <a:lstStyle/>
          <a:p>
            <a:r>
              <a:rPr kumimoji="1" lang="en-US" altLang="ko-Kore-KR" dirty="0"/>
              <a:t>Kim et al. (2018)</a:t>
            </a:r>
            <a:endParaRPr kumimoji="1" lang="ko-Kore-KR" altLang="en-US" dirty="0"/>
          </a:p>
        </p:txBody>
      </p:sp>
      <p:sp>
        <p:nvSpPr>
          <p:cNvPr id="2" name="Slide Number Placeholder 4">
            <a:extLst>
              <a:ext uri="{FF2B5EF4-FFF2-40B4-BE49-F238E27FC236}">
                <a16:creationId xmlns:a16="http://schemas.microsoft.com/office/drawing/2014/main" id="{5BE1396D-95E6-81DB-CD1C-DBA83A6B41DD}"/>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20</a:t>
            </a:r>
          </a:p>
        </p:txBody>
      </p:sp>
      <p:pic>
        <p:nvPicPr>
          <p:cNvPr id="4" name="그림 3" descr="텍스트, 그림, 만화 영화, 예술이(가) 표시된 사진&#10;&#10;자동 생성된 설명">
            <a:extLst>
              <a:ext uri="{FF2B5EF4-FFF2-40B4-BE49-F238E27FC236}">
                <a16:creationId xmlns:a16="http://schemas.microsoft.com/office/drawing/2014/main" id="{F5DD6C9A-3E9A-16C6-D41E-472969122BA0}"/>
              </a:ext>
            </a:extLst>
          </p:cNvPr>
          <p:cNvPicPr>
            <a:picLocks noChangeAspect="1"/>
          </p:cNvPicPr>
          <p:nvPr/>
        </p:nvPicPr>
        <p:blipFill>
          <a:blip r:embed="rId3"/>
          <a:srcRect b="7033"/>
          <a:stretch>
            <a:fillRect/>
          </a:stretch>
        </p:blipFill>
        <p:spPr>
          <a:xfrm>
            <a:off x="5804454" y="727966"/>
            <a:ext cx="5910470" cy="5156000"/>
          </a:xfrm>
          <a:prstGeom prst="rect">
            <a:avLst/>
          </a:prstGeom>
        </p:spPr>
      </p:pic>
    </p:spTree>
    <p:extLst>
      <p:ext uri="{BB962C8B-B14F-4D97-AF65-F5344CB8AC3E}">
        <p14:creationId xmlns:p14="http://schemas.microsoft.com/office/powerpoint/2010/main" val="130194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93E8C3-1F01-D498-2C18-F29DACF1DB8B}"/>
              </a:ext>
            </a:extLst>
          </p:cNvPr>
          <p:cNvSpPr txBox="1"/>
          <p:nvPr/>
        </p:nvSpPr>
        <p:spPr>
          <a:xfrm>
            <a:off x="211618" y="55902"/>
            <a:ext cx="7444667" cy="523220"/>
          </a:xfrm>
          <a:prstGeom prst="rect">
            <a:avLst/>
          </a:prstGeom>
          <a:noFill/>
        </p:spPr>
        <p:txBody>
          <a:bodyPr wrap="none" rtlCol="0">
            <a:spAutoFit/>
          </a:bodyPr>
          <a:lstStyle/>
          <a:p>
            <a:r>
              <a:rPr kumimoji="1" lang="en-US" altLang="ko-Kore-KR" sz="2800" b="1" dirty="0"/>
              <a:t>From previous studies (warming – hiatus period)</a:t>
            </a:r>
            <a:endParaRPr kumimoji="1" lang="ko-Kore-KR" altLang="en-US" sz="2800" b="1" dirty="0"/>
          </a:p>
        </p:txBody>
      </p:sp>
      <p:pic>
        <p:nvPicPr>
          <p:cNvPr id="16" name="그림 15" descr="텍스트, 지도, 아틀라스, 도표이(가) 표시된 사진&#10;&#10;자동 생성된 설명">
            <a:extLst>
              <a:ext uri="{FF2B5EF4-FFF2-40B4-BE49-F238E27FC236}">
                <a16:creationId xmlns:a16="http://schemas.microsoft.com/office/drawing/2014/main" id="{D9C0A8ED-1E68-16D8-2D86-C7B19624A305}"/>
              </a:ext>
            </a:extLst>
          </p:cNvPr>
          <p:cNvPicPr>
            <a:picLocks noChangeAspect="1"/>
          </p:cNvPicPr>
          <p:nvPr/>
        </p:nvPicPr>
        <p:blipFill>
          <a:blip r:embed="rId2"/>
          <a:stretch>
            <a:fillRect/>
          </a:stretch>
        </p:blipFill>
        <p:spPr>
          <a:xfrm>
            <a:off x="0" y="629189"/>
            <a:ext cx="2935803" cy="3491826"/>
          </a:xfrm>
          <a:prstGeom prst="rect">
            <a:avLst/>
          </a:prstGeom>
        </p:spPr>
      </p:pic>
      <p:pic>
        <p:nvPicPr>
          <p:cNvPr id="18" name="그림 17" descr="텍스트, 지도이(가) 표시된 사진&#10;&#10;자동 생성된 설명">
            <a:extLst>
              <a:ext uri="{FF2B5EF4-FFF2-40B4-BE49-F238E27FC236}">
                <a16:creationId xmlns:a16="http://schemas.microsoft.com/office/drawing/2014/main" id="{4FF3B238-2CF2-E21F-9292-18B0BDB454B7}"/>
              </a:ext>
            </a:extLst>
          </p:cNvPr>
          <p:cNvPicPr>
            <a:picLocks noChangeAspect="1"/>
          </p:cNvPicPr>
          <p:nvPr/>
        </p:nvPicPr>
        <p:blipFill>
          <a:blip r:embed="rId3"/>
          <a:srcRect b="18353"/>
          <a:stretch>
            <a:fillRect/>
          </a:stretch>
        </p:blipFill>
        <p:spPr>
          <a:xfrm>
            <a:off x="2935803" y="629189"/>
            <a:ext cx="3607184" cy="3372103"/>
          </a:xfrm>
          <a:prstGeom prst="rect">
            <a:avLst/>
          </a:prstGeom>
        </p:spPr>
      </p:pic>
      <p:grpSp>
        <p:nvGrpSpPr>
          <p:cNvPr id="30" name="그룹 29">
            <a:extLst>
              <a:ext uri="{FF2B5EF4-FFF2-40B4-BE49-F238E27FC236}">
                <a16:creationId xmlns:a16="http://schemas.microsoft.com/office/drawing/2014/main" id="{09E74132-F037-02A4-9D91-757868DBB1F5}"/>
              </a:ext>
            </a:extLst>
          </p:cNvPr>
          <p:cNvGrpSpPr/>
          <p:nvPr/>
        </p:nvGrpSpPr>
        <p:grpSpPr>
          <a:xfrm>
            <a:off x="6009800" y="4118768"/>
            <a:ext cx="1552869" cy="2097324"/>
            <a:chOff x="5731823" y="4384703"/>
            <a:chExt cx="1552869" cy="2097324"/>
          </a:xfrm>
        </p:grpSpPr>
        <p:pic>
          <p:nvPicPr>
            <p:cNvPr id="25" name="그림 24" descr="텍스트, 지도이(가) 표시된 사진&#10;&#10;자동 생성된 설명">
              <a:extLst>
                <a:ext uri="{FF2B5EF4-FFF2-40B4-BE49-F238E27FC236}">
                  <a16:creationId xmlns:a16="http://schemas.microsoft.com/office/drawing/2014/main" id="{DB20927B-EBF4-AF32-83F3-240856ECC842}"/>
                </a:ext>
              </a:extLst>
            </p:cNvPr>
            <p:cNvPicPr>
              <a:picLocks noChangeAspect="1"/>
            </p:cNvPicPr>
            <p:nvPr/>
          </p:nvPicPr>
          <p:blipFill>
            <a:blip r:embed="rId4"/>
            <a:stretch>
              <a:fillRect/>
            </a:stretch>
          </p:blipFill>
          <p:spPr>
            <a:xfrm>
              <a:off x="5731823" y="4384703"/>
              <a:ext cx="1481161" cy="2097324"/>
            </a:xfrm>
            <a:prstGeom prst="rect">
              <a:avLst/>
            </a:prstGeom>
          </p:spPr>
        </p:pic>
        <p:pic>
          <p:nvPicPr>
            <p:cNvPr id="27" name="그림 26">
              <a:extLst>
                <a:ext uri="{FF2B5EF4-FFF2-40B4-BE49-F238E27FC236}">
                  <a16:creationId xmlns:a16="http://schemas.microsoft.com/office/drawing/2014/main" id="{21CB4526-841F-0A81-E230-1145AEBE3E4C}"/>
                </a:ext>
              </a:extLst>
            </p:cNvPr>
            <p:cNvPicPr>
              <a:picLocks noChangeAspect="1"/>
            </p:cNvPicPr>
            <p:nvPr/>
          </p:nvPicPr>
          <p:blipFill>
            <a:blip r:embed="rId5"/>
            <a:stretch>
              <a:fillRect/>
            </a:stretch>
          </p:blipFill>
          <p:spPr>
            <a:xfrm rot="16200000">
              <a:off x="6330206" y="5321949"/>
              <a:ext cx="1771013" cy="137959"/>
            </a:xfrm>
            <a:prstGeom prst="rect">
              <a:avLst/>
            </a:prstGeom>
          </p:spPr>
        </p:pic>
      </p:grpSp>
      <p:pic>
        <p:nvPicPr>
          <p:cNvPr id="29" name="그림 28">
            <a:extLst>
              <a:ext uri="{FF2B5EF4-FFF2-40B4-BE49-F238E27FC236}">
                <a16:creationId xmlns:a16="http://schemas.microsoft.com/office/drawing/2014/main" id="{CAB9D703-4AF6-9D5A-562E-24FD30A63875}"/>
              </a:ext>
            </a:extLst>
          </p:cNvPr>
          <p:cNvPicPr>
            <a:picLocks noChangeAspect="1"/>
          </p:cNvPicPr>
          <p:nvPr/>
        </p:nvPicPr>
        <p:blipFill>
          <a:blip r:embed="rId6"/>
          <a:stretch>
            <a:fillRect/>
          </a:stretch>
        </p:blipFill>
        <p:spPr>
          <a:xfrm>
            <a:off x="6367164" y="6216092"/>
            <a:ext cx="4210965" cy="433714"/>
          </a:xfrm>
          <a:prstGeom prst="rect">
            <a:avLst/>
          </a:prstGeom>
        </p:spPr>
      </p:pic>
      <p:pic>
        <p:nvPicPr>
          <p:cNvPr id="32" name="그림 31" descr="텍스트, 스크린샷, 도표, 지도이(가) 표시된 사진&#10;&#10;자동 생성된 설명">
            <a:extLst>
              <a:ext uri="{FF2B5EF4-FFF2-40B4-BE49-F238E27FC236}">
                <a16:creationId xmlns:a16="http://schemas.microsoft.com/office/drawing/2014/main" id="{A3D7BC9F-179E-9C2A-EA2C-21DD72F5721D}"/>
              </a:ext>
            </a:extLst>
          </p:cNvPr>
          <p:cNvPicPr>
            <a:picLocks noChangeAspect="1"/>
          </p:cNvPicPr>
          <p:nvPr/>
        </p:nvPicPr>
        <p:blipFill>
          <a:blip r:embed="rId7"/>
          <a:stretch>
            <a:fillRect/>
          </a:stretch>
        </p:blipFill>
        <p:spPr>
          <a:xfrm>
            <a:off x="7586261" y="4220040"/>
            <a:ext cx="3296256" cy="1809906"/>
          </a:xfrm>
          <a:prstGeom prst="rect">
            <a:avLst/>
          </a:prstGeom>
        </p:spPr>
      </p:pic>
      <p:sp>
        <p:nvSpPr>
          <p:cNvPr id="33" name="TextBox 32">
            <a:extLst>
              <a:ext uri="{FF2B5EF4-FFF2-40B4-BE49-F238E27FC236}">
                <a16:creationId xmlns:a16="http://schemas.microsoft.com/office/drawing/2014/main" id="{099A6501-37C7-24E2-15D3-29F4FCA16785}"/>
              </a:ext>
            </a:extLst>
          </p:cNvPr>
          <p:cNvSpPr txBox="1"/>
          <p:nvPr/>
        </p:nvSpPr>
        <p:spPr>
          <a:xfrm>
            <a:off x="3618221" y="4054820"/>
            <a:ext cx="1722331" cy="369332"/>
          </a:xfrm>
          <a:prstGeom prst="rect">
            <a:avLst/>
          </a:prstGeom>
          <a:noFill/>
        </p:spPr>
        <p:txBody>
          <a:bodyPr wrap="none" rtlCol="0">
            <a:spAutoFit/>
          </a:bodyPr>
          <a:lstStyle/>
          <a:p>
            <a:r>
              <a:rPr kumimoji="1" lang="en-US" altLang="ko-Kore-KR" dirty="0"/>
              <a:t>Kim et al. (2018)</a:t>
            </a:r>
            <a:endParaRPr kumimoji="1" lang="ko-Kore-KR" altLang="en-US" dirty="0"/>
          </a:p>
        </p:txBody>
      </p:sp>
      <p:sp>
        <p:nvSpPr>
          <p:cNvPr id="34" name="TextBox 33">
            <a:extLst>
              <a:ext uri="{FF2B5EF4-FFF2-40B4-BE49-F238E27FC236}">
                <a16:creationId xmlns:a16="http://schemas.microsoft.com/office/drawing/2014/main" id="{29A2E52D-1DB3-18FA-BA90-3772B097B6FB}"/>
              </a:ext>
            </a:extLst>
          </p:cNvPr>
          <p:cNvSpPr txBox="1"/>
          <p:nvPr/>
        </p:nvSpPr>
        <p:spPr>
          <a:xfrm>
            <a:off x="10095087" y="3929101"/>
            <a:ext cx="1800493" cy="369332"/>
          </a:xfrm>
          <a:prstGeom prst="rect">
            <a:avLst/>
          </a:prstGeom>
          <a:noFill/>
        </p:spPr>
        <p:txBody>
          <a:bodyPr wrap="none" rtlCol="0">
            <a:spAutoFit/>
          </a:bodyPr>
          <a:lstStyle/>
          <a:p>
            <a:r>
              <a:rPr kumimoji="1" lang="en-US" altLang="ko-Kore-KR" dirty="0"/>
              <a:t>Tang et al. (2020)</a:t>
            </a:r>
            <a:endParaRPr kumimoji="1" lang="ko-Kore-KR" altLang="en-US" dirty="0"/>
          </a:p>
        </p:txBody>
      </p:sp>
      <p:sp>
        <p:nvSpPr>
          <p:cNvPr id="2" name="Slide Number Placeholder 4">
            <a:extLst>
              <a:ext uri="{FF2B5EF4-FFF2-40B4-BE49-F238E27FC236}">
                <a16:creationId xmlns:a16="http://schemas.microsoft.com/office/drawing/2014/main" id="{5C8DE0C1-C635-C733-E597-39F1E79DDD99}"/>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20</a:t>
            </a:r>
          </a:p>
        </p:txBody>
      </p:sp>
    </p:spTree>
    <p:extLst>
      <p:ext uri="{BB962C8B-B14F-4D97-AF65-F5344CB8AC3E}">
        <p14:creationId xmlns:p14="http://schemas.microsoft.com/office/powerpoint/2010/main" val="1036307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5E517-65B5-0F93-3C44-ABDF8447098F}"/>
              </a:ext>
            </a:extLst>
          </p:cNvPr>
          <p:cNvSpPr txBox="1"/>
          <p:nvPr/>
        </p:nvSpPr>
        <p:spPr>
          <a:xfrm>
            <a:off x="452411" y="591582"/>
            <a:ext cx="10951464" cy="1723549"/>
          </a:xfrm>
          <a:prstGeom prst="rect">
            <a:avLst/>
          </a:prstGeom>
          <a:noFill/>
        </p:spPr>
        <p:txBody>
          <a:bodyPr wrap="square" rtlCol="0">
            <a:spAutoFit/>
          </a:bodyPr>
          <a:lstStyle/>
          <a:p>
            <a:pPr>
              <a:spcAft>
                <a:spcPts val="600"/>
              </a:spcAft>
            </a:pPr>
            <a:r>
              <a:rPr kumimoji="1" lang="en-US" altLang="ko-Kore-KR" sz="2400" b="1" dirty="0"/>
              <a:t>Physical mechanism: </a:t>
            </a:r>
          </a:p>
          <a:p>
            <a:pPr marL="342900" indent="-342900">
              <a:spcAft>
                <a:spcPts val="600"/>
              </a:spcAft>
              <a:buFont typeface="Arial" panose="020B0604020202020204" pitchFamily="34" charset="0"/>
              <a:buChar char="•"/>
            </a:pPr>
            <a:r>
              <a:rPr kumimoji="1" lang="en-US" altLang="ko-Kore-KR" sz="2400" dirty="0"/>
              <a:t>The anomalous downward (upward) </a:t>
            </a:r>
            <a:r>
              <a:rPr kumimoji="1" lang="en-US" altLang="ko-Kore-KR" sz="2400" b="1" dirty="0"/>
              <a:t>surface heat flux </a:t>
            </a:r>
            <a:r>
              <a:rPr kumimoji="1" lang="en-US" altLang="ko-Kore-KR" sz="2400" dirty="0"/>
              <a:t>accompanied by the negative (positive) winter wind speed anomaly are related to the warming (hiatus) period</a:t>
            </a:r>
          </a:p>
          <a:p>
            <a:pPr marL="342900" indent="-342900">
              <a:spcAft>
                <a:spcPts val="600"/>
              </a:spcAft>
              <a:buFont typeface="Arial" panose="020B0604020202020204" pitchFamily="34" charset="0"/>
              <a:buChar char="•"/>
            </a:pPr>
            <a:r>
              <a:rPr kumimoji="1" lang="en-US" altLang="ko-Kore-KR" sz="2400" dirty="0"/>
              <a:t>Significant correlation with </a:t>
            </a:r>
            <a:r>
              <a:rPr kumimoji="1" lang="en-US" altLang="ko-Kore-KR" sz="2400" b="1" dirty="0"/>
              <a:t>EAWM</a:t>
            </a:r>
            <a:r>
              <a:rPr kumimoji="1" lang="en-US" altLang="ko-Kore-KR" sz="2400" dirty="0"/>
              <a:t> during hiatus period</a:t>
            </a:r>
          </a:p>
        </p:txBody>
      </p:sp>
      <p:sp>
        <p:nvSpPr>
          <p:cNvPr id="3" name="TextBox 2">
            <a:extLst>
              <a:ext uri="{FF2B5EF4-FFF2-40B4-BE49-F238E27FC236}">
                <a16:creationId xmlns:a16="http://schemas.microsoft.com/office/drawing/2014/main" id="{3593E8C3-1F01-D498-2C18-F29DACF1DB8B}"/>
              </a:ext>
            </a:extLst>
          </p:cNvPr>
          <p:cNvSpPr txBox="1"/>
          <p:nvPr/>
        </p:nvSpPr>
        <p:spPr>
          <a:xfrm>
            <a:off x="211618" y="55902"/>
            <a:ext cx="7444667" cy="523220"/>
          </a:xfrm>
          <a:prstGeom prst="rect">
            <a:avLst/>
          </a:prstGeom>
          <a:noFill/>
        </p:spPr>
        <p:txBody>
          <a:bodyPr wrap="none" rtlCol="0">
            <a:spAutoFit/>
          </a:bodyPr>
          <a:lstStyle/>
          <a:p>
            <a:r>
              <a:rPr kumimoji="1" lang="en-US" altLang="ko-Kore-KR" sz="2800" b="1" dirty="0"/>
              <a:t>From previous studies (warming – hiatus period)</a:t>
            </a:r>
            <a:endParaRPr kumimoji="1" lang="ko-Kore-KR" altLang="en-US" sz="2800" b="1" dirty="0"/>
          </a:p>
        </p:txBody>
      </p:sp>
      <p:sp>
        <p:nvSpPr>
          <p:cNvPr id="6" name="TextBox 5">
            <a:extLst>
              <a:ext uri="{FF2B5EF4-FFF2-40B4-BE49-F238E27FC236}">
                <a16:creationId xmlns:a16="http://schemas.microsoft.com/office/drawing/2014/main" id="{08482377-A361-5693-0809-A58D48BD02F5}"/>
              </a:ext>
            </a:extLst>
          </p:cNvPr>
          <p:cNvSpPr txBox="1"/>
          <p:nvPr/>
        </p:nvSpPr>
        <p:spPr>
          <a:xfrm>
            <a:off x="379299" y="2489475"/>
            <a:ext cx="4909549" cy="229326"/>
          </a:xfrm>
          <a:prstGeom prst="rect">
            <a:avLst/>
          </a:prstGeom>
          <a:noFill/>
        </p:spPr>
        <p:txBody>
          <a:bodyPr wrap="none" rtlCol="0">
            <a:spAutoFit/>
          </a:bodyPr>
          <a:lstStyle/>
          <a:p>
            <a:r>
              <a:rPr lang="en-US" altLang="ko-Kore-KR" dirty="0">
                <a:effectLst/>
                <a:latin typeface="AdvOT7fb33346.I"/>
              </a:rPr>
              <a:t>4.1. Atmospheric components: wind and heat </a:t>
            </a:r>
            <a:r>
              <a:rPr lang="en-US" altLang="ko-Kore-KR" dirty="0">
                <a:effectLst/>
                <a:latin typeface="AdvOT7fb33346.I+fb"/>
              </a:rPr>
              <a:t>fl</a:t>
            </a:r>
            <a:r>
              <a:rPr lang="en-US" altLang="ko-Kore-KR" dirty="0">
                <a:effectLst/>
                <a:latin typeface="AdvOT7fb33346.I"/>
              </a:rPr>
              <a:t>ux </a:t>
            </a:r>
            <a:endParaRPr lang="en-US" altLang="ko-Kore-KR" dirty="0"/>
          </a:p>
        </p:txBody>
      </p:sp>
      <p:pic>
        <p:nvPicPr>
          <p:cNvPr id="8" name="그림 7" descr="텍스트, 스크린샷, 도표, 지도이(가) 표시된 사진&#10;&#10;자동 생성된 설명">
            <a:extLst>
              <a:ext uri="{FF2B5EF4-FFF2-40B4-BE49-F238E27FC236}">
                <a16:creationId xmlns:a16="http://schemas.microsoft.com/office/drawing/2014/main" id="{8E6A5BF8-D407-863A-C249-2E09B63D8B27}"/>
              </a:ext>
            </a:extLst>
          </p:cNvPr>
          <p:cNvPicPr>
            <a:picLocks noChangeAspect="1"/>
          </p:cNvPicPr>
          <p:nvPr/>
        </p:nvPicPr>
        <p:blipFill>
          <a:blip r:embed="rId2"/>
          <a:stretch>
            <a:fillRect/>
          </a:stretch>
        </p:blipFill>
        <p:spPr>
          <a:xfrm>
            <a:off x="211618" y="2905605"/>
            <a:ext cx="2033347" cy="2185169"/>
          </a:xfrm>
          <a:prstGeom prst="rect">
            <a:avLst/>
          </a:prstGeom>
        </p:spPr>
      </p:pic>
      <p:sp>
        <p:nvSpPr>
          <p:cNvPr id="10" name="TextBox 9">
            <a:extLst>
              <a:ext uri="{FF2B5EF4-FFF2-40B4-BE49-F238E27FC236}">
                <a16:creationId xmlns:a16="http://schemas.microsoft.com/office/drawing/2014/main" id="{7DF49E9F-4239-C17A-8052-58B8865AFF46}"/>
              </a:ext>
            </a:extLst>
          </p:cNvPr>
          <p:cNvSpPr txBox="1"/>
          <p:nvPr/>
        </p:nvSpPr>
        <p:spPr>
          <a:xfrm>
            <a:off x="705212" y="5632044"/>
            <a:ext cx="1651799" cy="369332"/>
          </a:xfrm>
          <a:prstGeom prst="rect">
            <a:avLst/>
          </a:prstGeom>
          <a:noFill/>
        </p:spPr>
        <p:txBody>
          <a:bodyPr wrap="none" rtlCol="0">
            <a:spAutoFit/>
          </a:bodyPr>
          <a:lstStyle/>
          <a:p>
            <a:r>
              <a:rPr kumimoji="1" lang="en-US" altLang="ko-Kore-KR" dirty="0"/>
              <a:t>Cai et al. (2017)</a:t>
            </a:r>
            <a:endParaRPr kumimoji="1" lang="ko-Kore-KR" altLang="en-US" dirty="0"/>
          </a:p>
        </p:txBody>
      </p:sp>
      <p:pic>
        <p:nvPicPr>
          <p:cNvPr id="12" name="그림 11" descr="텍스트, 도표, 라인, 스크린샷이(가) 표시된 사진&#10;&#10;자동 생성된 설명">
            <a:extLst>
              <a:ext uri="{FF2B5EF4-FFF2-40B4-BE49-F238E27FC236}">
                <a16:creationId xmlns:a16="http://schemas.microsoft.com/office/drawing/2014/main" id="{BD1519EA-B983-5D14-DF25-60488CE8AD69}"/>
              </a:ext>
            </a:extLst>
          </p:cNvPr>
          <p:cNvPicPr>
            <a:picLocks noChangeAspect="1"/>
          </p:cNvPicPr>
          <p:nvPr/>
        </p:nvPicPr>
        <p:blipFill rotWithShape="1">
          <a:blip r:embed="rId3"/>
          <a:srcRect r="46780"/>
          <a:stretch/>
        </p:blipFill>
        <p:spPr>
          <a:xfrm>
            <a:off x="2357011" y="2905605"/>
            <a:ext cx="1929696" cy="2198050"/>
          </a:xfrm>
          <a:prstGeom prst="rect">
            <a:avLst/>
          </a:prstGeom>
        </p:spPr>
      </p:pic>
      <p:pic>
        <p:nvPicPr>
          <p:cNvPr id="14" name="그림 13" descr="텍스트, 스크린샷, 폰트, 라인이(가) 표시된 사진&#10;&#10;자동 생성된 설명">
            <a:extLst>
              <a:ext uri="{FF2B5EF4-FFF2-40B4-BE49-F238E27FC236}">
                <a16:creationId xmlns:a16="http://schemas.microsoft.com/office/drawing/2014/main" id="{35F0EB83-5ABC-08D1-B514-810BB1461181}"/>
              </a:ext>
            </a:extLst>
          </p:cNvPr>
          <p:cNvPicPr>
            <a:picLocks noChangeAspect="1"/>
          </p:cNvPicPr>
          <p:nvPr/>
        </p:nvPicPr>
        <p:blipFill>
          <a:blip r:embed="rId4"/>
          <a:stretch>
            <a:fillRect/>
          </a:stretch>
        </p:blipFill>
        <p:spPr>
          <a:xfrm>
            <a:off x="2987003" y="5290459"/>
            <a:ext cx="3217366" cy="1190741"/>
          </a:xfrm>
          <a:prstGeom prst="rect">
            <a:avLst/>
          </a:prstGeom>
        </p:spPr>
      </p:pic>
      <p:pic>
        <p:nvPicPr>
          <p:cNvPr id="11" name="그림 10" descr="도표, 텍스트, 라인, 그래프이(가) 표시된 사진&#10;&#10;자동 생성된 설명">
            <a:extLst>
              <a:ext uri="{FF2B5EF4-FFF2-40B4-BE49-F238E27FC236}">
                <a16:creationId xmlns:a16="http://schemas.microsoft.com/office/drawing/2014/main" id="{B2AE59A2-D156-44E7-48AD-9BC37EF339A7}"/>
              </a:ext>
            </a:extLst>
          </p:cNvPr>
          <p:cNvPicPr>
            <a:picLocks noChangeAspect="1"/>
          </p:cNvPicPr>
          <p:nvPr/>
        </p:nvPicPr>
        <p:blipFill>
          <a:blip r:embed="rId5"/>
          <a:stretch>
            <a:fillRect/>
          </a:stretch>
        </p:blipFill>
        <p:spPr>
          <a:xfrm>
            <a:off x="4180842" y="2926868"/>
            <a:ext cx="2214239" cy="1751854"/>
          </a:xfrm>
          <a:prstGeom prst="rect">
            <a:avLst/>
          </a:prstGeom>
        </p:spPr>
      </p:pic>
      <p:sp>
        <p:nvSpPr>
          <p:cNvPr id="15" name="Slide Number Placeholder 4">
            <a:extLst>
              <a:ext uri="{FF2B5EF4-FFF2-40B4-BE49-F238E27FC236}">
                <a16:creationId xmlns:a16="http://schemas.microsoft.com/office/drawing/2014/main" id="{070ED996-4670-EB09-AE1A-A68B1EA23A33}"/>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21</a:t>
            </a:r>
          </a:p>
        </p:txBody>
      </p:sp>
    </p:spTree>
    <p:extLst>
      <p:ext uri="{BB962C8B-B14F-4D97-AF65-F5344CB8AC3E}">
        <p14:creationId xmlns:p14="http://schemas.microsoft.com/office/powerpoint/2010/main" val="4265336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1" name="표 18">
                <a:extLst>
                  <a:ext uri="{FF2B5EF4-FFF2-40B4-BE49-F238E27FC236}">
                    <a16:creationId xmlns:a16="http://schemas.microsoft.com/office/drawing/2014/main" id="{E1DFE4FC-D296-69CA-9805-5B25EBDDD8CE}"/>
                  </a:ext>
                </a:extLst>
              </p:cNvPr>
              <p:cNvGraphicFramePr>
                <a:graphicFrameLocks noGrp="1"/>
              </p:cNvGraphicFramePr>
              <p:nvPr>
                <p:extLst>
                  <p:ext uri="{D42A27DB-BD31-4B8C-83A1-F6EECF244321}">
                    <p14:modId xmlns:p14="http://schemas.microsoft.com/office/powerpoint/2010/main" val="2918590838"/>
                  </p:ext>
                </p:extLst>
              </p:nvPr>
            </p:nvGraphicFramePr>
            <p:xfrm>
              <a:off x="689769" y="1327518"/>
              <a:ext cx="8274201" cy="2760601"/>
            </p:xfrm>
            <a:graphic>
              <a:graphicData uri="http://schemas.openxmlformats.org/drawingml/2006/table">
                <a:tbl>
                  <a:tblPr firstRow="1" bandRow="1">
                    <a:tableStyleId>{2D5ABB26-0587-4C30-8999-92F81FD0307C}</a:tableStyleId>
                  </a:tblPr>
                  <a:tblGrid>
                    <a:gridCol w="2011147">
                      <a:extLst>
                        <a:ext uri="{9D8B030D-6E8A-4147-A177-3AD203B41FA5}">
                          <a16:colId xmlns:a16="http://schemas.microsoft.com/office/drawing/2014/main" val="3399644156"/>
                        </a:ext>
                      </a:extLst>
                    </a:gridCol>
                    <a:gridCol w="1356520">
                      <a:extLst>
                        <a:ext uri="{9D8B030D-6E8A-4147-A177-3AD203B41FA5}">
                          <a16:colId xmlns:a16="http://schemas.microsoft.com/office/drawing/2014/main" val="142858374"/>
                        </a:ext>
                      </a:extLst>
                    </a:gridCol>
                    <a:gridCol w="2037671">
                      <a:extLst>
                        <a:ext uri="{9D8B030D-6E8A-4147-A177-3AD203B41FA5}">
                          <a16:colId xmlns:a16="http://schemas.microsoft.com/office/drawing/2014/main" val="1986474225"/>
                        </a:ext>
                      </a:extLst>
                    </a:gridCol>
                    <a:gridCol w="2868863">
                      <a:extLst>
                        <a:ext uri="{9D8B030D-6E8A-4147-A177-3AD203B41FA5}">
                          <a16:colId xmlns:a16="http://schemas.microsoft.com/office/drawing/2014/main" val="1653162992"/>
                        </a:ext>
                      </a:extLst>
                    </a:gridCol>
                  </a:tblGrid>
                  <a:tr h="583973">
                    <a:tc>
                      <a:txBody>
                        <a:bodyPr/>
                        <a:lstStyle/>
                        <a:p>
                          <a:pPr algn="ctr"/>
                          <a:r>
                            <a:rPr lang="en-US" altLang="ko-Kore-KR" sz="1600" b="1" dirty="0"/>
                            <a:t>Data</a:t>
                          </a:r>
                          <a:endParaRPr lang="ko-Kore-KR"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600" b="1" dirty="0"/>
                            <a:t>period</a:t>
                          </a:r>
                          <a:endParaRPr lang="ko-Kore-KR"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600" b="1" dirty="0"/>
                            <a:t>resolution</a:t>
                          </a:r>
                          <a:endParaRPr lang="ko-Kore-KR"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600" b="1" dirty="0"/>
                            <a:t>variable</a:t>
                          </a:r>
                          <a:endParaRPr lang="ko-Kore-KR"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904112"/>
                      </a:ext>
                    </a:extLst>
                  </a:tr>
                  <a:tr h="637062">
                    <a:tc>
                      <a:txBody>
                        <a:bodyPr/>
                        <a:lstStyle/>
                        <a:p>
                          <a:pPr algn="ctr"/>
                          <a:r>
                            <a:rPr lang="en-US" altLang="ko-Kore-KR" sz="1800" b="1" dirty="0"/>
                            <a:t>OISSTv2</a:t>
                          </a:r>
                          <a:endParaRPr lang="ko-Kore-KR" alt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altLang="ko-Kore-KR" sz="1800" dirty="0"/>
                            <a:t>1982-2022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800" dirty="0"/>
                            <a:t>0.25</a:t>
                          </a:r>
                          <a14:m>
                            <m:oMath xmlns:m="http://schemas.openxmlformats.org/officeDocument/2006/math">
                              <m:r>
                                <a:rPr lang="en-US" altLang="ko-Kore-KR" sz="1800" i="1" smtClean="0">
                                  <a:latin typeface="Cambria Math" panose="02040503050406030204" pitchFamily="18" charset="0"/>
                                  <a:ea typeface="Cambria Math" panose="02040503050406030204" pitchFamily="18" charset="0"/>
                                </a:rPr>
                                <m:t>°</m:t>
                              </m:r>
                            </m:oMath>
                          </a14:m>
                          <a:r>
                            <a:rPr lang="en-US" altLang="ko-Kore-KR" sz="1800" dirty="0"/>
                            <a:t>, daily</a:t>
                          </a:r>
                          <a:endParaRPr lang="ko-Kore-KR"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400" dirty="0"/>
                            <a:t>SST</a:t>
                          </a:r>
                          <a:endParaRPr lang="ko-Kore-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1344428"/>
                      </a:ext>
                    </a:extLst>
                  </a:tr>
                  <a:tr h="902504">
                    <a:tc>
                      <a:txBody>
                        <a:bodyPr/>
                        <a:lstStyle/>
                        <a:p>
                          <a:pPr algn="ctr"/>
                          <a:r>
                            <a:rPr lang="en-US" altLang="ko-Kore-KR" sz="1800" b="1" dirty="0"/>
                            <a:t>ERA5</a:t>
                          </a:r>
                          <a:endParaRPr lang="ko-Kore-KR" alt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800" dirty="0"/>
                            <a:t>0.25</a:t>
                          </a:r>
                          <a14:m>
                            <m:oMath xmlns:m="http://schemas.openxmlformats.org/officeDocument/2006/math">
                              <m:r>
                                <a:rPr lang="en-US" altLang="ko-Kore-KR" sz="1800" i="1" smtClean="0">
                                  <a:latin typeface="Cambria Math" panose="02040503050406030204" pitchFamily="18" charset="0"/>
                                  <a:ea typeface="Cambria Math" panose="02040503050406030204" pitchFamily="18" charset="0"/>
                                </a:rPr>
                                <m:t>°</m:t>
                              </m:r>
                            </m:oMath>
                          </a14:m>
                          <a:r>
                            <a:rPr lang="en-US" altLang="ko-Kore-KR" sz="1800" dirty="0"/>
                            <a:t>, hourly</a:t>
                          </a:r>
                          <a:endParaRPr lang="ko-Kore-KR"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400" dirty="0"/>
                            <a:t>Atmospheric variables, </a:t>
                          </a:r>
                        </a:p>
                        <a:p>
                          <a:pPr algn="ctr"/>
                          <a:r>
                            <a:rPr lang="en-US" altLang="ko-Kore-KR" sz="1400" b="1" dirty="0"/>
                            <a:t>surface heat flux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349269"/>
                      </a:ext>
                    </a:extLst>
                  </a:tr>
                  <a:tr h="637062">
                    <a:tc>
                      <a:txBody>
                        <a:bodyPr/>
                        <a:lstStyle/>
                        <a:p>
                          <a:pPr algn="ctr"/>
                          <a:r>
                            <a:rPr lang="en-US" altLang="ko-Kore-KR" sz="1800" b="1" dirty="0"/>
                            <a:t>GLORYS 12v1</a:t>
                          </a:r>
                          <a:endParaRPr lang="ko-Kore-KR" alt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800" dirty="0"/>
                            <a:t>1993-2022</a:t>
                          </a:r>
                          <a:endParaRPr lang="ko-Kore-KR"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ore-KR" sz="1800" dirty="0"/>
                            <a:t>1/12</a:t>
                          </a:r>
                          <a14:m>
                            <m:oMath xmlns:m="http://schemas.openxmlformats.org/officeDocument/2006/math">
                              <m:r>
                                <a:rPr lang="en-US" altLang="ko-Kore-KR" sz="1800" i="1" smtClean="0">
                                  <a:latin typeface="Cambria Math" panose="02040503050406030204" pitchFamily="18" charset="0"/>
                                  <a:ea typeface="Cambria Math" panose="02040503050406030204" pitchFamily="18" charset="0"/>
                                </a:rPr>
                                <m:t>°</m:t>
                              </m:r>
                            </m:oMath>
                          </a14:m>
                          <a:r>
                            <a:rPr lang="en-US" altLang="ko-Kore-KR" sz="1800" dirty="0"/>
                            <a:t>, daily</a:t>
                          </a:r>
                          <a:endParaRPr lang="ko-Kore-KR"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400" dirty="0"/>
                            <a:t>Ocean variables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383054"/>
                      </a:ext>
                    </a:extLst>
                  </a:tr>
                </a:tbl>
              </a:graphicData>
            </a:graphic>
          </p:graphicFrame>
        </mc:Choice>
        <mc:Fallback xmlns="">
          <p:graphicFrame>
            <p:nvGraphicFramePr>
              <p:cNvPr id="11" name="표 18">
                <a:extLst>
                  <a:ext uri="{FF2B5EF4-FFF2-40B4-BE49-F238E27FC236}">
                    <a16:creationId xmlns:a16="http://schemas.microsoft.com/office/drawing/2014/main" id="{E1DFE4FC-D296-69CA-9805-5B25EBDDD8CE}"/>
                  </a:ext>
                </a:extLst>
              </p:cNvPr>
              <p:cNvGraphicFramePr>
                <a:graphicFrameLocks noGrp="1"/>
              </p:cNvGraphicFramePr>
              <p:nvPr>
                <p:extLst>
                  <p:ext uri="{D42A27DB-BD31-4B8C-83A1-F6EECF244321}">
                    <p14:modId xmlns:p14="http://schemas.microsoft.com/office/powerpoint/2010/main" val="2918590838"/>
                  </p:ext>
                </p:extLst>
              </p:nvPr>
            </p:nvGraphicFramePr>
            <p:xfrm>
              <a:off x="689769" y="1327518"/>
              <a:ext cx="8274201" cy="2760601"/>
            </p:xfrm>
            <a:graphic>
              <a:graphicData uri="http://schemas.openxmlformats.org/drawingml/2006/table">
                <a:tbl>
                  <a:tblPr firstRow="1" bandRow="1">
                    <a:tableStyleId>{2D5ABB26-0587-4C30-8999-92F81FD0307C}</a:tableStyleId>
                  </a:tblPr>
                  <a:tblGrid>
                    <a:gridCol w="2011147">
                      <a:extLst>
                        <a:ext uri="{9D8B030D-6E8A-4147-A177-3AD203B41FA5}">
                          <a16:colId xmlns:a16="http://schemas.microsoft.com/office/drawing/2014/main" val="3399644156"/>
                        </a:ext>
                      </a:extLst>
                    </a:gridCol>
                    <a:gridCol w="1356520">
                      <a:extLst>
                        <a:ext uri="{9D8B030D-6E8A-4147-A177-3AD203B41FA5}">
                          <a16:colId xmlns:a16="http://schemas.microsoft.com/office/drawing/2014/main" val="142858374"/>
                        </a:ext>
                      </a:extLst>
                    </a:gridCol>
                    <a:gridCol w="2037671">
                      <a:extLst>
                        <a:ext uri="{9D8B030D-6E8A-4147-A177-3AD203B41FA5}">
                          <a16:colId xmlns:a16="http://schemas.microsoft.com/office/drawing/2014/main" val="1986474225"/>
                        </a:ext>
                      </a:extLst>
                    </a:gridCol>
                    <a:gridCol w="2868863">
                      <a:extLst>
                        <a:ext uri="{9D8B030D-6E8A-4147-A177-3AD203B41FA5}">
                          <a16:colId xmlns:a16="http://schemas.microsoft.com/office/drawing/2014/main" val="1653162992"/>
                        </a:ext>
                      </a:extLst>
                    </a:gridCol>
                  </a:tblGrid>
                  <a:tr h="583973">
                    <a:tc>
                      <a:txBody>
                        <a:bodyPr/>
                        <a:lstStyle/>
                        <a:p>
                          <a:pPr algn="ctr"/>
                          <a:r>
                            <a:rPr lang="en-US" altLang="ko-Kore-KR" sz="1600" b="1" dirty="0"/>
                            <a:t>Data</a:t>
                          </a:r>
                          <a:endParaRPr lang="ko-Kore-KR"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600" b="1" dirty="0"/>
                            <a:t>period</a:t>
                          </a:r>
                          <a:endParaRPr lang="ko-Kore-KR"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600" b="1" dirty="0"/>
                            <a:t>resolution</a:t>
                          </a:r>
                          <a:endParaRPr lang="ko-Kore-KR"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600" b="1" dirty="0"/>
                            <a:t>variable</a:t>
                          </a:r>
                          <a:endParaRPr lang="ko-Kore-KR"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904112"/>
                      </a:ext>
                    </a:extLst>
                  </a:tr>
                  <a:tr h="637062">
                    <a:tc>
                      <a:txBody>
                        <a:bodyPr/>
                        <a:lstStyle/>
                        <a:p>
                          <a:pPr algn="ctr"/>
                          <a:r>
                            <a:rPr lang="en-US" altLang="ko-Kore-KR" sz="1800" b="1" dirty="0"/>
                            <a:t>OISSTv2</a:t>
                          </a:r>
                          <a:endParaRPr lang="ko-Kore-KR" alt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altLang="ko-Kore-KR" sz="1800" dirty="0"/>
                            <a:t>1982-2022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ko-K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5217" t="-94000" r="-141615" b="-248000"/>
                          </a:stretch>
                        </a:blipFill>
                      </a:tcPr>
                    </a:tc>
                    <a:tc>
                      <a:txBody>
                        <a:bodyPr/>
                        <a:lstStyle/>
                        <a:p>
                          <a:pPr algn="ctr"/>
                          <a:r>
                            <a:rPr lang="en-US" altLang="ko-Kore-KR" sz="1400" dirty="0"/>
                            <a:t>SST</a:t>
                          </a:r>
                          <a:endParaRPr lang="ko-Kore-KR"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1344428"/>
                      </a:ext>
                    </a:extLst>
                  </a:tr>
                  <a:tr h="902504">
                    <a:tc>
                      <a:txBody>
                        <a:bodyPr/>
                        <a:lstStyle/>
                        <a:p>
                          <a:pPr algn="ctr"/>
                          <a:r>
                            <a:rPr lang="en-US" altLang="ko-Kore-KR" sz="1800" b="1" dirty="0"/>
                            <a:t>ERA5</a:t>
                          </a:r>
                          <a:endParaRPr lang="ko-Kore-KR" alt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ko-K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5217" t="-134722" r="-141615" b="-72222"/>
                          </a:stretch>
                        </a:blipFill>
                      </a:tcPr>
                    </a:tc>
                    <a:tc>
                      <a:txBody>
                        <a:bodyPr/>
                        <a:lstStyle/>
                        <a:p>
                          <a:pPr algn="ctr"/>
                          <a:r>
                            <a:rPr lang="en-US" altLang="ko-Kore-KR" sz="1400" dirty="0"/>
                            <a:t>Atmospheric variables, </a:t>
                          </a:r>
                        </a:p>
                        <a:p>
                          <a:pPr algn="ctr"/>
                          <a:r>
                            <a:rPr lang="en-US" altLang="ko-Kore-KR" sz="1400" b="1" dirty="0"/>
                            <a:t>surface heat flux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349269"/>
                      </a:ext>
                    </a:extLst>
                  </a:tr>
                  <a:tr h="637062">
                    <a:tc>
                      <a:txBody>
                        <a:bodyPr/>
                        <a:lstStyle/>
                        <a:p>
                          <a:pPr algn="ctr"/>
                          <a:r>
                            <a:rPr lang="en-US" altLang="ko-Kore-KR" sz="1800" b="1" dirty="0"/>
                            <a:t>GLORYS 12v1</a:t>
                          </a:r>
                          <a:endParaRPr lang="ko-Kore-KR" alt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sz="1800" dirty="0"/>
                            <a:t>1993-2022</a:t>
                          </a:r>
                          <a:endParaRPr lang="ko-Kore-KR"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ko-K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5217" t="-338000" r="-141615" b="-4000"/>
                          </a:stretch>
                        </a:blipFill>
                      </a:tcPr>
                    </a:tc>
                    <a:tc>
                      <a:txBody>
                        <a:bodyPr/>
                        <a:lstStyle/>
                        <a:p>
                          <a:pPr algn="ctr"/>
                          <a:r>
                            <a:rPr lang="en-US" altLang="ko-Kore-KR" sz="1400" dirty="0"/>
                            <a:t>Ocean variables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383054"/>
                      </a:ext>
                    </a:extLst>
                  </a:tr>
                </a:tbl>
              </a:graphicData>
            </a:graphic>
          </p:graphicFrame>
        </mc:Fallback>
      </mc:AlternateContent>
      <p:sp>
        <p:nvSpPr>
          <p:cNvPr id="7" name="TextBox 6">
            <a:extLst>
              <a:ext uri="{FF2B5EF4-FFF2-40B4-BE49-F238E27FC236}">
                <a16:creationId xmlns:a16="http://schemas.microsoft.com/office/drawing/2014/main" id="{3243461A-229D-6098-7E17-9506798ED696}"/>
              </a:ext>
            </a:extLst>
          </p:cNvPr>
          <p:cNvSpPr txBox="1"/>
          <p:nvPr/>
        </p:nvSpPr>
        <p:spPr>
          <a:xfrm>
            <a:off x="185057" y="-49709"/>
            <a:ext cx="3483646" cy="584775"/>
          </a:xfrm>
          <a:prstGeom prst="rect">
            <a:avLst/>
          </a:prstGeom>
          <a:noFill/>
        </p:spPr>
        <p:txBody>
          <a:bodyPr wrap="none" rtlCol="0">
            <a:spAutoFit/>
          </a:bodyPr>
          <a:lstStyle/>
          <a:p>
            <a:r>
              <a:rPr kumimoji="1" lang="en-US" altLang="ko-Kore-KR" sz="3200" b="1" dirty="0">
                <a:latin typeface="Arial" panose="020B0604020202020204" pitchFamily="34" charset="0"/>
                <a:cs typeface="Arial" panose="020B0604020202020204" pitchFamily="34" charset="0"/>
              </a:rPr>
              <a:t>Data and Method</a:t>
            </a:r>
            <a:endParaRPr kumimoji="1" lang="ko-Kore-KR" altLang="en-US" sz="3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16D81F0-FDDA-EE94-8602-C1455A5B0DFF}"/>
              </a:ext>
            </a:extLst>
          </p:cNvPr>
          <p:cNvSpPr txBox="1"/>
          <p:nvPr/>
        </p:nvSpPr>
        <p:spPr>
          <a:xfrm>
            <a:off x="689769" y="5517634"/>
            <a:ext cx="6838603" cy="369332"/>
          </a:xfrm>
          <a:prstGeom prst="rect">
            <a:avLst/>
          </a:prstGeom>
          <a:noFill/>
        </p:spPr>
        <p:txBody>
          <a:bodyPr wrap="none" rtlCol="0">
            <a:spAutoFit/>
          </a:bodyPr>
          <a:lstStyle/>
          <a:p>
            <a:r>
              <a:rPr kumimoji="1" lang="en-US" altLang="ko-Kore-KR" dirty="0"/>
              <a:t>ERA5 surface heat flux is interpolated to the grid points of GLORYS12v1</a:t>
            </a:r>
            <a:endParaRPr kumimoji="1" lang="ko-Kore-KR" altLang="en-US" dirty="0"/>
          </a:p>
        </p:txBody>
      </p:sp>
      <p:sp>
        <p:nvSpPr>
          <p:cNvPr id="4" name="Slide Number Placeholder 4">
            <a:extLst>
              <a:ext uri="{FF2B5EF4-FFF2-40B4-BE49-F238E27FC236}">
                <a16:creationId xmlns:a16="http://schemas.microsoft.com/office/drawing/2014/main" id="{30DCDA8B-1A2B-EF5F-1D92-E675E739DCB7}"/>
              </a:ext>
            </a:extLst>
          </p:cNvPr>
          <p:cNvSpPr txBox="1">
            <a:spLocks/>
          </p:cNvSpPr>
          <p:nvPr/>
        </p:nvSpPr>
        <p:spPr>
          <a:xfrm>
            <a:off x="9263743" y="6341804"/>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99227393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3042DE6-BC58-DB4F-AC6D-F137725B8DC8}">
  <we:reference id="wa200005566" version="3.0.0.3" store="ko-KR"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4343</TotalTime>
  <Words>5992</Words>
  <Application>Microsoft Macintosh PowerPoint</Application>
  <PresentationFormat>와이드스크린</PresentationFormat>
  <Paragraphs>985</Paragraphs>
  <Slides>39</Slides>
  <Notes>16</Notes>
  <HiddenSlides>17</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39</vt:i4>
      </vt:variant>
    </vt:vector>
  </HeadingPairs>
  <TitlesOfParts>
    <vt:vector size="55" baseType="lpstr">
      <vt:lpstr>맑은 고딕</vt:lpstr>
      <vt:lpstr>AdvOT7fb33346.I</vt:lpstr>
      <vt:lpstr>AdvOT7fb33346.I+fb</vt:lpstr>
      <vt:lpstr>AdvPSTIM10</vt:lpstr>
      <vt:lpstr>HY신명조</vt:lpstr>
      <vt:lpstr>Söhne</vt:lpstr>
      <vt:lpstr>Arial</vt:lpstr>
      <vt:lpstr>Calibri</vt:lpstr>
      <vt:lpstr>Calibri Light</vt:lpstr>
      <vt:lpstr>Cambria</vt:lpstr>
      <vt:lpstr>Cambria Math</vt:lpstr>
      <vt:lpstr>Lato</vt:lpstr>
      <vt:lpstr>Times New Roman</vt:lpstr>
      <vt:lpstr>Wingdings</vt:lpstr>
      <vt:lpstr>Office 테마</vt:lpstr>
      <vt:lpstr>1_Office 테마</vt:lpstr>
      <vt:lpstr>Interannual variability of the marine heat waves  in the Western North Pacific Ocean  and its marginal seas</vt:lpstr>
      <vt:lpstr>Decadal SST Variability in the East Asian Marginal Seas over Recent Decades:  Warming, Hiatus, and Reacceleration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hjpark</dc:creator>
  <cp:lastModifiedBy>hjpark</cp:lastModifiedBy>
  <cp:revision>42</cp:revision>
  <dcterms:created xsi:type="dcterms:W3CDTF">2025-09-02T00:40:31Z</dcterms:created>
  <dcterms:modified xsi:type="dcterms:W3CDTF">2025-09-24T07:09:01Z</dcterms:modified>
</cp:coreProperties>
</file>